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4" r:id="rId2"/>
    <p:sldId id="320" r:id="rId3"/>
    <p:sldId id="322" r:id="rId4"/>
    <p:sldId id="315" r:id="rId5"/>
    <p:sldId id="316" r:id="rId6"/>
    <p:sldId id="317" r:id="rId7"/>
    <p:sldId id="318" r:id="rId8"/>
    <p:sldId id="323" r:id="rId9"/>
    <p:sldId id="321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  <a:srgbClr val="FF671F"/>
    <a:srgbClr val="000000"/>
    <a:srgbClr val="0000FF"/>
    <a:srgbClr val="FF000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2" autoAdjust="0"/>
    <p:restoredTop sz="91106" autoAdjust="0"/>
  </p:normalViewPr>
  <p:slideViewPr>
    <p:cSldViewPr snapToGrid="0">
      <p:cViewPr varScale="1">
        <p:scale>
          <a:sx n="79" d="100"/>
          <a:sy n="79" d="100"/>
        </p:scale>
        <p:origin x="95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075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092C-81CF-4D8F-870F-B81AA08FF843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94239-5941-4148-A10F-D05947DB8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9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.org/news/2021-03-atmospheric-turbulence-cloud-droplet-formation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hlinkClick r:id="rId3"/>
              </a:rPr>
              <a:t>https://phys.org/news/2021-03-atmospheric-turbulence-cloud-droplet-formation.html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Atmospheric turbulence may promote cloud droplet formation</a:t>
            </a:r>
          </a:p>
          <a:p>
            <a:endParaRPr lang="en-US" sz="2000" dirty="0"/>
          </a:p>
          <a:p>
            <a:r>
              <a:rPr lang="en-US" sz="2000" dirty="0"/>
              <a:t>by Morgan </a:t>
            </a:r>
            <a:r>
              <a:rPr lang="en-US" sz="2000" dirty="0" err="1"/>
              <a:t>Rehnberg</a:t>
            </a:r>
            <a:r>
              <a:rPr lang="en-US" sz="2000" dirty="0"/>
              <a:t>, American Geophysical Union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94239-5941-4148-A10F-D05947DB8A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5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94239-5941-4148-A10F-D05947DB8A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6400" y="533398"/>
            <a:ext cx="11379200" cy="1680883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6400" y="5074571"/>
            <a:ext cx="11379200" cy="8645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Authors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57F605-A770-4D87-8CE5-DD0AEED137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9332" y="6006737"/>
            <a:ext cx="5657867" cy="79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3" y="1600203"/>
            <a:ext cx="11851341" cy="4038598"/>
          </a:xfrm>
        </p:spPr>
        <p:txBody>
          <a:bodyPr/>
          <a:lstStyle>
            <a:lvl1pPr>
              <a:defRPr sz="2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1pPr>
            <a:lvl2pPr>
              <a:defRPr sz="2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2pPr>
            <a:lvl3pPr>
              <a:defRPr sz="2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3pPr>
            <a:lvl4pPr>
              <a:defRPr sz="2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4pPr>
            <a:lvl5pPr>
              <a:defRPr sz="280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2D7681B-358F-4866-8B4B-01DA685CA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223" y="274638"/>
            <a:ext cx="11851341" cy="1143000"/>
          </a:xfrm>
        </p:spPr>
        <p:txBody>
          <a:bodyPr>
            <a:normAutofit/>
          </a:bodyPr>
          <a:lstStyle>
            <a:lvl1pPr algn="ctr">
              <a:defRPr sz="360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US" dirty="0"/>
              <a:t>Text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0F532-F0CF-490A-83AC-52328F3D67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/>
          <a:stretch/>
        </p:blipFill>
        <p:spPr>
          <a:xfrm>
            <a:off x="0" y="5943600"/>
            <a:ext cx="7315200" cy="6716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F9F9C4-4172-4E46-836A-C3BCACAFB4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7744" y="6040052"/>
            <a:ext cx="4101011" cy="5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7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274638"/>
            <a:ext cx="11654117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941" y="1600203"/>
            <a:ext cx="5725459" cy="426719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725458" cy="4267198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1EBC4F-D7A1-4486-AD2F-8613366E5A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/>
          <a:stretch/>
        </p:blipFill>
        <p:spPr>
          <a:xfrm>
            <a:off x="0" y="5943600"/>
            <a:ext cx="7315200" cy="6716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A5D1CE-EA14-468F-8FCA-BFD5C1AA747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1397" y="6040052"/>
            <a:ext cx="4101004" cy="5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7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256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600" b="1" kern="1200">
          <a:solidFill>
            <a:srgbClr val="009A44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Liberation Serif" panose="02020603050405020304" pitchFamily="18" charset="0"/>
          <a:ea typeface="Liberation Serif" panose="02020603050405020304" pitchFamily="18" charset="0"/>
          <a:cs typeface="Liberation Serif" panose="02020603050405020304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trs.nasa.gov/archive/nasa/casi.ntrs.nasa.gov/1975000897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juronline.org/" TargetMode="External"/><Relationship Id="rId4" Type="http://schemas.openxmlformats.org/officeDocument/2006/relationships/hyperlink" Target="http://www.dtic.mil/docs/citations/ADA27939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66CC387-C36D-415F-9232-FDC97F5DDF87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775253" y="13253"/>
                <a:ext cx="10843590" cy="1845365"/>
              </a:xfrm>
            </p:spPr>
            <p:txBody>
              <a:bodyPr/>
              <a:lstStyle/>
              <a:p>
                <a:r>
                  <a:rPr lang="en-US" sz="4000" b="1" dirty="0">
                    <a:latin typeface="Liberation Sans" panose="020B0604020202020204" pitchFamily="34" charset="0"/>
                    <a:ea typeface="Liberation Sans" panose="020B0604020202020204" pitchFamily="34" charset="0"/>
                    <a:cs typeface="Liberation Sans" panose="020B0604020202020204" pitchFamily="34" charset="0"/>
                  </a:rPr>
                  <a:t>Balloon-borne Digital Thermosonde Instrument for Measurements of Atmospheric Optical Turbulence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000" b="1" dirty="0">
                    <a:latin typeface="Liberation Sans" panose="020B0604020202020204" pitchFamily="34" charset="0"/>
                    <a:ea typeface="Liberation Sans" panose="020B0604020202020204" pitchFamily="34" charset="0"/>
                    <a:cs typeface="Liberation Sans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itle 3">
                <a:extLst>
                  <a:ext uri="{FF2B5EF4-FFF2-40B4-BE49-F238E27FC236}">
                    <a16:creationId xmlns:a16="http://schemas.microsoft.com/office/drawing/2014/main" id="{866CC387-C36D-415F-9232-FDC97F5DDF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75253" y="13253"/>
                <a:ext cx="10843590" cy="1845365"/>
              </a:xfrm>
              <a:blipFill>
                <a:blip r:embed="rId3"/>
                <a:stretch>
                  <a:fillRect t="-8251" b="-1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>
            <a:extLst>
              <a:ext uri="{FF2B5EF4-FFF2-40B4-BE49-F238E27FC236}">
                <a16:creationId xmlns:a16="http://schemas.microsoft.com/office/drawing/2014/main" id="{2EE2AC25-64A5-4D7F-85A0-7844FAD6A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1" y="4836915"/>
            <a:ext cx="10813772" cy="116076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David J. Delene, Blake T. Sorenson</a:t>
            </a:r>
            <a:r>
              <a:rPr lang="en-US" sz="3200" b="1" baseline="30000" dirty="0">
                <a:solidFill>
                  <a:schemeClr val="tx1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, and James </a:t>
            </a:r>
            <a:r>
              <a:rPr lang="en-US" sz="3200" b="1" dirty="0" err="1">
                <a:solidFill>
                  <a:schemeClr val="tx1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Casler</a:t>
            </a:r>
            <a:endParaRPr lang="en-US" sz="3200" b="1" dirty="0">
              <a:solidFill>
                <a:schemeClr val="tx1"/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r>
              <a:rPr lang="en-US" sz="3200" b="1" baseline="30000" dirty="0">
                <a:solidFill>
                  <a:schemeClr val="tx1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Department Alumni 2018 and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96EC9-9EBA-468D-8B4F-44C2596B2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6" b="41971"/>
          <a:stretch/>
        </p:blipFill>
        <p:spPr>
          <a:xfrm>
            <a:off x="1565970" y="1948605"/>
            <a:ext cx="9069473" cy="28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72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8CDF35-8A44-E1B5-2A3D-48D7B1B8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4" y="3759201"/>
            <a:ext cx="11851341" cy="1950719"/>
          </a:xfrm>
        </p:spPr>
        <p:txBody>
          <a:bodyPr>
            <a:normAutofit lnSpcReduction="10000"/>
          </a:bodyPr>
          <a:lstStyle/>
          <a:p>
            <a:pPr marL="731520" indent="-731520">
              <a:spcBef>
                <a:spcPts val="0"/>
              </a:spcBef>
              <a:buNone/>
            </a:pPr>
            <a:r>
              <a:rPr lang="en-US" sz="2200" dirty="0"/>
              <a:t>Bufton, J., 1975: A Radiosonde Thermal Sensor Technique For Measurement of Atmospheric Turbulence (No. NASA-TN-D-7867). NASA. Retrieved from </a:t>
            </a:r>
            <a:r>
              <a:rPr lang="en-US" sz="2200" u="sng" dirty="0">
                <a:hlinkClick r:id="rId3"/>
              </a:rPr>
              <a:t>https://ntrs.nasa.gov/archive/nasa/casi.ntrs.nasa.gov/19750008971.pdf</a:t>
            </a:r>
            <a:endParaRPr lang="en-US" sz="2200" dirty="0"/>
          </a:p>
          <a:p>
            <a:pPr marL="731520" indent="-731520">
              <a:spcBef>
                <a:spcPts val="0"/>
              </a:spcBef>
              <a:buNone/>
            </a:pPr>
            <a:r>
              <a:rPr lang="en-US" sz="2200" dirty="0"/>
              <a:t>Dewan, E. M., Good, R. E., Beland, R., and Brown, J., 1993: A Model for Cn2 (Optical Turbulence) Profiles Using Radiosonde Data (Scientific No. ERP, No. 1121) (p. 52). PHILLIPS LAB HANSCOM AFB MA. Retrieved from </a:t>
            </a:r>
            <a:r>
              <a:rPr lang="en-US" sz="2200" u="sng" dirty="0">
                <a:hlinkClick r:id="rId4"/>
              </a:rPr>
              <a:t>http://www.dtic.mil/docs/citations/ADA279399</a:t>
            </a:r>
            <a:endParaRPr lang="en-US" sz="22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60BCDD-B780-C446-A0AF-48464CEE7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3" y="3207601"/>
            <a:ext cx="11851341" cy="541439"/>
          </a:xfrm>
        </p:spPr>
        <p:txBody>
          <a:bodyPr>
            <a:no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5D4F4DE-7F1E-4C1A-B308-03471C507D3F}"/>
              </a:ext>
            </a:extLst>
          </p:cNvPr>
          <p:cNvSpPr txBox="1">
            <a:spLocks/>
          </p:cNvSpPr>
          <p:nvPr/>
        </p:nvSpPr>
        <p:spPr>
          <a:xfrm>
            <a:off x="143432" y="0"/>
            <a:ext cx="11851341" cy="5414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9A44"/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US" dirty="0"/>
              <a:t>Future Work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A032FD1-9D2A-4D03-A778-8B8109B625C6}"/>
              </a:ext>
            </a:extLst>
          </p:cNvPr>
          <p:cNvSpPr txBox="1">
            <a:spLocks/>
          </p:cNvSpPr>
          <p:nvPr/>
        </p:nvSpPr>
        <p:spPr>
          <a:xfrm>
            <a:off x="224714" y="609600"/>
            <a:ext cx="11851341" cy="2587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indent="-731520">
              <a:spcBef>
                <a:spcPts val="0"/>
              </a:spcBef>
              <a:buNone/>
            </a:pPr>
            <a:r>
              <a:rPr lang="en-US" sz="2200" dirty="0"/>
              <a:t>Sorenson, Blake, James </a:t>
            </a:r>
            <a:r>
              <a:rPr lang="en-US" sz="2200" dirty="0" err="1"/>
              <a:t>Casler</a:t>
            </a:r>
            <a:r>
              <a:rPr lang="en-US" sz="2200" dirty="0"/>
              <a:t>, and David Delene, Development at the University of North Dakota of a Digital </a:t>
            </a:r>
            <a:r>
              <a:rPr lang="en-US" sz="2200" dirty="0" err="1"/>
              <a:t>Thermosonde</a:t>
            </a:r>
            <a:r>
              <a:rPr lang="en-US" sz="2200" dirty="0"/>
              <a:t> Instrument for the Study of Atmospheric Optical Turbulence (Cn2), </a:t>
            </a:r>
            <a:r>
              <a:rPr lang="en-US" sz="2200" i="1" dirty="0">
                <a:hlinkClick r:id="rId5"/>
              </a:rPr>
              <a:t>American Journal of</a:t>
            </a:r>
            <a:r>
              <a:rPr lang="en-US" sz="2200" i="1" dirty="0">
                <a:hlinkClick r:id="rId5"/>
              </a:rPr>
              <a:t> Undergraduate Research</a:t>
            </a:r>
            <a:r>
              <a:rPr lang="en-US" sz="2200" dirty="0"/>
              <a:t>, in  public release review, 2025. </a:t>
            </a:r>
          </a:p>
          <a:p>
            <a:pPr marL="731520" indent="-731520">
              <a:spcBef>
                <a:spcPts val="0"/>
              </a:spcBef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Proposal  entitled “Expendable Air-Sea Profiling Observations Supporting Agency” , Department of Deference - ONR STTR; Dollar Value - $95,999;  Project Duration 08/01/2025 - 10/31/2026; Support 2026-1.0, 2027-1.0; Proposal Submitted 02/05/2025</a:t>
            </a:r>
          </a:p>
        </p:txBody>
      </p:sp>
    </p:spTree>
    <p:extLst>
      <p:ext uri="{BB962C8B-B14F-4D97-AF65-F5344CB8AC3E}">
        <p14:creationId xmlns:p14="http://schemas.microsoft.com/office/powerpoint/2010/main" val="278023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A7613D-8ECD-6481-D698-AD71D60DC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" y="785196"/>
            <a:ext cx="5588177" cy="4770778"/>
          </a:xfrm>
        </p:spPr>
        <p:txBody>
          <a:bodyPr>
            <a:noAutofit/>
          </a:bodyPr>
          <a:lstStyle/>
          <a:p>
            <a:r>
              <a:rPr lang="en-US" sz="2600" dirty="0"/>
              <a:t>Light waves are impacted by fluctuations in the air’s refractive index, known as optical turbulence.</a:t>
            </a:r>
          </a:p>
          <a:p>
            <a:pPr lvl="1"/>
            <a:r>
              <a:rPr lang="en-US" sz="2600" dirty="0"/>
              <a:t>Optical turbulence causes stars to “twinkle” .</a:t>
            </a:r>
          </a:p>
          <a:p>
            <a:r>
              <a:rPr lang="en-US" sz="2600" dirty="0"/>
              <a:t>The quality of electromagnetic signals is impacted by optical turbulence, leading to degraded images.</a:t>
            </a:r>
          </a:p>
          <a:p>
            <a:r>
              <a:rPr lang="en-US" sz="2600" dirty="0"/>
              <a:t>Knowledge of the  atmospheric optical turbulence helps to improve high-resolution image quality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2740DC-F66A-E30A-D15D-2EFC7C449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224"/>
            <a:ext cx="12192000" cy="70109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Atmospheric Optical Turbulence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0CADA9E2-1C68-5A26-AC60-9174FA81CE91}"/>
              </a:ext>
            </a:extLst>
          </p:cNvPr>
          <p:cNvSpPr txBox="1">
            <a:spLocks/>
          </p:cNvSpPr>
          <p:nvPr/>
        </p:nvSpPr>
        <p:spPr>
          <a:xfrm>
            <a:off x="5687568" y="4123043"/>
            <a:ext cx="6405041" cy="7689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Image from University of Dayton Signal &amp; Image Processing Lab (https://tinyurl.com/nhkcbn9k)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48880-95F8-3A1C-B86D-8DBC2E45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09" y="901497"/>
            <a:ext cx="6542391" cy="31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2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1499F2-4B4B-3E74-B66E-0AC213C92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325" y="599772"/>
                <a:ext cx="11965857" cy="5241037"/>
              </a:xfrm>
            </p:spPr>
            <p:txBody>
              <a:bodyPr numCol="2">
                <a:noAutofit/>
              </a:bodyPr>
              <a:lstStyle/>
              <a:p>
                <a:r>
                  <a:rPr lang="en-US" sz="2400" dirty="0"/>
                  <a:t>Optical turbulence is quantified by the refractive index structure parameter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,   given in </a:t>
                </a:r>
                <a:r>
                  <a:rPr lang="en-US" sz="2400" dirty="0" err="1"/>
                  <a:t>Bufton</a:t>
                </a:r>
                <a:r>
                  <a:rPr lang="en-US" sz="2400" dirty="0"/>
                  <a:t> (1975) as: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76×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2400" b="1" dirty="0"/>
              </a:p>
              <a:p>
                <a:pPr lvl="1"/>
                <a:r>
                  <a:rPr lang="en-US" sz="2400" b="0" i="1" dirty="0"/>
                  <a:t>P = Pressure (mb)</a:t>
                </a:r>
              </a:p>
              <a:p>
                <a:pPr lvl="1"/>
                <a:r>
                  <a:rPr lang="en-US" sz="2400" i="1" dirty="0"/>
                  <a:t>T = Temperature (K)</a:t>
                </a:r>
                <a:endParaRPr lang="en-US" sz="2400" b="0" i="1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𝑻</m:t>
                                </m:r>
                                <m:d>
                                  <m:d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quantifies the thermal turbulence over a distance (r) resulting from </a:t>
                </a:r>
                <a:r>
                  <a:rPr lang="en-US" sz="2400" b="1" dirty="0"/>
                  <a:t>temperature</a:t>
                </a:r>
                <a:r>
                  <a:rPr lang="en-US" sz="2400" dirty="0"/>
                  <a:t> differences between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Methods were developed to estimate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from standard meteorological variables.</a:t>
                </a:r>
              </a:p>
              <a:p>
                <a:r>
                  <a:rPr lang="en-US" sz="2400" dirty="0"/>
                  <a:t>One method, defined by Dewan et al., (1993)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=2.8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76×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den>
                                </m:f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1.64+42×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𝑟𝑎𝑤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𝑇𝑟𝑜𝑝𝑜𝑠𝑝h𝑒𝑟𝑒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0.506+50×</m:t>
                            </m:r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𝑟𝑎𝑤</m:t>
                                </m:r>
                              </m:sub>
                            </m:s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,        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𝑆𝑡𝑟𝑎𝑡𝑜𝑠𝑝h𝑒𝑟𝑒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𝑟𝑎𝑤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/>
              </a:p>
              <a:p>
                <a:pPr lvl="1"/>
                <a:r>
                  <a:rPr lang="en-US" sz="2400" dirty="0"/>
                  <a:t>Estimates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based on air temperature and pressure, as well as the vertical wind shear and vertical temperature gradient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1499F2-4B4B-3E74-B66E-0AC213C92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325" y="599772"/>
                <a:ext cx="11965857" cy="5241037"/>
              </a:xfrm>
              <a:blipFill>
                <a:blip r:embed="rId2"/>
                <a:stretch>
                  <a:fillRect l="-662" t="-930" r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C1AE6B7-6216-3AB5-5C2C-22ED5419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171"/>
            <a:ext cx="12191999" cy="610265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Calculations using </a:t>
            </a:r>
            <a:r>
              <a:rPr lang="en-US" dirty="0" err="1"/>
              <a:t>Thermosonde</a:t>
            </a:r>
            <a:r>
              <a:rPr lang="en-US" dirty="0"/>
              <a:t> Temperature Measurements    </a:t>
            </a:r>
          </a:p>
        </p:txBody>
      </p:sp>
    </p:spTree>
    <p:extLst>
      <p:ext uri="{BB962C8B-B14F-4D97-AF65-F5344CB8AC3E}">
        <p14:creationId xmlns:p14="http://schemas.microsoft.com/office/powerpoint/2010/main" val="383214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A0182F-4C2B-305E-F5F4-D1DE523DB6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832" y="629265"/>
                <a:ext cx="5740823" cy="5201264"/>
              </a:xfrm>
            </p:spPr>
            <p:txBody>
              <a:bodyPr>
                <a:noAutofit/>
              </a:bodyPr>
              <a:lstStyle/>
              <a:p>
                <a:r>
                  <a:rPr lang="en-US" sz="2100" dirty="0"/>
                  <a:t>The thermosonde instrument, based on NASA designs, measures high-resolution temperature differences that can be used to 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100" dirty="0"/>
                  <a:t>.</a:t>
                </a:r>
              </a:p>
              <a:p>
                <a:r>
                  <a:rPr lang="en-US" sz="2100" dirty="0"/>
                  <a:t>Major Components</a:t>
                </a:r>
              </a:p>
              <a:p>
                <a:pPr lvl="1"/>
                <a:r>
                  <a:rPr lang="en-US" sz="2100" dirty="0"/>
                  <a:t>2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100" dirty="0"/>
                  <a:t>m Diameter Platinum Wires</a:t>
                </a:r>
              </a:p>
              <a:p>
                <a:pPr lvl="1"/>
                <a:r>
                  <a:rPr lang="en-US" sz="2100" dirty="0"/>
                  <a:t>Graw DFM-09 Radiosonde (XDATA protocol)</a:t>
                </a:r>
              </a:p>
              <a:p>
                <a:pPr lvl="1"/>
                <a:r>
                  <a:rPr lang="en-US" sz="2100" dirty="0"/>
                  <a:t>Raspberry Pi Signal Processing Components</a:t>
                </a:r>
              </a:p>
              <a:p>
                <a:pPr lvl="1"/>
                <a:r>
                  <a:rPr lang="en-US" sz="2100" dirty="0"/>
                  <a:t>GPS Receiver</a:t>
                </a:r>
              </a:p>
              <a:p>
                <a:r>
                  <a:rPr lang="en-US" sz="2100" dirty="0"/>
                  <a:t>Two thin-wire probes for Wheatstone Bridge legs.</a:t>
                </a:r>
              </a:p>
              <a:p>
                <a:pPr lvl="1"/>
                <a:r>
                  <a:rPr lang="en-US" sz="2100" dirty="0"/>
                  <a:t>Difference in resistance between the wires creates voltage difference at the bridge.</a:t>
                </a:r>
              </a:p>
              <a:p>
                <a:pPr lvl="1"/>
                <a:r>
                  <a:rPr lang="en-US" sz="2100" dirty="0"/>
                  <a:t>Voltage difference is a function of the difference in temperature between the probes.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A0182F-4C2B-305E-F5F4-D1DE523DB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32" y="629265"/>
                <a:ext cx="5740823" cy="5201264"/>
              </a:xfrm>
              <a:blipFill>
                <a:blip r:embed="rId2"/>
                <a:stretch>
                  <a:fillRect l="-1063" t="-703" r="-638" b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24A0410-9F8C-53CE-916F-8E4612E4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" y="28835"/>
            <a:ext cx="11851341" cy="472614"/>
          </a:xfrm>
        </p:spPr>
        <p:txBody>
          <a:bodyPr>
            <a:normAutofit fontScale="90000"/>
          </a:bodyPr>
          <a:lstStyle/>
          <a:p>
            <a:r>
              <a:rPr lang="en-US" dirty="0"/>
              <a:t>Thermosonde Instrument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208BD-A5EA-2A10-0AA2-A4779EA5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983" y="704236"/>
            <a:ext cx="627824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2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174B78-B1DD-E112-95F9-06A22487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79" y="4403862"/>
            <a:ext cx="11851341" cy="1495493"/>
          </a:xfrm>
        </p:spPr>
        <p:txBody>
          <a:bodyPr>
            <a:noAutofit/>
          </a:bodyPr>
          <a:lstStyle/>
          <a:p>
            <a:r>
              <a:rPr lang="en-US" sz="2600" dirty="0"/>
              <a:t>Calibration conducted based on a November 2017 tethered balloon measurements.</a:t>
            </a:r>
          </a:p>
          <a:p>
            <a:r>
              <a:rPr lang="en-US" sz="2600" dirty="0"/>
              <a:t>Root-mean-square voltages from instrument corrected to account for noise floor.</a:t>
            </a:r>
          </a:p>
          <a:p>
            <a:r>
              <a:rPr lang="en-US" sz="2600" dirty="0"/>
              <a:t>Corrected voltages are converted to temperature differences.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D468A4-2F57-730D-A5C9-C602EB47E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3" y="-10490"/>
            <a:ext cx="11851341" cy="551272"/>
          </a:xfrm>
        </p:spPr>
        <p:txBody>
          <a:bodyPr>
            <a:normAutofit fontScale="90000"/>
          </a:bodyPr>
          <a:lstStyle/>
          <a:p>
            <a:r>
              <a:rPr lang="en-US" dirty="0"/>
              <a:t>17 November 2017 Instrument Calibration</a:t>
            </a:r>
          </a:p>
        </p:txBody>
      </p:sp>
      <p:pic>
        <p:nvPicPr>
          <p:cNvPr id="5" name="Picture 4" descr="A graph of calibration and calibration&#10;&#10;AI-generated content may be incorrect.">
            <a:extLst>
              <a:ext uri="{FF2B5EF4-FFF2-40B4-BE49-F238E27FC236}">
                <a16:creationId xmlns:a16="http://schemas.microsoft.com/office/drawing/2014/main" id="{C704B830-35F2-AD58-A44B-0FBFD81C83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2"/>
          <a:stretch/>
        </p:blipFill>
        <p:spPr>
          <a:xfrm>
            <a:off x="1563232" y="550614"/>
            <a:ext cx="9686904" cy="38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8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36C60C-D9E7-2C83-EB0F-0F1A61DC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" y="595649"/>
            <a:ext cx="5231275" cy="5205383"/>
          </a:xfrm>
        </p:spPr>
        <p:txBody>
          <a:bodyPr>
            <a:normAutofit fontScale="92500"/>
          </a:bodyPr>
          <a:lstStyle/>
          <a:p>
            <a:r>
              <a:rPr lang="en-US" dirty="0"/>
              <a:t>Thermosonde package suspended 55 m beneath a balloon.</a:t>
            </a:r>
          </a:p>
          <a:p>
            <a:pPr lvl="1"/>
            <a:r>
              <a:rPr lang="en-US" dirty="0"/>
              <a:t>Long tether used to reduce the effect of thermal balloon wakes on the measurements.</a:t>
            </a:r>
          </a:p>
          <a:p>
            <a:r>
              <a:rPr lang="en-US" dirty="0"/>
              <a:t>High altitude balloon carries instrument through the atmosphere and descends after balloon burst.</a:t>
            </a:r>
          </a:p>
          <a:p>
            <a:r>
              <a:rPr lang="en-US" dirty="0"/>
              <a:t>Initial flights testing conducted at the University of North Dakota Glacial Ridge Atmospheric Observatory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B716E6-79EB-C740-3DB7-8D20D13F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81"/>
            <a:ext cx="12192000" cy="579668"/>
          </a:xfrm>
        </p:spPr>
        <p:txBody>
          <a:bodyPr>
            <a:normAutofit fontScale="90000"/>
          </a:bodyPr>
          <a:lstStyle/>
          <a:p>
            <a:r>
              <a:rPr lang="en-US" dirty="0"/>
              <a:t>Balloon Flight Operations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FD589C-CC0A-DAEF-7DA8-EF67C536FB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794" y="2212261"/>
            <a:ext cx="6734832" cy="3490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361234-6B5A-91DE-E2FF-E67CF07EC1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t="25755" r="31548" b="30185"/>
          <a:stretch/>
        </p:blipFill>
        <p:spPr>
          <a:xfrm>
            <a:off x="8855706" y="182690"/>
            <a:ext cx="3178629" cy="189068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692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8153BBF-AE11-506D-AF69-24D92FCDFE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188" y="4125333"/>
                <a:ext cx="12069524" cy="178560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err="1"/>
                  <a:t>Thermosonde</a:t>
                </a:r>
                <a:r>
                  <a:rPr lang="en-US" sz="2400" dirty="0"/>
                  <a:t> measured temperature differences with resolution of 0.02 K.</a:t>
                </a:r>
              </a:p>
              <a:p>
                <a:r>
                  <a:rPr lang="en-US" sz="2400" dirty="0"/>
                  <a:t>Slight increase in temperature differences below the tropopause.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from the thermosonde highest near the surface.</a:t>
                </a:r>
              </a:p>
              <a:p>
                <a:r>
                  <a:rPr lang="en-US" sz="2400" dirty="0"/>
                  <a:t>Radiosonde-estimated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 compares well with thermosonde-observed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8153BBF-AE11-506D-AF69-24D92FCDF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188" y="4125333"/>
                <a:ext cx="12069524" cy="1785609"/>
              </a:xfrm>
              <a:blipFill>
                <a:blip r:embed="rId2"/>
                <a:stretch>
                  <a:fillRect l="-657" t="-2730" b="-7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DFBD195-5A7C-F884-D1C9-85E7A1C0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1439"/>
          </a:xfrm>
        </p:spPr>
        <p:txBody>
          <a:bodyPr>
            <a:noAutofit/>
          </a:bodyPr>
          <a:lstStyle/>
          <a:p>
            <a:r>
              <a:rPr lang="en-US" sz="3200" dirty="0"/>
              <a:t>5 May 2018 </a:t>
            </a:r>
            <a:r>
              <a:rPr lang="en-US" sz="3200" dirty="0" err="1"/>
              <a:t>Thermosonde</a:t>
            </a:r>
            <a:r>
              <a:rPr lang="en-US" sz="3200" dirty="0"/>
              <a:t> Balloon Flight</a:t>
            </a:r>
          </a:p>
        </p:txBody>
      </p:sp>
      <p:pic>
        <p:nvPicPr>
          <p:cNvPr id="6" name="Picture 5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3DA081AE-5C52-D728-C032-268CDFE17D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4" b="3930"/>
          <a:stretch/>
        </p:blipFill>
        <p:spPr>
          <a:xfrm>
            <a:off x="101075" y="487009"/>
            <a:ext cx="11989850" cy="3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E8FBC-15D8-6D2A-F5E3-2986B864F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2D2A91-809A-30DD-2AD2-8091431B50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389" y="4244347"/>
                <a:ext cx="11897222" cy="1598772"/>
              </a:xfrm>
            </p:spPr>
            <p:txBody>
              <a:bodyPr>
                <a:noAutofit/>
              </a:bodyPr>
              <a:lstStyle/>
              <a:p>
                <a:r>
                  <a:rPr lang="en-US" sz="2100" dirty="0"/>
                  <a:t>The thermosonde was restructured to increase measurements sensitivity.</a:t>
                </a:r>
              </a:p>
              <a:p>
                <a:r>
                  <a:rPr lang="en-US" sz="2100" dirty="0"/>
                  <a:t>Instrument connection was lost at ~6 km.</a:t>
                </a:r>
              </a:p>
              <a:p>
                <a:r>
                  <a:rPr lang="en-US" sz="2100" dirty="0"/>
                  <a:t>Larger temperature difference variations were observed compared to previous flight.</a:t>
                </a:r>
              </a:p>
              <a:p>
                <a:r>
                  <a:rPr lang="en-US" sz="2100" dirty="0"/>
                  <a:t>Radiosonde-estimated and </a:t>
                </a:r>
                <a:r>
                  <a:rPr lang="en-US" sz="2100" dirty="0" err="1"/>
                  <a:t>thermosonde</a:t>
                </a:r>
                <a:r>
                  <a:rPr lang="en-US" sz="2100" dirty="0"/>
                  <a:t>-observed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100" dirty="0"/>
                  <a:t> agree; however, radiosonde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100" dirty="0"/>
                  <a:t> has higher variations.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82D2A91-809A-30DD-2AD2-8091431B50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389" y="4244347"/>
                <a:ext cx="11897222" cy="1598772"/>
              </a:xfrm>
              <a:blipFill>
                <a:blip r:embed="rId2"/>
                <a:stretch>
                  <a:fillRect l="-512" t="-2281" r="-154" b="-5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3AA82FC-ADC5-13FB-C496-83BFA7F1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939"/>
            <a:ext cx="12192000" cy="498348"/>
          </a:xfrm>
        </p:spPr>
        <p:txBody>
          <a:bodyPr>
            <a:noAutofit/>
          </a:bodyPr>
          <a:lstStyle/>
          <a:p>
            <a:r>
              <a:rPr lang="en-US" sz="3200" dirty="0"/>
              <a:t>4 May 2019 </a:t>
            </a:r>
            <a:r>
              <a:rPr lang="en-US" sz="3200" dirty="0" err="1"/>
              <a:t>Thermosonde</a:t>
            </a:r>
            <a:r>
              <a:rPr lang="en-US" sz="3200" dirty="0"/>
              <a:t> Balloon Flight (Mayville)</a:t>
            </a:r>
          </a:p>
        </p:txBody>
      </p:sp>
      <p:pic>
        <p:nvPicPr>
          <p:cNvPr id="8" name="Picture 7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D7986B60-1156-B601-8412-2C8C803D3E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b="4464"/>
          <a:stretch/>
        </p:blipFill>
        <p:spPr>
          <a:xfrm>
            <a:off x="101074" y="530553"/>
            <a:ext cx="11989849" cy="37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3552D0-79DE-3C6D-0638-2B166854E7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79" y="587832"/>
                <a:ext cx="6942422" cy="505096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thermosonde instrument was built to study atmospheric optical turbulence</a:t>
                </a:r>
              </a:p>
              <a:p>
                <a:r>
                  <a:rPr lang="en-US" dirty="0"/>
                  <a:t>Profiles of the refractive index structure parameter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 observed by the thermosonde compare well with radiosonde-based estimates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r>
                  <a:rPr lang="en-US" dirty="0"/>
                  <a:t>The instrument designed in this study can serve as a prototype for future systems to routinely observe atmospheric optical turbulence profiles when coupled with radiosondes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93552D0-79DE-3C6D-0638-2B166854E7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79" y="587832"/>
                <a:ext cx="6942422" cy="5050969"/>
              </a:xfrm>
              <a:blipFill>
                <a:blip r:embed="rId2"/>
                <a:stretch>
                  <a:fillRect l="-1580" t="-1206" r="-1668" b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3111E7-F207-E1A4-36A9-4D0305F0B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" y="108844"/>
            <a:ext cx="7369186" cy="478988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F24418-C982-BA51-A910-09B6E4248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81" y="78699"/>
            <a:ext cx="4447871" cy="2834185"/>
          </a:xfrm>
          <a:prstGeom prst="rect">
            <a:avLst/>
          </a:prstGeom>
        </p:spPr>
      </p:pic>
      <p:pic>
        <p:nvPicPr>
          <p:cNvPr id="14" name="Picture 13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0F1B92DB-BB87-677C-EFCB-A8F56C414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4" t="17679"/>
          <a:stretch/>
        </p:blipFill>
        <p:spPr>
          <a:xfrm>
            <a:off x="7427204" y="2943029"/>
            <a:ext cx="4768144" cy="2950460"/>
          </a:xfrm>
          <a:prstGeom prst="rect">
            <a:avLst/>
          </a:prstGeom>
        </p:spPr>
      </p:pic>
      <p:pic>
        <p:nvPicPr>
          <p:cNvPr id="15" name="Picture 14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D0E677B0-88C3-35B0-291F-221603E3FC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" t="17765" r="93871" b="2152"/>
          <a:stretch/>
        </p:blipFill>
        <p:spPr>
          <a:xfrm>
            <a:off x="6873262" y="2943029"/>
            <a:ext cx="750086" cy="292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10965"/>
      </p:ext>
    </p:extLst>
  </p:cSld>
  <p:clrMapOvr>
    <a:masterClrMapping/>
  </p:clrMapOvr>
</p:sld>
</file>

<file path=ppt/theme/theme1.xml><?xml version="1.0" encoding="utf-8"?>
<a:theme xmlns:a="http://schemas.openxmlformats.org/drawingml/2006/main" name="und_atsc_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d_atsc_theme" id="{CBB78CF8-F5FA-4E61-A0DE-A4BBE13BB4C7}" vid="{468C9571-392E-410E-83D3-B467F03EF9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und_total_theme</Template>
  <TotalTime>20066</TotalTime>
  <Words>786</Words>
  <Application>Microsoft Office PowerPoint</Application>
  <PresentationFormat>Widescreen</PresentationFormat>
  <Paragraphs>69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Liberation Sans</vt:lpstr>
      <vt:lpstr>Liberation Serif</vt:lpstr>
      <vt:lpstr>und_atsc_theme</vt:lpstr>
      <vt:lpstr>Balloon-borne Digital Thermosonde Instrument for Measurements of Atmospheric Optical Turbulence (C_n^2)</vt:lpstr>
      <vt:lpstr>Atmospheric Optical Turbulence</vt:lpstr>
      <vt:lpstr>Calculations using Thermosonde Temperature Measurements    </vt:lpstr>
      <vt:lpstr>Thermosonde Instrument Design</vt:lpstr>
      <vt:lpstr>17 November 2017 Instrument Calibration</vt:lpstr>
      <vt:lpstr>Balloon Flight Operations</vt:lpstr>
      <vt:lpstr>5 May 2018 Thermosonde Balloon Flight</vt:lpstr>
      <vt:lpstr>4 May 2019 Thermosonde Balloon Flight (Mayville)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Sorenson, Blake</dc:creator>
  <cp:lastModifiedBy>Delene, David</cp:lastModifiedBy>
  <cp:revision>812</cp:revision>
  <dcterms:created xsi:type="dcterms:W3CDTF">2021-12-01T17:29:12Z</dcterms:created>
  <dcterms:modified xsi:type="dcterms:W3CDTF">2025-05-01T11:24:21Z</dcterms:modified>
</cp:coreProperties>
</file>