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2" r:id="rId1"/>
  </p:sldMasterIdLst>
  <p:notesMasterIdLst>
    <p:notesMasterId r:id="rId15"/>
  </p:notesMasterIdLst>
  <p:sldIdLst>
    <p:sldId id="256" r:id="rId2"/>
    <p:sldId id="261" r:id="rId3"/>
    <p:sldId id="262" r:id="rId4"/>
    <p:sldId id="263" r:id="rId5"/>
    <p:sldId id="257" r:id="rId6"/>
    <p:sldId id="265" r:id="rId7"/>
    <p:sldId id="268" r:id="rId8"/>
    <p:sldId id="264" r:id="rId9"/>
    <p:sldId id="266" r:id="rId10"/>
    <p:sldId id="267" r:id="rId11"/>
    <p:sldId id="258" r:id="rId12"/>
    <p:sldId id="26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1"/>
    <p:restoredTop sz="94857"/>
  </p:normalViewPr>
  <p:slideViewPr>
    <p:cSldViewPr snapToGrid="0" snapToObjects="1">
      <p:cViewPr varScale="1">
        <p:scale>
          <a:sx n="89" d="100"/>
          <a:sy n="89" d="100"/>
        </p:scale>
        <p:origin x="10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CD6C22-7BDC-394D-B326-1B5CE8FF60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06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10-3,-6,-9</a:t>
            </a:r>
          </a:p>
        </p:txBody>
      </p:sp>
    </p:spTree>
    <p:extLst>
      <p:ext uri="{BB962C8B-B14F-4D97-AF65-F5344CB8AC3E}">
        <p14:creationId xmlns:p14="http://schemas.microsoft.com/office/powerpoint/2010/main" val="3894785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873CA-3192-A642-A97D-D673BB07F2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839D3-A602-1D49-B048-D8E3EE559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56E64-C773-104F-9DCB-319E541F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53CA-D7CA-194E-82F4-241CE8E501B7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F33A8-9060-F54A-8AE6-07257AF1E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9F4DC-B801-F44B-8F7C-2AE24AAF3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78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F4C00-1FAB-0746-84A2-7B165D8C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E361F9-3E93-6341-8CED-FBE3858D6A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59F01-992D-8E41-B30E-A90274A7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DD897-10F9-E046-8F60-246362DEC5C1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71B96-70F1-484F-8C43-B1AEE52FF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32D07E-0E29-534F-AED0-EA872E8E4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6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7FD5F5-9CC6-4A4E-8CB1-4AF8C38C3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F2262-FD88-D045-9D22-135D94E3A2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02AC1-E082-9C41-9B5A-2385C6547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DFCE-FA3C-D243-BCAA-B53722F0BAB9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D165B-F671-574A-9DA7-BF7A2796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A43D8-6821-924F-AEB7-AB7FFB38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671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C6F80-E589-0845-96E9-B30CE5989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05D5-19C9-224A-8324-EC34E419D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7EC90-6C1A-2C4B-B431-E993409C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3E82C-8F35-0F46-AB5E-F43D770F1351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C9EE4-E491-9D48-BEE0-38E24FBE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D6CB7-7161-4B47-A69B-49638E059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7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2BAA-B9C4-BF40-830C-46D0BB7DA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665883-2FB8-0147-A286-41E1A1DF88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231B9-03DF-5041-8D49-09E1FBE9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74CC3-B355-544C-B86B-0BB45A813E51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D7113-2F78-4B41-8008-E5CA866F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D4169-5B0E-524D-BBAC-56698578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2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C8959-3B94-A54D-BD58-5075C328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F526-8CFA-334C-94C6-EA7D143FD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18078-E31D-654A-A98E-FE8297210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805EA8-F3CB-CC49-8DF3-662C97185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8CC13-DAA6-EC4D-97D0-AD2C97FFF4B7}" type="datetime1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B294CE-F0BA-C145-8C07-23317AEC6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CF3831-4133-094B-974C-AE961F279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39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3EFF-C8C4-AE49-BA58-153831CC0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E9F95-9FF0-8249-989B-16461F345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75CDA-7F7D-5E44-82DB-8AEAD1FC08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4BB744-0D86-1840-A840-BD2047C77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14817C-877A-734F-8338-E698BC8BD2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EE2FD2-213E-AB44-B544-DD60188D4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D1E6-AA18-9345-942C-07DB4630EDDF}" type="datetime1">
              <a:rPr lang="en-US" smtClean="0"/>
              <a:t>7/31/18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0AF79-D60F-2749-AF28-54375E92A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5F4F03-F36B-F642-8F04-ABB6C624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9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272A8-337D-E84B-A5A2-4B23432C7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3CB6F8-477E-9948-8F82-4A42D824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4DC32-5E60-4340-943C-D0E893AC3536}" type="datetime1">
              <a:rPr lang="en-US" smtClean="0"/>
              <a:t>7/31/18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23EDB-EF39-F946-B9BE-61EAA13D4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03FF88-2A72-7248-99E8-13593CEDF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6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E761E-3117-4D40-9322-47077A937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7C844-B9AB-2143-966A-6C47ADF5C29B}" type="datetime1">
              <a:rPr lang="en-US" smtClean="0"/>
              <a:t>7/31/18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E6BA93-5839-F841-89BA-C8D3E16A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6D1B7-134C-034E-A8A0-E7D237DCB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61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3FF21-C414-C048-8E0A-912174AC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CF75D-8B74-9246-8F65-3BE9ADBF0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911EE-FEFB-6F4B-BD2F-471805C1F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B870F-8D9A-444A-9013-7B834873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E2AD8-9221-5E4E-96FE-F4ADD0CA9B4B}" type="datetime1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011EE0-7B19-D941-9F8E-310DF7EBD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0A4BCA-B54B-CF4E-A220-DF8FBEBF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7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E65B-9D7A-A242-8D10-12ED750FE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97786C-1AE1-C549-9D28-12AD52E7B4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5151C5-EB95-2D4C-A612-202006A70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DC0DC9-A251-BA49-9216-F9654E974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B4B1C-73D6-774A-8CFD-918C813BC996}" type="datetime1">
              <a:rPr lang="en-US" smtClean="0"/>
              <a:t>7/31/18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03A21-5033-704F-A78A-21EF39C0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1345D3-81AB-2C49-89BE-E61A5BCF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AD8EF5-433F-1649-8FA6-8C9A41EFB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5EB0DD-E5B7-D54E-B321-1DAB8FF3A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E9DB51-2352-3D40-8E18-BB06D507AB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57BE0-BC4E-4342-8E44-5BCB3D7FCD67}" type="datetime1">
              <a:rPr lang="en-US" smtClean="0"/>
              <a:t>7/31/18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AD3F5-873E-F642-BD07-650719FF15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C6ED9-77B1-C942-A189-6C24129C51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2DE0EE-5B34-E441-B51E-022CD197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12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retchen.atmos.und.edu/forecast_west/index.x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://gretchen.atmos.und.edu/sbass/CDC300/index.x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gretchen.atmos.und.edu/sbass/CDC300/index.x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C2ECC-6DAD-EE4F-9E66-E9AA84D51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63" y="128587"/>
            <a:ext cx="9710737" cy="2081213"/>
          </a:xfrm>
        </p:spPr>
        <p:txBody>
          <a:bodyPr/>
          <a:lstStyle/>
          <a:p>
            <a:r>
              <a:rPr lang="en-US" dirty="0"/>
              <a:t>Improving accuracy of weather Forecast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0F1E10-5FDA-F049-82FA-41F6814C4E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+mj-lt"/>
              </a:rPr>
              <a:t>Researcher: Shekinah Bass </a:t>
            </a:r>
          </a:p>
          <a:p>
            <a:r>
              <a:rPr lang="en-US" sz="4000" dirty="0">
                <a:latin typeface="+mj-lt"/>
              </a:rPr>
              <a:t>Advisors: Dr. David </a:t>
            </a:r>
            <a:r>
              <a:rPr lang="en-US" sz="4000" dirty="0" err="1">
                <a:latin typeface="+mj-lt"/>
              </a:rPr>
              <a:t>Delene</a:t>
            </a:r>
            <a:r>
              <a:rPr lang="en-US" sz="4000" dirty="0">
                <a:latin typeface="+mj-lt"/>
              </a:rPr>
              <a:t>; Dr. Gretchen </a:t>
            </a:r>
            <a:r>
              <a:rPr lang="en-US" sz="4000" dirty="0" err="1">
                <a:latin typeface="+mj-lt"/>
              </a:rPr>
              <a:t>Mullendore</a:t>
            </a:r>
            <a:r>
              <a:rPr lang="en-US" sz="4000" dirty="0">
                <a:latin typeface="+mj-lt"/>
              </a:rPr>
              <a:t>; Andy Detwiler, Mariusz </a:t>
            </a:r>
            <a:r>
              <a:rPr lang="en-US" sz="4000" dirty="0" err="1">
                <a:latin typeface="+mj-lt"/>
              </a:rPr>
              <a:t>Starzec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61140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CBD0-DD1E-C346-9BE6-E068BB270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06" y="300037"/>
            <a:ext cx="9905998" cy="742951"/>
          </a:xfrm>
        </p:spPr>
        <p:txBody>
          <a:bodyPr>
            <a:noAutofit/>
          </a:bodyPr>
          <a:lstStyle/>
          <a:p>
            <a:r>
              <a:rPr lang="en-US" sz="4000" dirty="0"/>
              <a:t>Results: </a:t>
            </a:r>
            <a:r>
              <a:rPr lang="en-US" sz="4000" dirty="0" err="1"/>
              <a:t>HailCast</a:t>
            </a:r>
            <a:r>
              <a:rPr lang="en-US" sz="4000" dirty="0"/>
              <a:t> Diameter</a:t>
            </a:r>
            <a:br>
              <a:rPr lang="en-US" sz="4000" dirty="0"/>
            </a:b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FAAC7-2687-0249-B779-F0795EB3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9"/>
          <a:stretch/>
        </p:blipFill>
        <p:spPr>
          <a:xfrm>
            <a:off x="7558088" y="1900423"/>
            <a:ext cx="4399120" cy="388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E817934-7E08-C94A-9946-42B70F8B6AB8}"/>
              </a:ext>
            </a:extLst>
          </p:cNvPr>
          <p:cNvSpPr txBox="1"/>
          <p:nvPr/>
        </p:nvSpPr>
        <p:spPr>
          <a:xfrm>
            <a:off x="7558087" y="5815012"/>
            <a:ext cx="4399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100 CDC Run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D1A86-76F0-3F48-AB2F-73BAC26E6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849"/>
          <a:stretch/>
        </p:blipFill>
        <p:spPr>
          <a:xfrm>
            <a:off x="3793331" y="1925797"/>
            <a:ext cx="3657600" cy="38892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18A30F-AD6D-9A49-A870-B14E2A555DD1}"/>
              </a:ext>
            </a:extLst>
          </p:cNvPr>
          <p:cNvSpPr txBox="1"/>
          <p:nvPr/>
        </p:nvSpPr>
        <p:spPr>
          <a:xfrm>
            <a:off x="3793330" y="5786623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300 CDC Run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58C161-B5DD-F34C-93CA-529CCBB15D9B}"/>
              </a:ext>
            </a:extLst>
          </p:cNvPr>
          <p:cNvSpPr txBox="1"/>
          <p:nvPr/>
        </p:nvSpPr>
        <p:spPr>
          <a:xfrm>
            <a:off x="214314" y="5786623"/>
            <a:ext cx="3471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1000 CDC Run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AE56E-EB49-6446-9F08-8ED935E0EE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757" r="18206"/>
          <a:stretch/>
        </p:blipFill>
        <p:spPr>
          <a:xfrm>
            <a:off x="110106" y="1900423"/>
            <a:ext cx="3576069" cy="3886200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5C5CB32-C201-A54C-8349-B1137C1D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254D14-178C-E241-81C6-753D6BE8A9CD}"/>
              </a:ext>
            </a:extLst>
          </p:cNvPr>
          <p:cNvSpPr/>
          <p:nvPr/>
        </p:nvSpPr>
        <p:spPr>
          <a:xfrm>
            <a:off x="436562" y="873208"/>
            <a:ext cx="111873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+mj-lt"/>
              </a:rPr>
              <a:t>CCN measurements are taken form the amount of particles present per volume in the air. </a:t>
            </a:r>
          </a:p>
          <a:p>
            <a:endParaRPr lang="en-US" sz="3200" dirty="0">
              <a:latin typeface="+mj-lt"/>
            </a:endParaRPr>
          </a:p>
          <a:p>
            <a:r>
              <a:rPr lang="en-US" sz="3200" dirty="0">
                <a:latin typeface="+mj-lt"/>
              </a:rPr>
              <a:t>As discussed before CCN measurements influence the sensitivity of precipitate producing weather forecast. </a:t>
            </a:r>
          </a:p>
          <a:p>
            <a:endParaRPr lang="en-US" sz="3200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5A7028-5480-E74C-94BE-819367D00229}"/>
              </a:ext>
            </a:extLst>
          </p:cNvPr>
          <p:cNvSpPr txBox="1"/>
          <p:nvPr/>
        </p:nvSpPr>
        <p:spPr>
          <a:xfrm>
            <a:off x="436562" y="165322"/>
            <a:ext cx="67270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Important Things to Remember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A7B236-8FD7-0A41-B02A-635068367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62" y="3788719"/>
            <a:ext cx="3657600" cy="25181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67E5C-7150-E548-A498-CA1730AEC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31"/>
          <a:stretch/>
        </p:blipFill>
        <p:spPr>
          <a:xfrm>
            <a:off x="7989582" y="3843065"/>
            <a:ext cx="3634374" cy="24597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1594E0-0647-4847-AC01-7F0CFFB79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156" y="3843065"/>
            <a:ext cx="3289300" cy="2463800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BCD8270-B30B-1A44-AAAB-3E6801060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8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252C4E-04B2-9944-A878-11988B3309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13156" y="1010864"/>
            <a:ext cx="11466956" cy="1357410"/>
          </a:xfrm>
        </p:spPr>
        <p:txBody>
          <a:bodyPr>
            <a:noAutofit/>
          </a:bodyPr>
          <a:lstStyle/>
          <a:p>
            <a:pPr lvl="1"/>
            <a:r>
              <a:rPr lang="en-US" sz="3200" dirty="0">
                <a:latin typeface="+mj-lt"/>
              </a:rPr>
              <a:t>With more accurate forecast, there will be more opportunity to perform weather modification technique on harmful precipitate-producing storms.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79E398-6301-A941-A1C3-529679EC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15" y="2891998"/>
            <a:ext cx="6163734" cy="346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613CDD-B35F-144C-B343-EFA93BBFEC2B}"/>
              </a:ext>
            </a:extLst>
          </p:cNvPr>
          <p:cNvSpPr txBox="1"/>
          <p:nvPr/>
        </p:nvSpPr>
        <p:spPr>
          <a:xfrm>
            <a:off x="7734924" y="6604084"/>
            <a:ext cx="47114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hlinkClick r:id="rId3"/>
              </a:rPr>
              <a:t>http://gretchen.atmos.und.edu/forecast_west/index.xhtml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4DE3C-F4D2-A541-8EA4-84A2659BE8D6}"/>
              </a:ext>
            </a:extLst>
          </p:cNvPr>
          <p:cNvSpPr/>
          <p:nvPr/>
        </p:nvSpPr>
        <p:spPr>
          <a:xfrm>
            <a:off x="1184223" y="6604084"/>
            <a:ext cx="676488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americandigitalnews.com</a:t>
            </a:r>
            <a:r>
              <a:rPr lang="en-US" sz="1050" dirty="0"/>
              <a:t>/2017/08/30/</a:t>
            </a:r>
            <a:r>
              <a:rPr lang="en-US" sz="1050" dirty="0" err="1"/>
              <a:t>adn</a:t>
            </a:r>
            <a:r>
              <a:rPr lang="en-US" sz="1050" dirty="0"/>
              <a:t>-compilation-hurricane-</a:t>
            </a:r>
            <a:r>
              <a:rPr lang="en-US" sz="1050" dirty="0" err="1"/>
              <a:t>harvey</a:t>
            </a:r>
            <a:r>
              <a:rPr lang="en-US" sz="1050" dirty="0"/>
              <a:t>-and-weather-modification/#.Wys2iC2ZPsE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26E391-3B84-984B-BD00-FBF48BFFD057}"/>
              </a:ext>
            </a:extLst>
          </p:cNvPr>
          <p:cNvSpPr txBox="1"/>
          <p:nvPr/>
        </p:nvSpPr>
        <p:spPr>
          <a:xfrm>
            <a:off x="305371" y="57992"/>
            <a:ext cx="754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Applications: Weather Modification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87B18B-7F68-664B-9E80-3888ACCA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7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3FEA-D48B-5A46-9C16-83404319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18" y="380377"/>
            <a:ext cx="10103371" cy="869429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Acknowledgments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82693-1805-7C4F-978B-FE4B5C040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618" y="1848475"/>
            <a:ext cx="8797068" cy="1525249"/>
          </a:xfrm>
        </p:spPr>
        <p:txBody>
          <a:bodyPr>
            <a:noAutofit/>
          </a:bodyPr>
          <a:lstStyle/>
          <a:p>
            <a:r>
              <a:rPr lang="en-US" sz="3200" dirty="0">
                <a:latin typeface="+mj-lt"/>
              </a:rPr>
              <a:t>REU Advisor- Dr. Frank Bowman</a:t>
            </a:r>
          </a:p>
          <a:p>
            <a:r>
              <a:rPr lang="en-US" sz="3200" dirty="0">
                <a:latin typeface="+mj-lt"/>
              </a:rPr>
              <a:t>Research Advisors- Dr. David </a:t>
            </a:r>
            <a:r>
              <a:rPr lang="en-US" sz="3200" dirty="0" err="1">
                <a:latin typeface="+mj-lt"/>
              </a:rPr>
              <a:t>Delene</a:t>
            </a:r>
            <a:r>
              <a:rPr lang="en-US" sz="3200" dirty="0">
                <a:latin typeface="+mj-lt"/>
              </a:rPr>
              <a:t>;  Dr. Gretchen </a:t>
            </a:r>
            <a:r>
              <a:rPr lang="en-US" sz="3200" dirty="0" err="1">
                <a:latin typeface="+mj-lt"/>
              </a:rPr>
              <a:t>Mullendore</a:t>
            </a:r>
            <a:r>
              <a:rPr lang="en-US" sz="3200" dirty="0">
                <a:latin typeface="+mj-lt"/>
              </a:rPr>
              <a:t>,  Dr. Andy Detwiler, Mariusz </a:t>
            </a:r>
            <a:r>
              <a:rPr lang="en-US" sz="3200" dirty="0" err="1">
                <a:latin typeface="+mj-lt"/>
              </a:rPr>
              <a:t>Starzec</a:t>
            </a:r>
            <a:endParaRPr lang="en-US" sz="3200" dirty="0">
              <a:latin typeface="+mj-lt"/>
            </a:endParaRPr>
          </a:p>
          <a:p>
            <a:endParaRPr lang="en-US" sz="32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5C61A1-C8E1-AF4E-AC9B-0C57C096BEC8}"/>
              </a:ext>
            </a:extLst>
          </p:cNvPr>
          <p:cNvSpPr txBox="1"/>
          <p:nvPr/>
        </p:nvSpPr>
        <p:spPr>
          <a:xfrm>
            <a:off x="826618" y="3972393"/>
            <a:ext cx="1061087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We would like to acknowledge support from National science Foundation (NSF) REU IREC program in No. CHE-1757922. Any opinions, findings, and conclusions or recommendations expressed in this material are those of the author(s) and do not necessarily reflect views of the NSF.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3B4352-0B76-2948-A834-53FDB29BA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1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27BBF-431D-BA4A-B91E-671BAADA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968" y="228600"/>
            <a:ext cx="2602684" cy="947351"/>
          </a:xfrm>
        </p:spPr>
        <p:txBody>
          <a:bodyPr>
            <a:normAutofit/>
          </a:bodyPr>
          <a:lstStyle/>
          <a:p>
            <a:r>
              <a:rPr lang="en-US" sz="4000"/>
              <a:t>Objectives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D14F90-CA3F-1B4D-A11B-07415658A896}"/>
              </a:ext>
            </a:extLst>
          </p:cNvPr>
          <p:cNvSpPr txBox="1"/>
          <p:nvPr/>
        </p:nvSpPr>
        <p:spPr>
          <a:xfrm>
            <a:off x="1037968" y="1674627"/>
            <a:ext cx="10315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>
                <a:latin typeface="+mj-lt"/>
              </a:rPr>
              <a:t>To understand the influence of Cloud Condensation Nuclei (CCN) on Cloud Droplet Concentrations (CDC)</a:t>
            </a:r>
          </a:p>
          <a:p>
            <a:pPr marL="342900" indent="-342900">
              <a:buAutoNum type="arabicPeriod"/>
            </a:pPr>
            <a:endParaRPr lang="en-US" sz="3200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C58AF6-A14F-B249-9D83-09B1FA56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294437"/>
            <a:ext cx="2743200" cy="365125"/>
          </a:xfrm>
        </p:spPr>
        <p:txBody>
          <a:bodyPr/>
          <a:lstStyle/>
          <a:p>
            <a:fld id="{052DE0EE-5B34-E441-B51E-022CD197EC8B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68EA8-83D1-2E4D-9F79-BFEAF4FA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52" y="3157538"/>
            <a:ext cx="4182531" cy="313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75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331C-0C09-194A-87ED-DC17EF3D4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44" y="428799"/>
            <a:ext cx="11044252" cy="107138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cs typeface="Al Bayan Plain" pitchFamily="2" charset="-78"/>
              </a:rPr>
              <a:t>  Importance of Accurate Precipitation Forecast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EE81B3C-27DE-A044-A3C0-99E676198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144" y="1500188"/>
            <a:ext cx="4165600" cy="312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95277E-6B7F-744E-B3A4-1583F1DBC53C}"/>
              </a:ext>
            </a:extLst>
          </p:cNvPr>
          <p:cNvSpPr txBox="1"/>
          <p:nvPr/>
        </p:nvSpPr>
        <p:spPr>
          <a:xfrm>
            <a:off x="4933106" y="1500188"/>
            <a:ext cx="648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+mj-lt"/>
              </a:rPr>
              <a:t> People are able to prepare for the storms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latin typeface="+mj-lt"/>
              </a:rPr>
              <a:t>People are able to prevent property damage</a:t>
            </a:r>
          </a:p>
          <a:p>
            <a:pPr marL="342900" indent="-342900">
              <a:buFont typeface="+mj-lt"/>
              <a:buAutoNum type="arabicPeriod"/>
            </a:pPr>
            <a:endParaRPr lang="en-US" sz="3200" dirty="0"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B352DF-32F8-BA41-A9B8-5DEF9C426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1103" y="3562291"/>
            <a:ext cx="4849786" cy="321702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C5A4FE-D89B-3E4A-B83F-7A9A15BD9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14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F66D2E-384A-D54F-82B6-CF4314665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644" y="28109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How weather is currently forecast?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836D31-D8CC-014A-ACD1-43BAF072B2C8}"/>
              </a:ext>
            </a:extLst>
          </p:cNvPr>
          <p:cNvSpPr txBox="1"/>
          <p:nvPr/>
        </p:nvSpPr>
        <p:spPr>
          <a:xfrm>
            <a:off x="523644" y="1564644"/>
            <a:ext cx="10515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Weather is currently forecast  using WRF model with a standard value of 300#/cm</a:t>
            </a:r>
            <a:r>
              <a:rPr lang="en-US" sz="3200" baseline="30000" dirty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BB1278-5930-914D-9C8B-5E24777B594D}"/>
              </a:ext>
            </a:extLst>
          </p:cNvPr>
          <p:cNvSpPr txBox="1"/>
          <p:nvPr/>
        </p:nvSpPr>
        <p:spPr>
          <a:xfrm>
            <a:off x="523644" y="5620166"/>
            <a:ext cx="98864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http://gretchen.atmos.und.edu/sbass/CDC300/index.xhtml</a:t>
            </a:r>
            <a:endParaRPr lang="en-US" sz="3200" dirty="0">
              <a:latin typeface="+mj-lt"/>
            </a:endParaRP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CC5B521-2614-B44C-8AD1-D98EB2AE3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4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5F70E86-6549-0B41-A5B5-AC9087B467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17" r="23333"/>
          <a:stretch/>
        </p:blipFill>
        <p:spPr>
          <a:xfrm rot="5400000">
            <a:off x="3606050" y="2148188"/>
            <a:ext cx="3050149" cy="389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7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60CD2C-E069-B246-B3F2-5ECFE696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011" y="3931877"/>
            <a:ext cx="3148435" cy="2869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D9872A-3619-C841-AE91-A9AD250EE7DB}"/>
              </a:ext>
            </a:extLst>
          </p:cNvPr>
          <p:cNvSpPr txBox="1"/>
          <p:nvPr/>
        </p:nvSpPr>
        <p:spPr>
          <a:xfrm>
            <a:off x="276401" y="9681"/>
            <a:ext cx="2133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Background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0FEC48-15E6-8342-9A1B-78C5E690ABD3}"/>
              </a:ext>
            </a:extLst>
          </p:cNvPr>
          <p:cNvSpPr/>
          <p:nvPr/>
        </p:nvSpPr>
        <p:spPr>
          <a:xfrm rot="16200000">
            <a:off x="8836720" y="3326926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www.eol.ucar.edu</a:t>
            </a:r>
            <a:r>
              <a:rPr lang="en-US" sz="1100" dirty="0"/>
              <a:t>/content/aerosols-particles-gases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995F70-2092-F545-8350-448C5E082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359" y="3931877"/>
            <a:ext cx="2087214" cy="2869920"/>
          </a:xfrm>
          <a:prstGeom prst="rect">
            <a:avLst/>
          </a:prstGeom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71A56397-5B58-1A40-BFF1-3B21B51214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11396" y="4071693"/>
            <a:ext cx="3640138" cy="2730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4BF38E-B363-B545-A1E1-D1B8B6005EA1}"/>
              </a:ext>
            </a:extLst>
          </p:cNvPr>
          <p:cNvSpPr txBox="1"/>
          <p:nvPr/>
        </p:nvSpPr>
        <p:spPr>
          <a:xfrm>
            <a:off x="276401" y="596071"/>
            <a:ext cx="11215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Cloud condensation nuclei (CCN) are tiny particles approximately 0.04 um in 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CCN are used to determine CDC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cs typeface="Times New Roman" panose="02020603050405020304" pitchFamily="18" charset="0"/>
              </a:rPr>
              <a:t>CCN are directly proportionate to cloud droplet concentrations (CDC).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95DACC-CC02-C149-A9CB-57DDC1980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16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08D9A-AF4B-7444-A900-99C09863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57201"/>
            <a:ext cx="4219576" cy="778475"/>
          </a:xfrm>
        </p:spPr>
        <p:txBody>
          <a:bodyPr>
            <a:noAutofit/>
          </a:bodyPr>
          <a:lstStyle/>
          <a:p>
            <a:r>
              <a:rPr lang="en-US" sz="4000" dirty="0"/>
              <a:t>Data Methodology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C448BD-8254-3241-AF93-61B2588E91A8}"/>
              </a:ext>
            </a:extLst>
          </p:cNvPr>
          <p:cNvSpPr txBox="1"/>
          <p:nvPr/>
        </p:nvSpPr>
        <p:spPr>
          <a:xfrm>
            <a:off x="838199" y="1235676"/>
            <a:ext cx="11006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Data analysis of previously collected CCN measurements are used to analyze a hailstorm forecast in western North Dakota near Bismarck, on 30 September 2015.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From a range of the measurements 3 are chosen (100, 300*, 1000 cm</a:t>
            </a:r>
            <a:r>
              <a:rPr lang="en-US" sz="3200" baseline="30000" dirty="0">
                <a:latin typeface="+mj-lt"/>
                <a:cs typeface="Calibri" panose="020F0502020204030204" pitchFamily="34" charset="0"/>
              </a:rPr>
              <a:t>-3</a:t>
            </a:r>
            <a:r>
              <a:rPr lang="en-US" sz="3200" dirty="0">
                <a:latin typeface="+mj-lt"/>
                <a:cs typeface="Calibri" panose="020F0502020204030204" pitchFamily="34" charset="0"/>
              </a:rPr>
              <a:t>).</a:t>
            </a:r>
          </a:p>
          <a:p>
            <a:pPr marL="457200" indent="-457200">
              <a:buFont typeface="+mj-lt"/>
              <a:buAutoNum type="arabicPeriod"/>
            </a:pPr>
            <a:endParaRPr lang="en-US" sz="3200" dirty="0">
              <a:latin typeface="+mj-lt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3200" dirty="0">
                <a:latin typeface="+mj-lt"/>
                <a:cs typeface="Calibri" panose="020F0502020204030204" pitchFamily="34" charset="0"/>
              </a:rPr>
              <a:t>The numbers were input in WRF model to determine and compare the sensitivity of the forecast for the hailstorm.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CEA2B-BD69-944D-8BE8-18D95AD65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0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002FF7-247D-9145-B0C5-1D77E2D98D4F}"/>
              </a:ext>
            </a:extLst>
          </p:cNvPr>
          <p:cNvSpPr txBox="1"/>
          <p:nvPr/>
        </p:nvSpPr>
        <p:spPr>
          <a:xfrm>
            <a:off x="448704" y="547113"/>
            <a:ext cx="10752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Data: Cloud Condensation Nuclei Measurements of 9/30/2015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AFF6B-F5E8-4848-89DC-EC46D737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04" y="1131888"/>
            <a:ext cx="7620000" cy="54229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4822EC-3D73-3B46-888A-007F8EB49F4C}"/>
              </a:ext>
            </a:extLst>
          </p:cNvPr>
          <p:cNvCxnSpPr>
            <a:cxnSpLocks/>
          </p:cNvCxnSpPr>
          <p:nvPr/>
        </p:nvCxnSpPr>
        <p:spPr>
          <a:xfrm>
            <a:off x="1571639" y="5343534"/>
            <a:ext cx="6686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7DB5FD-AA8C-9047-90AF-D46EBBD7EAA0}"/>
              </a:ext>
            </a:extLst>
          </p:cNvPr>
          <p:cNvCxnSpPr>
            <a:cxnSpLocks/>
          </p:cNvCxnSpPr>
          <p:nvPr/>
        </p:nvCxnSpPr>
        <p:spPr>
          <a:xfrm>
            <a:off x="1571639" y="4310071"/>
            <a:ext cx="6686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D02248-1791-FC49-8744-3A0DAC68E5BE}"/>
              </a:ext>
            </a:extLst>
          </p:cNvPr>
          <p:cNvCxnSpPr>
            <a:cxnSpLocks/>
          </p:cNvCxnSpPr>
          <p:nvPr/>
        </p:nvCxnSpPr>
        <p:spPr>
          <a:xfrm>
            <a:off x="1571639" y="3267084"/>
            <a:ext cx="668653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02AC8F5-689B-C14F-B8E8-17D21DC2856E}"/>
              </a:ext>
            </a:extLst>
          </p:cNvPr>
          <p:cNvSpPr txBox="1"/>
          <p:nvPr/>
        </p:nvSpPr>
        <p:spPr>
          <a:xfrm>
            <a:off x="7710681" y="2832745"/>
            <a:ext cx="930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13F25B-9637-4A47-8350-92FFCD1EBA4E}"/>
              </a:ext>
            </a:extLst>
          </p:cNvPr>
          <p:cNvSpPr txBox="1"/>
          <p:nvPr/>
        </p:nvSpPr>
        <p:spPr>
          <a:xfrm>
            <a:off x="7730279" y="3882214"/>
            <a:ext cx="998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D40853-BB43-E14C-919A-8FBBF417206A}"/>
              </a:ext>
            </a:extLst>
          </p:cNvPr>
          <p:cNvSpPr txBox="1"/>
          <p:nvPr/>
        </p:nvSpPr>
        <p:spPr>
          <a:xfrm>
            <a:off x="7730279" y="4931683"/>
            <a:ext cx="746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100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5641A4-04E5-B645-AF37-81940FB03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9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359D5E1-E9AA-1640-8AFA-79B5DAB4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46F0D2-CBAA-9E49-B7EB-090413D18C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117321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http://gretchen.atmos.und.edu/sbass/CDC300/index.xhtml</a:t>
            </a:r>
            <a:endParaRPr lang="en-US" sz="3200" dirty="0"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10C64-9F4C-6D4A-BF94-55E962F1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2258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0B369-B177-444B-BCE8-8EFC0D21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18" y="343653"/>
            <a:ext cx="5273675" cy="485775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Results: Precipitation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0D21B0-DB70-124A-86AB-23632BB1BE8C}"/>
              </a:ext>
            </a:extLst>
          </p:cNvPr>
          <p:cNvSpPr txBox="1"/>
          <p:nvPr/>
        </p:nvSpPr>
        <p:spPr>
          <a:xfrm>
            <a:off x="296562" y="1152852"/>
            <a:ext cx="11363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  <a:cs typeface="Times New Roman" panose="02020603050405020304" pitchFamily="18" charset="0"/>
              </a:rPr>
              <a:t>Forecast model varies upon change in Cloud droplet concentration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433FB-5DB4-2A47-84F8-2FCD6917D2AC}"/>
              </a:ext>
            </a:extLst>
          </p:cNvPr>
          <p:cNvSpPr txBox="1"/>
          <p:nvPr/>
        </p:nvSpPr>
        <p:spPr>
          <a:xfrm>
            <a:off x="296562" y="5672139"/>
            <a:ext cx="2972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1000  CDC Run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4FDBEB-6B8C-0044-9C9D-622E207587D0}"/>
              </a:ext>
            </a:extLst>
          </p:cNvPr>
          <p:cNvSpPr txBox="1"/>
          <p:nvPr/>
        </p:nvSpPr>
        <p:spPr>
          <a:xfrm>
            <a:off x="3951486" y="5696956"/>
            <a:ext cx="305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300  CDC Run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DDEB9-077E-9B47-9F1D-19E913147DD5}"/>
              </a:ext>
            </a:extLst>
          </p:cNvPr>
          <p:cNvSpPr txBox="1"/>
          <p:nvPr/>
        </p:nvSpPr>
        <p:spPr>
          <a:xfrm>
            <a:off x="7777424" y="5672138"/>
            <a:ext cx="338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100  CDC Run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A965FF-EEAF-334F-A7A1-203A2D313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467"/>
          <a:stretch/>
        </p:blipFill>
        <p:spPr>
          <a:xfrm>
            <a:off x="296562" y="2060749"/>
            <a:ext cx="3516766" cy="3657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FEA3B1-51A3-EF41-946D-512FEA1558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852"/>
          <a:stretch/>
        </p:blipFill>
        <p:spPr>
          <a:xfrm>
            <a:off x="4023895" y="2060749"/>
            <a:ext cx="3542962" cy="3657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94425-F981-024E-AB1B-A20B0FFD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7424" y="2061051"/>
            <a:ext cx="4261044" cy="3657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D8A7B1-0EB6-414D-A6AD-9B053360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DE0EE-5B34-E441-B51E-022CD197EC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86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14309</TotalTime>
  <Words>461</Words>
  <Application>Microsoft Macintosh PowerPoint</Application>
  <PresentationFormat>Widescreen</PresentationFormat>
  <Paragraphs>63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Al Bayan Plain</vt:lpstr>
      <vt:lpstr>Arial</vt:lpstr>
      <vt:lpstr>Calibri</vt:lpstr>
      <vt:lpstr>Calibri Light</vt:lpstr>
      <vt:lpstr>Times New Roman</vt:lpstr>
      <vt:lpstr>Office Theme</vt:lpstr>
      <vt:lpstr>Improving accuracy of weather Forecast Models</vt:lpstr>
      <vt:lpstr>Objectives</vt:lpstr>
      <vt:lpstr>  Importance of Accurate Precipitation Forecast</vt:lpstr>
      <vt:lpstr>How weather is currently forecast?</vt:lpstr>
      <vt:lpstr>PowerPoint Presentation</vt:lpstr>
      <vt:lpstr>Data Methodology</vt:lpstr>
      <vt:lpstr>PowerPoint Presentation</vt:lpstr>
      <vt:lpstr>Results</vt:lpstr>
      <vt:lpstr>Results: Precipitation</vt:lpstr>
      <vt:lpstr>Results: HailCast Diameter </vt:lpstr>
      <vt:lpstr>PowerPoint Presentation</vt:lpstr>
      <vt:lpstr>PowerPoint Presentation</vt:lpstr>
      <vt:lpstr>Acknowledgments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72</cp:revision>
  <dcterms:created xsi:type="dcterms:W3CDTF">2018-06-20T21:17:19Z</dcterms:created>
  <dcterms:modified xsi:type="dcterms:W3CDTF">2018-07-31T17:40:05Z</dcterms:modified>
</cp:coreProperties>
</file>