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43891200" cy="329184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5D2"/>
    <a:srgbClr val="F69DF6"/>
    <a:srgbClr val="FBE6D7"/>
    <a:srgbClr val="F1F8EC"/>
    <a:srgbClr val="F8FCF6"/>
    <a:srgbClr val="FAB538"/>
    <a:srgbClr val="00AA4F"/>
    <a:srgbClr val="FBE4BB"/>
    <a:srgbClr val="F9A62B"/>
    <a:srgbClr val="F8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2" autoAdjust="0"/>
    <p:restoredTop sz="94578" autoAdjust="0"/>
  </p:normalViewPr>
  <p:slideViewPr>
    <p:cSldViewPr>
      <p:cViewPr varScale="1">
        <p:scale>
          <a:sx n="22" d="100"/>
          <a:sy n="22" d="100"/>
        </p:scale>
        <p:origin x="1626" y="90"/>
      </p:cViewPr>
      <p:guideLst>
        <p:guide orient="horz" pos="10368"/>
        <p:guide pos="13824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Y-Summary2018Pm2.5AirSampl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Y-Summary2018Pm2.5AirSamp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Y-Summary2018Pm2.5AirSamp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Y-Summary2018Pm2.5AirSamp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Y-Summary2018Pm2.5AirSamp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Y-Summary2018Pm2.5AirSamp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Y-Summary2018Pm2.5AirSamp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Total Carbonaceous Concentrations </a:t>
            </a:r>
            <a:endParaRPr lang="en-US" sz="16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519337117844936E-2"/>
          <c:y val="0.14852428786815122"/>
          <c:w val="0.90457372843781414"/>
          <c:h val="0.65700503017749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Sheet6!$B$61</c:f>
              <c:strCache>
                <c:ptCount val="1"/>
                <c:pt idx="0">
                  <c:v>Sum</c:v>
                </c:pt>
              </c:strCache>
            </c:strRef>
          </c:tx>
          <c:spPr>
            <a:gradFill flip="none" rotWithShape="1">
              <a:gsLst>
                <a:gs pos="0">
                  <a:srgbClr val="FF66FF">
                    <a:tint val="66000"/>
                    <a:satMod val="160000"/>
                  </a:srgbClr>
                </a:gs>
                <a:gs pos="50000">
                  <a:srgbClr val="FF66FF">
                    <a:tint val="44500"/>
                    <a:satMod val="160000"/>
                  </a:srgbClr>
                </a:gs>
                <a:gs pos="100000">
                  <a:srgbClr val="FF66F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Sheet6!$A$62:$A$85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10/24/2018-11/05/2018</c:v>
                </c:pt>
              </c:strCache>
            </c:strRef>
          </c:cat>
          <c:val>
            <c:numRef>
              <c:f>Sheet6!$B$62:$B$85</c:f>
              <c:numCache>
                <c:formatCode>General</c:formatCode>
                <c:ptCount val="24"/>
                <c:pt idx="0">
                  <c:v>2.211451992997528</c:v>
                </c:pt>
                <c:pt idx="1">
                  <c:v>1.2340391694041219</c:v>
                </c:pt>
                <c:pt idx="2">
                  <c:v>2.2871693864771721</c:v>
                </c:pt>
                <c:pt idx="3">
                  <c:v>4.5797065720555299</c:v>
                </c:pt>
                <c:pt idx="4">
                  <c:v>8.7405087404796227</c:v>
                </c:pt>
                <c:pt idx="5">
                  <c:v>3.8933229776001181</c:v>
                </c:pt>
                <c:pt idx="6">
                  <c:v>8.4579246882872994</c:v>
                </c:pt>
                <c:pt idx="7">
                  <c:v>4.4440600240668724</c:v>
                </c:pt>
                <c:pt idx="8">
                  <c:v>4.8220076150801603</c:v>
                </c:pt>
                <c:pt idx="9">
                  <c:v>2.9199302273172481</c:v>
                </c:pt>
                <c:pt idx="10">
                  <c:v>3.7903484275636861</c:v>
                </c:pt>
                <c:pt idx="11">
                  <c:v>2.0532659418422301</c:v>
                </c:pt>
                <c:pt idx="12">
                  <c:v>1.6014084025317119</c:v>
                </c:pt>
                <c:pt idx="13">
                  <c:v>1.6523053723680201</c:v>
                </c:pt>
                <c:pt idx="14">
                  <c:v>1.119303647884814</c:v>
                </c:pt>
                <c:pt idx="15">
                  <c:v>1.467966837888095</c:v>
                </c:pt>
                <c:pt idx="16">
                  <c:v>0.54875708081477503</c:v>
                </c:pt>
                <c:pt idx="17">
                  <c:v>0.88273202326907496</c:v>
                </c:pt>
                <c:pt idx="18">
                  <c:v>0.79777001637964196</c:v>
                </c:pt>
                <c:pt idx="19">
                  <c:v>0.397730365093242</c:v>
                </c:pt>
                <c:pt idx="20">
                  <c:v>0.79060421036477502</c:v>
                </c:pt>
                <c:pt idx="21">
                  <c:v>0.39931931570836499</c:v>
                </c:pt>
                <c:pt idx="22">
                  <c:v>0.68066456304542999</c:v>
                </c:pt>
                <c:pt idx="23">
                  <c:v>0.909383666519057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8-447D-9821-1D2A48499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818952"/>
        <c:axId val="2105822632"/>
      </c:barChart>
      <c:catAx>
        <c:axId val="210581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822632"/>
        <c:crosses val="autoZero"/>
        <c:auto val="1"/>
        <c:lblAlgn val="ctr"/>
        <c:lblOffset val="100"/>
        <c:noMultiLvlLbl val="0"/>
      </c:catAx>
      <c:valAx>
        <c:axId val="210582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Carbonaceous Concentrations  µg/m</a:t>
                </a:r>
                <a:r>
                  <a:rPr lang="en-US" sz="1200" b="0" i="0" baseline="30000">
                    <a:effectLst/>
                  </a:rPr>
                  <a:t>3</a:t>
                </a:r>
                <a:r>
                  <a:rPr lang="en-US" sz="1200" b="0" i="0" baseline="0">
                    <a:effectLst/>
                  </a:rPr>
                  <a:t> </a:t>
                </a:r>
                <a:endParaRPr lang="en-US" sz="12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81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OC/EC Fractions</a:t>
            </a:r>
            <a:r>
              <a:rPr lang="en-US" sz="1600" baseline="0"/>
              <a:t> of Carbonaceous PM2.5 Normalized (TOT Method)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Sheet6!$A$88</c:f>
              <c:strCache>
                <c:ptCount val="1"/>
                <c:pt idx="0">
                  <c:v>OC (TOT)</c:v>
                </c:pt>
              </c:strCache>
            </c:strRef>
          </c:tx>
          <c:spPr>
            <a:gradFill flip="none" rotWithShape="1">
              <a:gsLst>
                <a:gs pos="0">
                  <a:srgbClr val="FF66FF">
                    <a:tint val="66000"/>
                    <a:satMod val="160000"/>
                  </a:srgbClr>
                </a:gs>
                <a:gs pos="50000">
                  <a:srgbClr val="FF66FF">
                    <a:tint val="44500"/>
                    <a:satMod val="160000"/>
                  </a:srgbClr>
                </a:gs>
                <a:gs pos="100000">
                  <a:srgbClr val="FF66FF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cat>
            <c:strRef>
              <c:f>Sheet6!$A$62:$A$85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10/24/2018-11/05/2018</c:v>
                </c:pt>
              </c:strCache>
            </c:strRef>
          </c:cat>
          <c:val>
            <c:numRef>
              <c:f>Sheet6!$A$89:$A$112</c:f>
              <c:numCache>
                <c:formatCode>General</c:formatCode>
                <c:ptCount val="24"/>
                <c:pt idx="0">
                  <c:v>2.0453374589340121</c:v>
                </c:pt>
                <c:pt idx="1">
                  <c:v>1.112772592508823</c:v>
                </c:pt>
                <c:pt idx="2">
                  <c:v>2.1324286157170582</c:v>
                </c:pt>
                <c:pt idx="3">
                  <c:v>4.385932048270508</c:v>
                </c:pt>
                <c:pt idx="4">
                  <c:v>8.3700374453965392</c:v>
                </c:pt>
                <c:pt idx="5">
                  <c:v>3.8231987678255361</c:v>
                </c:pt>
                <c:pt idx="6">
                  <c:v>8.147556721858253</c:v>
                </c:pt>
                <c:pt idx="7">
                  <c:v>4.2812418255092561</c:v>
                </c:pt>
                <c:pt idx="8">
                  <c:v>4.6754045050294017</c:v>
                </c:pt>
                <c:pt idx="9">
                  <c:v>2.772603676483242</c:v>
                </c:pt>
                <c:pt idx="10">
                  <c:v>3.6651691781265319</c:v>
                </c:pt>
                <c:pt idx="11">
                  <c:v>2.0512866639349041</c:v>
                </c:pt>
                <c:pt idx="12">
                  <c:v>1.503041071881458</c:v>
                </c:pt>
                <c:pt idx="13">
                  <c:v>1.557766823471282</c:v>
                </c:pt>
                <c:pt idx="14">
                  <c:v>1.0589667268569001</c:v>
                </c:pt>
                <c:pt idx="15">
                  <c:v>1.40837343354472</c:v>
                </c:pt>
                <c:pt idx="16">
                  <c:v>0.48247953066645999</c:v>
                </c:pt>
                <c:pt idx="17">
                  <c:v>0.81520304005861999</c:v>
                </c:pt>
                <c:pt idx="18">
                  <c:v>0.74747809244547803</c:v>
                </c:pt>
                <c:pt idx="19">
                  <c:v>0.36646718690317698</c:v>
                </c:pt>
                <c:pt idx="20">
                  <c:v>0.73822938938329796</c:v>
                </c:pt>
                <c:pt idx="21">
                  <c:v>0.37076207769495201</c:v>
                </c:pt>
                <c:pt idx="22">
                  <c:v>0.63900795786525399</c:v>
                </c:pt>
                <c:pt idx="23">
                  <c:v>0.89795767751649802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D-4548-A189-CC7180324E57}"/>
            </c:ext>
          </c:extLst>
        </c:ser>
        <c:ser>
          <c:idx val="1"/>
          <c:order val="1"/>
          <c:tx>
            <c:strRef>
              <c:f>Sheet6!$B$88</c:f>
              <c:strCache>
                <c:ptCount val="1"/>
                <c:pt idx="0">
                  <c:v>EC (TOT)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Sheet6!$A$62:$A$85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10/24/2018-11/05/2018</c:v>
                </c:pt>
              </c:strCache>
            </c:strRef>
          </c:cat>
          <c:val>
            <c:numRef>
              <c:f>Sheet6!$B$89:$B$112</c:f>
              <c:numCache>
                <c:formatCode>General</c:formatCode>
                <c:ptCount val="24"/>
                <c:pt idx="0">
                  <c:v>0.16611453406351501</c:v>
                </c:pt>
                <c:pt idx="1">
                  <c:v>0.1212665768953</c:v>
                </c:pt>
                <c:pt idx="2">
                  <c:v>0.154740770760114</c:v>
                </c:pt>
                <c:pt idx="3">
                  <c:v>0.19377452378502</c:v>
                </c:pt>
                <c:pt idx="4">
                  <c:v>0.37047129508308801</c:v>
                </c:pt>
                <c:pt idx="5">
                  <c:v>7.0124209774581198E-2</c:v>
                </c:pt>
                <c:pt idx="6">
                  <c:v>0.31036796642904402</c:v>
                </c:pt>
                <c:pt idx="7">
                  <c:v>0.162818198557618</c:v>
                </c:pt>
                <c:pt idx="8">
                  <c:v>0.14660311005075499</c:v>
                </c:pt>
                <c:pt idx="9">
                  <c:v>0.147326550834005</c:v>
                </c:pt>
                <c:pt idx="10">
                  <c:v>0.125179249437156</c:v>
                </c:pt>
                <c:pt idx="11">
                  <c:v>7.6093778029478795E-2</c:v>
                </c:pt>
                <c:pt idx="12">
                  <c:v>9.8367330650253507E-2</c:v>
                </c:pt>
                <c:pt idx="13">
                  <c:v>9.4538548896738003E-2</c:v>
                </c:pt>
                <c:pt idx="14">
                  <c:v>6.0336921027915102E-2</c:v>
                </c:pt>
                <c:pt idx="15">
                  <c:v>5.9593404343375699E-2</c:v>
                </c:pt>
                <c:pt idx="16">
                  <c:v>6.6277550148314199E-2</c:v>
                </c:pt>
                <c:pt idx="17">
                  <c:v>6.7528983210454196E-2</c:v>
                </c:pt>
                <c:pt idx="18">
                  <c:v>5.0291923934163998E-2</c:v>
                </c:pt>
                <c:pt idx="19">
                  <c:v>3.1263178190065299E-2</c:v>
                </c:pt>
                <c:pt idx="20">
                  <c:v>5.2374820981477103E-2</c:v>
                </c:pt>
                <c:pt idx="21">
                  <c:v>2.8557238013413099E-2</c:v>
                </c:pt>
                <c:pt idx="22">
                  <c:v>4.1656605180175797E-2</c:v>
                </c:pt>
                <c:pt idx="23">
                  <c:v>1.14259890025594E-2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9D-4548-A189-CC7180324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774264"/>
        <c:axId val="2105777960"/>
      </c:barChart>
      <c:catAx>
        <c:axId val="210577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777960"/>
        <c:crosses val="autoZero"/>
        <c:auto val="1"/>
        <c:lblAlgn val="ctr"/>
        <c:lblOffset val="100"/>
        <c:noMultiLvlLbl val="0"/>
      </c:catAx>
      <c:valAx>
        <c:axId val="210577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Carbonaceous Concentrations  µg/m</a:t>
                </a:r>
                <a:r>
                  <a:rPr lang="en-US" sz="1200" b="0" i="0" baseline="30000">
                    <a:effectLst/>
                  </a:rPr>
                  <a:t>3</a:t>
                </a:r>
                <a:r>
                  <a:rPr lang="en-US" sz="1200" b="0" i="0" baseline="0">
                    <a:effectLst/>
                  </a:rPr>
                  <a:t> 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1.718261101725567E-2"/>
              <c:y val="0.115506913366740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77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>
                <a:effectLst/>
              </a:rPr>
              <a:t>OC/EC Fractions of Carbonaceous PM2.5  (TOR Method)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Sheet6!$A$116</c:f>
              <c:strCache>
                <c:ptCount val="1"/>
                <c:pt idx="0">
                  <c:v>OC (TOR)</c:v>
                </c:pt>
              </c:strCache>
            </c:strRef>
          </c:tx>
          <c:spPr>
            <a:gradFill flip="none" rotWithShape="1">
              <a:gsLst>
                <a:gs pos="0">
                  <a:srgbClr val="FF66FF">
                    <a:tint val="66000"/>
                    <a:satMod val="160000"/>
                  </a:srgbClr>
                </a:gs>
                <a:gs pos="50000">
                  <a:srgbClr val="FF66FF">
                    <a:tint val="44500"/>
                    <a:satMod val="160000"/>
                  </a:srgbClr>
                </a:gs>
                <a:gs pos="100000">
                  <a:srgbClr val="FF66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Sheet6!$A$62:$A$85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10/24/2018-11/05/2018</c:v>
                </c:pt>
              </c:strCache>
            </c:strRef>
          </c:cat>
          <c:val>
            <c:numRef>
              <c:f>Sheet6!$A$117:$A$140</c:f>
              <c:numCache>
                <c:formatCode>General</c:formatCode>
                <c:ptCount val="24"/>
                <c:pt idx="0">
                  <c:v>1.9506737054229699</c:v>
                </c:pt>
                <c:pt idx="1">
                  <c:v>1.10778526605698</c:v>
                </c:pt>
                <c:pt idx="2">
                  <c:v>2.0438657675696841</c:v>
                </c:pt>
                <c:pt idx="3">
                  <c:v>4.2531622528355637</c:v>
                </c:pt>
                <c:pt idx="4">
                  <c:v>8.3798868566904599</c:v>
                </c:pt>
                <c:pt idx="5">
                  <c:v>3.8231987678255361</c:v>
                </c:pt>
                <c:pt idx="6">
                  <c:v>7.8253709721942801</c:v>
                </c:pt>
                <c:pt idx="7">
                  <c:v>4.3248450099536146</c:v>
                </c:pt>
                <c:pt idx="8">
                  <c:v>4.5950857921382742</c:v>
                </c:pt>
                <c:pt idx="9">
                  <c:v>2.6935854871331788</c:v>
                </c:pt>
                <c:pt idx="10">
                  <c:v>3.6408106508625822</c:v>
                </c:pt>
                <c:pt idx="11">
                  <c:v>2.0512866639349041</c:v>
                </c:pt>
                <c:pt idx="12">
                  <c:v>1.484262978405855</c:v>
                </c:pt>
                <c:pt idx="13">
                  <c:v>1.557766823471282</c:v>
                </c:pt>
                <c:pt idx="14">
                  <c:v>1.0567820033231281</c:v>
                </c:pt>
                <c:pt idx="15">
                  <c:v>1.40837343354472</c:v>
                </c:pt>
                <c:pt idx="16">
                  <c:v>0.48203922037414698</c:v>
                </c:pt>
                <c:pt idx="17">
                  <c:v>0.81650534200300995</c:v>
                </c:pt>
                <c:pt idx="18">
                  <c:v>0.74752523847817798</c:v>
                </c:pt>
                <c:pt idx="19">
                  <c:v>0.36646718690317698</c:v>
                </c:pt>
                <c:pt idx="20">
                  <c:v>0.733737151391332</c:v>
                </c:pt>
                <c:pt idx="21">
                  <c:v>0.37076207769495201</c:v>
                </c:pt>
                <c:pt idx="22">
                  <c:v>0.63898931394845604</c:v>
                </c:pt>
                <c:pt idx="23">
                  <c:v>0.88670210861821197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0-42F1-BDC0-F35925BBEE8D}"/>
            </c:ext>
          </c:extLst>
        </c:ser>
        <c:ser>
          <c:idx val="1"/>
          <c:order val="1"/>
          <c:tx>
            <c:strRef>
              <c:f>Sheet6!$B$116</c:f>
              <c:strCache>
                <c:ptCount val="1"/>
                <c:pt idx="0">
                  <c:v>EC (TOR)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Sheet6!$A$62:$A$85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10/24/2018-11/05/2018</c:v>
                </c:pt>
              </c:strCache>
            </c:strRef>
          </c:cat>
          <c:val>
            <c:numRef>
              <c:f>Sheet6!$B$117:$B$140</c:f>
              <c:numCache>
                <c:formatCode>General</c:formatCode>
                <c:ptCount val="24"/>
                <c:pt idx="0">
                  <c:v>0.26077828757455701</c:v>
                </c:pt>
                <c:pt idx="1">
                  <c:v>0.12625390334714301</c:v>
                </c:pt>
                <c:pt idx="2">
                  <c:v>0.243303618907488</c:v>
                </c:pt>
                <c:pt idx="3">
                  <c:v>0.32654431921996502</c:v>
                </c:pt>
                <c:pt idx="4">
                  <c:v>0.76341838803544404</c:v>
                </c:pt>
                <c:pt idx="5">
                  <c:v>7.0124209774581198E-2</c:v>
                </c:pt>
                <c:pt idx="6">
                  <c:v>0.63255371609301403</c:v>
                </c:pt>
                <c:pt idx="7">
                  <c:v>0.119215014113257</c:v>
                </c:pt>
                <c:pt idx="8">
                  <c:v>0.22692182294188501</c:v>
                </c:pt>
                <c:pt idx="9">
                  <c:v>0.22634474018407</c:v>
                </c:pt>
                <c:pt idx="10">
                  <c:v>0.14953777670110599</c:v>
                </c:pt>
                <c:pt idx="11">
                  <c:v>7.6093778029478795E-2</c:v>
                </c:pt>
                <c:pt idx="12">
                  <c:v>0.117145424125857</c:v>
                </c:pt>
                <c:pt idx="13">
                  <c:v>9.4538548896738003E-2</c:v>
                </c:pt>
                <c:pt idx="14">
                  <c:v>6.2521644561687101E-2</c:v>
                </c:pt>
                <c:pt idx="15">
                  <c:v>5.9593404343375699E-2</c:v>
                </c:pt>
                <c:pt idx="16">
                  <c:v>6.6717860440627594E-2</c:v>
                </c:pt>
                <c:pt idx="17">
                  <c:v>6.6226681266064902E-2</c:v>
                </c:pt>
                <c:pt idx="18">
                  <c:v>5.0291923934163998E-2</c:v>
                </c:pt>
                <c:pt idx="19">
                  <c:v>3.1263178190065299E-2</c:v>
                </c:pt>
                <c:pt idx="20">
                  <c:v>5.6867058973443199E-2</c:v>
                </c:pt>
                <c:pt idx="21">
                  <c:v>2.8557238013413099E-2</c:v>
                </c:pt>
                <c:pt idx="22">
                  <c:v>4.1675249096973899E-2</c:v>
                </c:pt>
                <c:pt idx="23">
                  <c:v>2.26815579008448E-2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D0-42F1-BDC0-F35925BBE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7436952"/>
        <c:axId val="2062265032"/>
      </c:barChart>
      <c:catAx>
        <c:axId val="-210743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265032"/>
        <c:crosses val="autoZero"/>
        <c:auto val="1"/>
        <c:lblAlgn val="ctr"/>
        <c:lblOffset val="100"/>
        <c:noMultiLvlLbl val="0"/>
      </c:catAx>
      <c:valAx>
        <c:axId val="206226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>
                    <a:effectLst/>
                  </a:rPr>
                  <a:t>Carbonaceous Concentrations  µg/m</a:t>
                </a:r>
                <a:r>
                  <a:rPr lang="en-US" sz="1200" b="0" i="0" baseline="30000" dirty="0">
                    <a:effectLst/>
                  </a:rPr>
                  <a:t>3</a:t>
                </a:r>
                <a:r>
                  <a:rPr lang="en-US" sz="1200" b="0" i="0" baseline="0" dirty="0">
                    <a:effectLst/>
                  </a:rPr>
                  <a:t> 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1292268467918405E-2"/>
              <c:y val="8.35131010299806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743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OC/EC Fractions of Carbonaceous PM2.5 Normalized  (TOR Method)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Sheet6!$A$116</c:f>
              <c:strCache>
                <c:ptCount val="1"/>
                <c:pt idx="0">
                  <c:v>OC (TOR)</c:v>
                </c:pt>
              </c:strCache>
            </c:strRef>
          </c:tx>
          <c:spPr>
            <a:gradFill flip="none" rotWithShape="1">
              <a:gsLst>
                <a:gs pos="0">
                  <a:srgbClr val="FF66FF">
                    <a:tint val="66000"/>
                    <a:satMod val="160000"/>
                  </a:srgbClr>
                </a:gs>
                <a:gs pos="50000">
                  <a:srgbClr val="FF66FF">
                    <a:tint val="44500"/>
                    <a:satMod val="160000"/>
                  </a:srgbClr>
                </a:gs>
                <a:gs pos="100000">
                  <a:srgbClr val="FF66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Sheet6!$A$62:$A$85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10/24/2018-11/05/2018</c:v>
                </c:pt>
              </c:strCache>
            </c:strRef>
          </c:cat>
          <c:val>
            <c:numRef>
              <c:f>Sheet6!$A$117:$A$140</c:f>
              <c:numCache>
                <c:formatCode>General</c:formatCode>
                <c:ptCount val="24"/>
                <c:pt idx="0">
                  <c:v>1.9506737054229699</c:v>
                </c:pt>
                <c:pt idx="1">
                  <c:v>1.10778526605698</c:v>
                </c:pt>
                <c:pt idx="2">
                  <c:v>2.0438657675696841</c:v>
                </c:pt>
                <c:pt idx="3">
                  <c:v>4.2531622528355637</c:v>
                </c:pt>
                <c:pt idx="4">
                  <c:v>8.3798868566904599</c:v>
                </c:pt>
                <c:pt idx="5">
                  <c:v>3.8231987678255361</c:v>
                </c:pt>
                <c:pt idx="6">
                  <c:v>7.8253709721942801</c:v>
                </c:pt>
                <c:pt idx="7">
                  <c:v>4.3248450099536146</c:v>
                </c:pt>
                <c:pt idx="8">
                  <c:v>4.5950857921382742</c:v>
                </c:pt>
                <c:pt idx="9">
                  <c:v>2.6935854871331788</c:v>
                </c:pt>
                <c:pt idx="10">
                  <c:v>3.6408106508625822</c:v>
                </c:pt>
                <c:pt idx="11">
                  <c:v>2.0512866639349041</c:v>
                </c:pt>
                <c:pt idx="12">
                  <c:v>1.484262978405855</c:v>
                </c:pt>
                <c:pt idx="13">
                  <c:v>1.557766823471282</c:v>
                </c:pt>
                <c:pt idx="14">
                  <c:v>1.0567820033231281</c:v>
                </c:pt>
                <c:pt idx="15">
                  <c:v>1.40837343354472</c:v>
                </c:pt>
                <c:pt idx="16">
                  <c:v>0.48203922037414698</c:v>
                </c:pt>
                <c:pt idx="17">
                  <c:v>0.81650534200300995</c:v>
                </c:pt>
                <c:pt idx="18">
                  <c:v>0.74752523847817798</c:v>
                </c:pt>
                <c:pt idx="19">
                  <c:v>0.36646718690317698</c:v>
                </c:pt>
                <c:pt idx="20">
                  <c:v>0.733737151391332</c:v>
                </c:pt>
                <c:pt idx="21">
                  <c:v>0.37076207769495201</c:v>
                </c:pt>
                <c:pt idx="22">
                  <c:v>0.63898931394845604</c:v>
                </c:pt>
                <c:pt idx="23">
                  <c:v>0.88670210861821197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D-4238-83B2-D92AE57FA7B4}"/>
            </c:ext>
          </c:extLst>
        </c:ser>
        <c:ser>
          <c:idx val="1"/>
          <c:order val="1"/>
          <c:tx>
            <c:strRef>
              <c:f>Sheet6!$B$116</c:f>
              <c:strCache>
                <c:ptCount val="1"/>
                <c:pt idx="0">
                  <c:v>EC (TOR)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Sheet6!$A$62:$A$85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10/24/2018-11/05/2018</c:v>
                </c:pt>
              </c:strCache>
            </c:strRef>
          </c:cat>
          <c:val>
            <c:numRef>
              <c:f>Sheet6!$B$117:$B$140</c:f>
              <c:numCache>
                <c:formatCode>General</c:formatCode>
                <c:ptCount val="24"/>
                <c:pt idx="0">
                  <c:v>0.26077828757455701</c:v>
                </c:pt>
                <c:pt idx="1">
                  <c:v>0.12625390334714301</c:v>
                </c:pt>
                <c:pt idx="2">
                  <c:v>0.243303618907488</c:v>
                </c:pt>
                <c:pt idx="3">
                  <c:v>0.32654431921996502</c:v>
                </c:pt>
                <c:pt idx="4">
                  <c:v>0.76341838803544404</c:v>
                </c:pt>
                <c:pt idx="5">
                  <c:v>7.0124209774581198E-2</c:v>
                </c:pt>
                <c:pt idx="6">
                  <c:v>0.63255371609301403</c:v>
                </c:pt>
                <c:pt idx="7">
                  <c:v>0.119215014113257</c:v>
                </c:pt>
                <c:pt idx="8">
                  <c:v>0.22692182294188501</c:v>
                </c:pt>
                <c:pt idx="9">
                  <c:v>0.22634474018407</c:v>
                </c:pt>
                <c:pt idx="10">
                  <c:v>0.14953777670110599</c:v>
                </c:pt>
                <c:pt idx="11">
                  <c:v>7.6093778029478795E-2</c:v>
                </c:pt>
                <c:pt idx="12">
                  <c:v>0.117145424125857</c:v>
                </c:pt>
                <c:pt idx="13">
                  <c:v>9.4538548896738003E-2</c:v>
                </c:pt>
                <c:pt idx="14">
                  <c:v>6.2521644561687101E-2</c:v>
                </c:pt>
                <c:pt idx="15">
                  <c:v>5.9593404343375699E-2</c:v>
                </c:pt>
                <c:pt idx="16">
                  <c:v>6.6717860440627594E-2</c:v>
                </c:pt>
                <c:pt idx="17">
                  <c:v>6.6226681266064902E-2</c:v>
                </c:pt>
                <c:pt idx="18">
                  <c:v>5.0291923934163998E-2</c:v>
                </c:pt>
                <c:pt idx="19">
                  <c:v>3.1263178190065299E-2</c:v>
                </c:pt>
                <c:pt idx="20">
                  <c:v>5.6867058973443199E-2</c:v>
                </c:pt>
                <c:pt idx="21">
                  <c:v>2.8557238013413099E-2</c:v>
                </c:pt>
                <c:pt idx="22">
                  <c:v>4.1675249096973899E-2</c:v>
                </c:pt>
                <c:pt idx="23">
                  <c:v>2.26815579008448E-2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D-4238-83B2-D92AE57FA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7617336"/>
        <c:axId val="-2107613704"/>
      </c:barChart>
      <c:catAx>
        <c:axId val="-210761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7613704"/>
        <c:crosses val="autoZero"/>
        <c:auto val="1"/>
        <c:lblAlgn val="ctr"/>
        <c:lblOffset val="100"/>
        <c:noMultiLvlLbl val="0"/>
      </c:catAx>
      <c:valAx>
        <c:axId val="-210761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>
                    <a:effectLst/>
                  </a:rPr>
                  <a:t>Carbonaceous Concentrations  µg/m</a:t>
                </a:r>
                <a:r>
                  <a:rPr lang="en-US" sz="1200" b="0" i="0" baseline="30000" dirty="0">
                    <a:effectLst/>
                  </a:rPr>
                  <a:t>3</a:t>
                </a:r>
                <a:r>
                  <a:rPr lang="en-US" sz="1200" b="0" i="0" baseline="0" dirty="0">
                    <a:effectLst/>
                  </a:rPr>
                  <a:t> 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2915346290127231E-2"/>
              <c:y val="0.11941288993525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7617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OC/EC Fractions</a:t>
            </a:r>
            <a:r>
              <a:rPr lang="en-US" sz="1600" baseline="0"/>
              <a:t> of Carbonaceous PM2.5  (TOT Method)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Sheet6!$A$88</c:f>
              <c:strCache>
                <c:ptCount val="1"/>
                <c:pt idx="0">
                  <c:v>OC (TOT)</c:v>
                </c:pt>
              </c:strCache>
            </c:strRef>
          </c:tx>
          <c:spPr>
            <a:gradFill flip="none" rotWithShape="1">
              <a:gsLst>
                <a:gs pos="0">
                  <a:srgbClr val="FF66FF">
                    <a:tint val="66000"/>
                    <a:satMod val="160000"/>
                  </a:srgbClr>
                </a:gs>
                <a:gs pos="50000">
                  <a:srgbClr val="FF66FF">
                    <a:tint val="44500"/>
                    <a:satMod val="160000"/>
                  </a:srgbClr>
                </a:gs>
                <a:gs pos="100000">
                  <a:srgbClr val="FF66FF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cat>
            <c:strRef>
              <c:f>Sheet6!$A$62:$A$85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10/24/2018-11/05/2018</c:v>
                </c:pt>
              </c:strCache>
            </c:strRef>
          </c:cat>
          <c:val>
            <c:numRef>
              <c:f>Sheet6!$A$89:$A$112</c:f>
              <c:numCache>
                <c:formatCode>General</c:formatCode>
                <c:ptCount val="24"/>
                <c:pt idx="0">
                  <c:v>2.0453374589340121</c:v>
                </c:pt>
                <c:pt idx="1">
                  <c:v>1.112772592508823</c:v>
                </c:pt>
                <c:pt idx="2">
                  <c:v>2.1324286157170582</c:v>
                </c:pt>
                <c:pt idx="3">
                  <c:v>4.385932048270508</c:v>
                </c:pt>
                <c:pt idx="4">
                  <c:v>8.3700374453965392</c:v>
                </c:pt>
                <c:pt idx="5">
                  <c:v>3.8231987678255361</c:v>
                </c:pt>
                <c:pt idx="6">
                  <c:v>8.147556721858253</c:v>
                </c:pt>
                <c:pt idx="7">
                  <c:v>4.2812418255092561</c:v>
                </c:pt>
                <c:pt idx="8">
                  <c:v>4.6754045050294017</c:v>
                </c:pt>
                <c:pt idx="9">
                  <c:v>2.772603676483242</c:v>
                </c:pt>
                <c:pt idx="10">
                  <c:v>3.6651691781265319</c:v>
                </c:pt>
                <c:pt idx="11">
                  <c:v>2.0512866639349041</c:v>
                </c:pt>
                <c:pt idx="12">
                  <c:v>1.503041071881458</c:v>
                </c:pt>
                <c:pt idx="13">
                  <c:v>1.557766823471282</c:v>
                </c:pt>
                <c:pt idx="14">
                  <c:v>1.0589667268569001</c:v>
                </c:pt>
                <c:pt idx="15">
                  <c:v>1.40837343354472</c:v>
                </c:pt>
                <c:pt idx="16">
                  <c:v>0.48247953066645999</c:v>
                </c:pt>
                <c:pt idx="17">
                  <c:v>0.81520304005861999</c:v>
                </c:pt>
                <c:pt idx="18">
                  <c:v>0.74747809244547803</c:v>
                </c:pt>
                <c:pt idx="19">
                  <c:v>0.36646718690317698</c:v>
                </c:pt>
                <c:pt idx="20">
                  <c:v>0.73822938938329796</c:v>
                </c:pt>
                <c:pt idx="21">
                  <c:v>0.37076207769495201</c:v>
                </c:pt>
                <c:pt idx="22">
                  <c:v>0.63900795786525399</c:v>
                </c:pt>
                <c:pt idx="23">
                  <c:v>0.89795767751649802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7-4F9E-B1DF-5CA127AD761C}"/>
            </c:ext>
          </c:extLst>
        </c:ser>
        <c:ser>
          <c:idx val="1"/>
          <c:order val="1"/>
          <c:tx>
            <c:strRef>
              <c:f>Sheet6!$B$88</c:f>
              <c:strCache>
                <c:ptCount val="1"/>
                <c:pt idx="0">
                  <c:v>EC (TOT)</c:v>
                </c:pt>
              </c:strCache>
            </c:strRef>
          </c:tx>
          <c:spPr>
            <a:solidFill>
              <a:srgbClr val="92D050">
                <a:tint val="66000"/>
                <a:satMod val="160000"/>
              </a:srgbClr>
            </a:solidFill>
            <a:ln>
              <a:noFill/>
            </a:ln>
            <a:effectLst/>
          </c:spPr>
          <c:invertIfNegative val="0"/>
          <c:cat>
            <c:strRef>
              <c:f>Sheet6!$A$62:$A$85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10/24/2018-11/05/2018</c:v>
                </c:pt>
              </c:strCache>
            </c:strRef>
          </c:cat>
          <c:val>
            <c:numRef>
              <c:f>Sheet6!$B$89:$B$112</c:f>
              <c:numCache>
                <c:formatCode>General</c:formatCode>
                <c:ptCount val="24"/>
                <c:pt idx="0">
                  <c:v>0.16611453406351501</c:v>
                </c:pt>
                <c:pt idx="1">
                  <c:v>0.1212665768953</c:v>
                </c:pt>
                <c:pt idx="2">
                  <c:v>0.154740770760114</c:v>
                </c:pt>
                <c:pt idx="3">
                  <c:v>0.19377452378502</c:v>
                </c:pt>
                <c:pt idx="4">
                  <c:v>0.37047129508308801</c:v>
                </c:pt>
                <c:pt idx="5">
                  <c:v>7.0124209774581198E-2</c:v>
                </c:pt>
                <c:pt idx="6">
                  <c:v>0.31036796642904402</c:v>
                </c:pt>
                <c:pt idx="7">
                  <c:v>0.162818198557618</c:v>
                </c:pt>
                <c:pt idx="8">
                  <c:v>0.14660311005075499</c:v>
                </c:pt>
                <c:pt idx="9">
                  <c:v>0.147326550834005</c:v>
                </c:pt>
                <c:pt idx="10">
                  <c:v>0.125179249437156</c:v>
                </c:pt>
                <c:pt idx="11">
                  <c:v>7.6093778029478795E-2</c:v>
                </c:pt>
                <c:pt idx="12">
                  <c:v>9.8367330650253507E-2</c:v>
                </c:pt>
                <c:pt idx="13">
                  <c:v>9.4538548896738003E-2</c:v>
                </c:pt>
                <c:pt idx="14">
                  <c:v>6.0336921027915102E-2</c:v>
                </c:pt>
                <c:pt idx="15">
                  <c:v>5.9593404343375699E-2</c:v>
                </c:pt>
                <c:pt idx="16">
                  <c:v>6.6277550148314199E-2</c:v>
                </c:pt>
                <c:pt idx="17">
                  <c:v>6.7528983210454196E-2</c:v>
                </c:pt>
                <c:pt idx="18">
                  <c:v>5.0291923934163998E-2</c:v>
                </c:pt>
                <c:pt idx="19">
                  <c:v>3.1263178190065299E-2</c:v>
                </c:pt>
                <c:pt idx="20">
                  <c:v>5.2374820981477103E-2</c:v>
                </c:pt>
                <c:pt idx="21">
                  <c:v>2.8557238013413099E-2</c:v>
                </c:pt>
                <c:pt idx="22">
                  <c:v>4.1656605180175797E-2</c:v>
                </c:pt>
                <c:pt idx="23">
                  <c:v>1.14259890025594E-2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7-4F9E-B1DF-5CA127AD7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3184760"/>
        <c:axId val="2113181464"/>
      </c:barChart>
      <c:catAx>
        <c:axId val="211318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181464"/>
        <c:crosses val="autoZero"/>
        <c:auto val="1"/>
        <c:lblAlgn val="ctr"/>
        <c:lblOffset val="100"/>
        <c:noMultiLvlLbl val="0"/>
      </c:catAx>
      <c:valAx>
        <c:axId val="211318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Carbonaceous Concentrations  µg/m</a:t>
                </a:r>
                <a:r>
                  <a:rPr lang="en-US" sz="1200" b="0" i="0" baseline="30000">
                    <a:effectLst/>
                  </a:rPr>
                  <a:t>3</a:t>
                </a:r>
                <a:r>
                  <a:rPr lang="en-US" sz="1200" b="0" i="0" baseline="0">
                    <a:effectLst/>
                  </a:rPr>
                  <a:t> 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2.70693143440114E-2"/>
              <c:y val="6.183002816841674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184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Carbonaceous</a:t>
            </a:r>
            <a:r>
              <a:rPr lang="en-US" sz="1600" baseline="0" dirty="0"/>
              <a:t> Fraction of Fargo, ND Air Now Total PM2.5 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Carbon</c:v>
          </c:tx>
          <c:spPr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cat>
            <c:strRef>
              <c:f>Sheet6!$A$62:$A$85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10/24/2018-11/05/2018</c:v>
                </c:pt>
              </c:strCache>
            </c:strRef>
          </c:cat>
          <c:val>
            <c:numRef>
              <c:f>Sheet6!$A$35:$A$58</c:f>
              <c:numCache>
                <c:formatCode>General</c:formatCode>
                <c:ptCount val="24"/>
                <c:pt idx="0">
                  <c:v>2.211451992997528</c:v>
                </c:pt>
                <c:pt idx="1">
                  <c:v>1.2340391694041219</c:v>
                </c:pt>
                <c:pt idx="2">
                  <c:v>2.2871693864771721</c:v>
                </c:pt>
                <c:pt idx="3">
                  <c:v>4.5797065720555299</c:v>
                </c:pt>
                <c:pt idx="4">
                  <c:v>8.7405087404796227</c:v>
                </c:pt>
                <c:pt idx="5">
                  <c:v>3.8933229776001181</c:v>
                </c:pt>
                <c:pt idx="6">
                  <c:v>8.4579246882872994</c:v>
                </c:pt>
                <c:pt idx="7">
                  <c:v>4.4440600240668724</c:v>
                </c:pt>
                <c:pt idx="8">
                  <c:v>4.8220076150801603</c:v>
                </c:pt>
                <c:pt idx="9">
                  <c:v>2.9199302273172481</c:v>
                </c:pt>
                <c:pt idx="10">
                  <c:v>3.7903484275636861</c:v>
                </c:pt>
                <c:pt idx="11">
                  <c:v>2.0532659418422301</c:v>
                </c:pt>
                <c:pt idx="12">
                  <c:v>1.6014084025317119</c:v>
                </c:pt>
                <c:pt idx="13">
                  <c:v>1.6523053723680201</c:v>
                </c:pt>
                <c:pt idx="14">
                  <c:v>1.119303647884814</c:v>
                </c:pt>
                <c:pt idx="15">
                  <c:v>1.467966837888095</c:v>
                </c:pt>
                <c:pt idx="16">
                  <c:v>0.54875708081477503</c:v>
                </c:pt>
                <c:pt idx="17">
                  <c:v>0.88273202326907496</c:v>
                </c:pt>
                <c:pt idx="18">
                  <c:v>0.79777001637964196</c:v>
                </c:pt>
                <c:pt idx="19">
                  <c:v>0.397730365093242</c:v>
                </c:pt>
                <c:pt idx="20">
                  <c:v>0.79060421036477502</c:v>
                </c:pt>
                <c:pt idx="21">
                  <c:v>0.39931931570836499</c:v>
                </c:pt>
                <c:pt idx="22">
                  <c:v>0.68066456304542999</c:v>
                </c:pt>
                <c:pt idx="23">
                  <c:v>0.909383666519057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8-41CE-B731-BDB5AC7771C1}"/>
            </c:ext>
          </c:extLst>
        </c:ser>
        <c:ser>
          <c:idx val="1"/>
          <c:order val="1"/>
          <c:tx>
            <c:v>Total PM2.5</c:v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Sheet6!$A$62:$A$85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10/24/2018-11/05/2018</c:v>
                </c:pt>
              </c:strCache>
            </c:strRef>
          </c:cat>
          <c:val>
            <c:numRef>
              <c:f>Sheet6!$B$35:$B$58</c:f>
              <c:numCache>
                <c:formatCode>General</c:formatCode>
                <c:ptCount val="24"/>
                <c:pt idx="0">
                  <c:v>6.1833333333333353</c:v>
                </c:pt>
                <c:pt idx="1">
                  <c:v>5.9</c:v>
                </c:pt>
                <c:pt idx="2">
                  <c:v>7.42</c:v>
                </c:pt>
                <c:pt idx="3">
                  <c:v>26.6</c:v>
                </c:pt>
                <c:pt idx="4">
                  <c:v>25.52</c:v>
                </c:pt>
                <c:pt idx="5">
                  <c:v>11.7</c:v>
                </c:pt>
                <c:pt idx="6">
                  <c:v>20.12</c:v>
                </c:pt>
                <c:pt idx="7">
                  <c:v>13.05</c:v>
                </c:pt>
                <c:pt idx="8">
                  <c:v>11.64</c:v>
                </c:pt>
                <c:pt idx="9">
                  <c:v>7.0750000000000002</c:v>
                </c:pt>
                <c:pt idx="10">
                  <c:v>9.02</c:v>
                </c:pt>
                <c:pt idx="11">
                  <c:v>5.7249999999999979</c:v>
                </c:pt>
                <c:pt idx="12">
                  <c:v>6.6599999999999993</c:v>
                </c:pt>
                <c:pt idx="13">
                  <c:v>7.1499999999999986</c:v>
                </c:pt>
                <c:pt idx="14">
                  <c:v>4.5</c:v>
                </c:pt>
                <c:pt idx="15">
                  <c:v>3.8499999999999992</c:v>
                </c:pt>
                <c:pt idx="16">
                  <c:v>3.2599999999999989</c:v>
                </c:pt>
                <c:pt idx="17">
                  <c:v>2.5499999999999998</c:v>
                </c:pt>
                <c:pt idx="18">
                  <c:v>2.2200000000000002</c:v>
                </c:pt>
                <c:pt idx="19">
                  <c:v>2.125</c:v>
                </c:pt>
                <c:pt idx="20">
                  <c:v>1.38</c:v>
                </c:pt>
                <c:pt idx="21">
                  <c:v>2.6625000000000001</c:v>
                </c:pt>
                <c:pt idx="22">
                  <c:v>5.8555555555555516</c:v>
                </c:pt>
                <c:pt idx="23">
                  <c:v>6.2923076923076922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88-41CE-B731-BDB5AC777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0935464"/>
        <c:axId val="2110880184"/>
      </c:barChart>
      <c:catAx>
        <c:axId val="211093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880184"/>
        <c:crosses val="autoZero"/>
        <c:auto val="1"/>
        <c:lblAlgn val="ctr"/>
        <c:lblOffset val="100"/>
        <c:noMultiLvlLbl val="0"/>
      </c:catAx>
      <c:valAx>
        <c:axId val="211088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PM2.5 Mass </a:t>
                </a:r>
                <a:r>
                  <a:rPr lang="en-US" sz="1200" b="0" i="0" u="none" strike="noStrike" baseline="0">
                    <a:effectLst/>
                  </a:rPr>
                  <a:t>µg/m</a:t>
                </a:r>
                <a:r>
                  <a:rPr lang="en-US" sz="1200" b="0" i="0" u="none" strike="noStrike" baseline="30000">
                    <a:effectLst/>
                  </a:rPr>
                  <a:t>3</a:t>
                </a:r>
                <a:r>
                  <a:rPr lang="en-US" sz="1200" b="0" i="0" u="none" strike="noStrike" baseline="0"/>
                  <a:t> </a:t>
                </a:r>
                <a:r>
                  <a:rPr lang="en-US" sz="1200"/>
                  <a:t>  </a:t>
                </a:r>
                <a:r>
                  <a:rPr lang="en-US" sz="1200" baseline="0"/>
                  <a:t> 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1.5461845433786099E-2"/>
              <c:y val="0.33473927374555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935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Carbonaceous</a:t>
            </a:r>
            <a:r>
              <a:rPr lang="en-US" sz="1600" baseline="0"/>
              <a:t> Fraction of Fargo, ND Air Now Total PM2.5 (Normalized) 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Carbon</c:v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cat>
            <c:strRef>
              <c:f>Sheet6!$A$62:$A$85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10/24/2018-11/05/2018</c:v>
                </c:pt>
              </c:strCache>
            </c:strRef>
          </c:cat>
          <c:val>
            <c:numRef>
              <c:f>Sheet6!$A$35:$A$57</c:f>
              <c:numCache>
                <c:formatCode>General</c:formatCode>
                <c:ptCount val="23"/>
                <c:pt idx="0">
                  <c:v>2.211451992997528</c:v>
                </c:pt>
                <c:pt idx="1">
                  <c:v>1.2340391694041219</c:v>
                </c:pt>
                <c:pt idx="2">
                  <c:v>2.2871693864771721</c:v>
                </c:pt>
                <c:pt idx="3">
                  <c:v>4.5797065720555299</c:v>
                </c:pt>
                <c:pt idx="4">
                  <c:v>8.7405087404796227</c:v>
                </c:pt>
                <c:pt idx="5">
                  <c:v>3.8933229776001181</c:v>
                </c:pt>
                <c:pt idx="6">
                  <c:v>8.4579246882872994</c:v>
                </c:pt>
                <c:pt idx="7">
                  <c:v>4.4440600240668724</c:v>
                </c:pt>
                <c:pt idx="8">
                  <c:v>4.8220076150801603</c:v>
                </c:pt>
                <c:pt idx="9">
                  <c:v>2.9199302273172481</c:v>
                </c:pt>
                <c:pt idx="10">
                  <c:v>3.7903484275636861</c:v>
                </c:pt>
                <c:pt idx="11">
                  <c:v>2.0532659418422301</c:v>
                </c:pt>
                <c:pt idx="12">
                  <c:v>1.6014084025317119</c:v>
                </c:pt>
                <c:pt idx="13">
                  <c:v>1.6523053723680201</c:v>
                </c:pt>
                <c:pt idx="14">
                  <c:v>1.119303647884814</c:v>
                </c:pt>
                <c:pt idx="15">
                  <c:v>1.467966837888095</c:v>
                </c:pt>
                <c:pt idx="16">
                  <c:v>0.54875708081477503</c:v>
                </c:pt>
                <c:pt idx="17">
                  <c:v>0.88273202326907496</c:v>
                </c:pt>
                <c:pt idx="18">
                  <c:v>0.79777001637964196</c:v>
                </c:pt>
                <c:pt idx="19">
                  <c:v>0.397730365093242</c:v>
                </c:pt>
                <c:pt idx="20">
                  <c:v>0.79060421036477502</c:v>
                </c:pt>
                <c:pt idx="21">
                  <c:v>0.39931931570836499</c:v>
                </c:pt>
                <c:pt idx="22">
                  <c:v>0.68066456304542999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6-4A9A-B9FF-2E1E4368B500}"/>
            </c:ext>
          </c:extLst>
        </c:ser>
        <c:ser>
          <c:idx val="1"/>
          <c:order val="1"/>
          <c:tx>
            <c:v>Total PM2.5</c:v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Sheet6!$A$62:$A$85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10/24/2018-11/05/2018</c:v>
                </c:pt>
              </c:strCache>
            </c:strRef>
          </c:cat>
          <c:val>
            <c:numRef>
              <c:f>Sheet6!$B$35:$B$57</c:f>
              <c:numCache>
                <c:formatCode>General</c:formatCode>
                <c:ptCount val="23"/>
                <c:pt idx="0">
                  <c:v>6.1833333333333353</c:v>
                </c:pt>
                <c:pt idx="1">
                  <c:v>5.9</c:v>
                </c:pt>
                <c:pt idx="2">
                  <c:v>7.42</c:v>
                </c:pt>
                <c:pt idx="3">
                  <c:v>26.6</c:v>
                </c:pt>
                <c:pt idx="4">
                  <c:v>25.52</c:v>
                </c:pt>
                <c:pt idx="5">
                  <c:v>11.7</c:v>
                </c:pt>
                <c:pt idx="6">
                  <c:v>20.12</c:v>
                </c:pt>
                <c:pt idx="7">
                  <c:v>13.05</c:v>
                </c:pt>
                <c:pt idx="8">
                  <c:v>11.64</c:v>
                </c:pt>
                <c:pt idx="9">
                  <c:v>7.0750000000000002</c:v>
                </c:pt>
                <c:pt idx="10">
                  <c:v>9.02</c:v>
                </c:pt>
                <c:pt idx="11">
                  <c:v>5.7249999999999979</c:v>
                </c:pt>
                <c:pt idx="12">
                  <c:v>6.6599999999999993</c:v>
                </c:pt>
                <c:pt idx="13">
                  <c:v>7.1499999999999986</c:v>
                </c:pt>
                <c:pt idx="14">
                  <c:v>4.5</c:v>
                </c:pt>
                <c:pt idx="15">
                  <c:v>3.8499999999999992</c:v>
                </c:pt>
                <c:pt idx="16">
                  <c:v>3.2599999999999989</c:v>
                </c:pt>
                <c:pt idx="17">
                  <c:v>2.5499999999999998</c:v>
                </c:pt>
                <c:pt idx="18">
                  <c:v>2.2200000000000002</c:v>
                </c:pt>
                <c:pt idx="19">
                  <c:v>2.125</c:v>
                </c:pt>
                <c:pt idx="20">
                  <c:v>1.38</c:v>
                </c:pt>
                <c:pt idx="21">
                  <c:v>2.6625000000000001</c:v>
                </c:pt>
                <c:pt idx="22">
                  <c:v>5.8555555555555516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66-4A9A-B9FF-2E1E4368B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0541576"/>
        <c:axId val="2070446264"/>
      </c:barChart>
      <c:catAx>
        <c:axId val="207054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0446264"/>
        <c:crosses val="autoZero"/>
        <c:auto val="1"/>
        <c:lblAlgn val="ctr"/>
        <c:lblOffset val="100"/>
        <c:noMultiLvlLbl val="0"/>
      </c:catAx>
      <c:valAx>
        <c:axId val="207044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PM2.5 Mass </a:t>
                </a:r>
                <a:r>
                  <a:rPr lang="en-US" sz="1200" b="0" i="0" u="none" strike="noStrike" baseline="0">
                    <a:effectLst/>
                  </a:rPr>
                  <a:t>µg/m</a:t>
                </a:r>
                <a:r>
                  <a:rPr lang="en-US" sz="1200" b="0" i="0" u="none" strike="noStrike" baseline="30000">
                    <a:effectLst/>
                  </a:rPr>
                  <a:t>3</a:t>
                </a:r>
                <a:r>
                  <a:rPr lang="en-US" sz="1200" b="0" i="0" u="none" strike="noStrike" baseline="0"/>
                  <a:t> </a:t>
                </a:r>
                <a:r>
                  <a:rPr lang="en-US" sz="1200"/>
                  <a:t>  </a:t>
                </a:r>
                <a:r>
                  <a:rPr lang="en-US" sz="1200" baseline="0"/>
                  <a:t> 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1.5461845433786099E-2"/>
              <c:y val="0.33473927374555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0541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 dirty="0">
                <a:effectLst/>
              </a:rPr>
              <a:t>Total PM</a:t>
            </a:r>
            <a:r>
              <a:rPr lang="en-US" sz="1600" b="0" i="0" u="none" strike="noStrike" baseline="-25000" dirty="0">
                <a:effectLst/>
              </a:rPr>
              <a:t>2.5</a:t>
            </a:r>
            <a:r>
              <a:rPr lang="en-US" sz="1600" b="0" i="0" u="none" strike="noStrike" baseline="0" dirty="0">
                <a:effectLst/>
              </a:rPr>
              <a:t> , Total Carbon Concentrations </a:t>
            </a:r>
            <a:r>
              <a:rPr lang="en-US" sz="1600" b="0" i="0" u="none" strike="noStrike" baseline="0" dirty="0" smtClean="0">
                <a:effectLst/>
              </a:rPr>
              <a:t>and Total </a:t>
            </a:r>
            <a:r>
              <a:rPr lang="en-US" sz="1600" b="0" i="0" u="none" strike="noStrike" baseline="0" dirty="0">
                <a:effectLst/>
              </a:rPr>
              <a:t>Precipitation for </a:t>
            </a:r>
            <a:endParaRPr lang="en-US" sz="1600" b="0" i="0" u="none" strike="noStrike" baseline="0" dirty="0" smtClean="0">
              <a:effectLst/>
            </a:endParaRPr>
          </a:p>
          <a:p>
            <a:pPr>
              <a:defRPr sz="1600"/>
            </a:pPr>
            <a:r>
              <a:rPr lang="en-US" sz="1600" b="0" i="0" u="none" strike="noStrike" baseline="0" dirty="0" smtClean="0">
                <a:effectLst/>
              </a:rPr>
              <a:t>Grand Forks, ND</a:t>
            </a:r>
            <a:endParaRPr lang="en-US" sz="1600" dirty="0"/>
          </a:p>
        </c:rich>
      </c:tx>
      <c:layout>
        <c:manualLayout>
          <c:xMode val="edge"/>
          <c:yMode val="edge"/>
          <c:x val="0.1368908293387632"/>
          <c:y val="2.161725313016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Total PM2.5</c:v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none"/>
          </c:marker>
          <c:cat>
            <c:strRef>
              <c:f>Sheet6!$B$251:$B$274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 07/25/2018-07/30/2019</c:v>
                </c:pt>
              </c:strCache>
            </c:strRef>
          </c:cat>
          <c:val>
            <c:numRef>
              <c:f>Sheet6!$A$251:$A$274</c:f>
              <c:numCache>
                <c:formatCode>General</c:formatCode>
                <c:ptCount val="24"/>
                <c:pt idx="0">
                  <c:v>6.1833333333333336</c:v>
                </c:pt>
                <c:pt idx="1">
                  <c:v>5.9</c:v>
                </c:pt>
                <c:pt idx="2">
                  <c:v>7.42</c:v>
                </c:pt>
                <c:pt idx="3">
                  <c:v>26.6</c:v>
                </c:pt>
                <c:pt idx="4">
                  <c:v>25.520000000000003</c:v>
                </c:pt>
                <c:pt idx="5">
                  <c:v>11.7</c:v>
                </c:pt>
                <c:pt idx="6">
                  <c:v>20.12</c:v>
                </c:pt>
                <c:pt idx="7">
                  <c:v>13.05</c:v>
                </c:pt>
                <c:pt idx="8">
                  <c:v>11.64</c:v>
                </c:pt>
                <c:pt idx="9">
                  <c:v>7.0750000000000002</c:v>
                </c:pt>
                <c:pt idx="10">
                  <c:v>9.02</c:v>
                </c:pt>
                <c:pt idx="11">
                  <c:v>5.7249999999999996</c:v>
                </c:pt>
                <c:pt idx="12">
                  <c:v>6.660000000000001</c:v>
                </c:pt>
                <c:pt idx="13">
                  <c:v>7.15</c:v>
                </c:pt>
                <c:pt idx="14">
                  <c:v>4.5</c:v>
                </c:pt>
                <c:pt idx="15">
                  <c:v>3.8499999999999996</c:v>
                </c:pt>
                <c:pt idx="16">
                  <c:v>3.2599999999999993</c:v>
                </c:pt>
                <c:pt idx="17">
                  <c:v>2.5499999999999998</c:v>
                </c:pt>
                <c:pt idx="18">
                  <c:v>2.2199999999999998</c:v>
                </c:pt>
                <c:pt idx="19">
                  <c:v>2.125</c:v>
                </c:pt>
                <c:pt idx="20">
                  <c:v>1.38</c:v>
                </c:pt>
                <c:pt idx="21">
                  <c:v>2.6625000000000001</c:v>
                </c:pt>
                <c:pt idx="22">
                  <c:v>5.8555555555555561</c:v>
                </c:pt>
                <c:pt idx="23">
                  <c:v>6.2923076923076922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3C-4971-BA6A-1FCB2500345F}"/>
            </c:ext>
          </c:extLst>
        </c:ser>
        <c:ser>
          <c:idx val="2"/>
          <c:order val="2"/>
          <c:tx>
            <c:v>Total Carbon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Sheet6!$B$251:$B$274</c:f>
              <c:strCache>
                <c:ptCount val="24"/>
                <c:pt idx="0">
                  <c:v> 07/25/2018-07/30/2018</c:v>
                </c:pt>
                <c:pt idx="1">
                  <c:v>7/30/2018-08/03/2018</c:v>
                </c:pt>
                <c:pt idx="2">
                  <c:v>8/03/2018-8/07/2018</c:v>
                </c:pt>
                <c:pt idx="3">
                  <c:v>8/07/2018-8/10/2018</c:v>
                </c:pt>
                <c:pt idx="4">
                  <c:v>8/10/2018-8/14/2018</c:v>
                </c:pt>
                <c:pt idx="5">
                  <c:v>8/14/2018-8/17/2018</c:v>
                </c:pt>
                <c:pt idx="6">
                  <c:v>8/17/2018-8/21/2018</c:v>
                </c:pt>
                <c:pt idx="7">
                  <c:v>8/21/2018-8/24/2018</c:v>
                </c:pt>
                <c:pt idx="8">
                  <c:v>8/24/2018-8/28/2018</c:v>
                </c:pt>
                <c:pt idx="9">
                  <c:v>8/28/2018-8/31/2018</c:v>
                </c:pt>
                <c:pt idx="10">
                  <c:v>8/31/2018-9/04/2020</c:v>
                </c:pt>
                <c:pt idx="11">
                  <c:v>9/04/2018-9/07/2018</c:v>
                </c:pt>
                <c:pt idx="12">
                  <c:v>9/07/2018-9/11/2018</c:v>
                </c:pt>
                <c:pt idx="13">
                  <c:v>9/11/2018-9/14/2018</c:v>
                </c:pt>
                <c:pt idx="14">
                  <c:v>9/14/2018-9/18/2018</c:v>
                </c:pt>
                <c:pt idx="15">
                  <c:v>9/18/2018-9/21/2018</c:v>
                </c:pt>
                <c:pt idx="16">
                  <c:v>09/21/2018-09/25/2018</c:v>
                </c:pt>
                <c:pt idx="17">
                  <c:v>09/25/2018-09/28/2018</c:v>
                </c:pt>
                <c:pt idx="18">
                  <c:v>09/28/2018-10/02/2018</c:v>
                </c:pt>
                <c:pt idx="19">
                  <c:v>10/02/2018-10/05/2018</c:v>
                </c:pt>
                <c:pt idx="20">
                  <c:v>10/05/2018-10/09/2018</c:v>
                </c:pt>
                <c:pt idx="21">
                  <c:v>10/09/2018-10/16/2018</c:v>
                </c:pt>
                <c:pt idx="22">
                  <c:v>10/16/2018-10/24/2018</c:v>
                </c:pt>
                <c:pt idx="23">
                  <c:v> 07/25/2018-07/30/2019</c:v>
                </c:pt>
              </c:strCache>
            </c:strRef>
          </c:cat>
          <c:val>
            <c:numRef>
              <c:f>Sheet6!$D$251:$D$274</c:f>
              <c:numCache>
                <c:formatCode>General</c:formatCode>
                <c:ptCount val="24"/>
                <c:pt idx="0">
                  <c:v>2.2114519929975276</c:v>
                </c:pt>
                <c:pt idx="1">
                  <c:v>1.2340391694041222</c:v>
                </c:pt>
                <c:pt idx="2">
                  <c:v>2.2871693864771716</c:v>
                </c:pt>
                <c:pt idx="3">
                  <c:v>4.5797065720555299</c:v>
                </c:pt>
                <c:pt idx="4">
                  <c:v>8.740508740479628</c:v>
                </c:pt>
                <c:pt idx="5">
                  <c:v>3.8933229776001177</c:v>
                </c:pt>
                <c:pt idx="6">
                  <c:v>8.4579246882872976</c:v>
                </c:pt>
                <c:pt idx="7">
                  <c:v>4.4440600240668724</c:v>
                </c:pt>
                <c:pt idx="8">
                  <c:v>4.8220076150801603</c:v>
                </c:pt>
                <c:pt idx="9">
                  <c:v>2.9199302273172485</c:v>
                </c:pt>
                <c:pt idx="10">
                  <c:v>3.790348427563687</c:v>
                </c:pt>
                <c:pt idx="11">
                  <c:v>2.0532659418422301</c:v>
                </c:pt>
                <c:pt idx="12">
                  <c:v>1.6014084025317115</c:v>
                </c:pt>
                <c:pt idx="13">
                  <c:v>1.6523053723680197</c:v>
                </c:pt>
                <c:pt idx="14">
                  <c:v>1.1193036478848146</c:v>
                </c:pt>
                <c:pt idx="15">
                  <c:v>1.467966837888095</c:v>
                </c:pt>
                <c:pt idx="16">
                  <c:v>0.54875708081477459</c:v>
                </c:pt>
                <c:pt idx="17">
                  <c:v>0.88273202326907452</c:v>
                </c:pt>
                <c:pt idx="18">
                  <c:v>0.79777001637964173</c:v>
                </c:pt>
                <c:pt idx="19">
                  <c:v>0.39773036509324178</c:v>
                </c:pt>
                <c:pt idx="20">
                  <c:v>0.79060421036477491</c:v>
                </c:pt>
                <c:pt idx="21">
                  <c:v>0.3993193157083651</c:v>
                </c:pt>
                <c:pt idx="22">
                  <c:v>0.6806645630454301</c:v>
                </c:pt>
                <c:pt idx="23">
                  <c:v>0.909383666519057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3C-4971-BA6A-1FCB25003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638607"/>
        <c:axId val="1523639439"/>
      </c:lineChart>
      <c:lineChart>
        <c:grouping val="standard"/>
        <c:varyColors val="0"/>
        <c:ser>
          <c:idx val="1"/>
          <c:order val="1"/>
          <c:tx>
            <c:v>Total Precipitation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Sheet6!$C$251:$C$274</c:f>
              <c:numCache>
                <c:formatCode>General</c:formatCode>
                <c:ptCount val="24"/>
                <c:pt idx="0">
                  <c:v>0.27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0.6</c:v>
                </c:pt>
                <c:pt idx="7">
                  <c:v>0</c:v>
                </c:pt>
                <c:pt idx="8">
                  <c:v>1.21</c:v>
                </c:pt>
                <c:pt idx="9">
                  <c:v>0.03</c:v>
                </c:pt>
                <c:pt idx="10">
                  <c:v>0.04</c:v>
                </c:pt>
                <c:pt idx="11">
                  <c:v>1.07</c:v>
                </c:pt>
                <c:pt idx="12">
                  <c:v>0.28000000000000003</c:v>
                </c:pt>
                <c:pt idx="13">
                  <c:v>7.0000000000000007E-2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0.04</c:v>
                </c:pt>
                <c:pt idx="18">
                  <c:v>0.02</c:v>
                </c:pt>
                <c:pt idx="19">
                  <c:v>1.17</c:v>
                </c:pt>
                <c:pt idx="20">
                  <c:v>0.81</c:v>
                </c:pt>
                <c:pt idx="21">
                  <c:v>0.68</c:v>
                </c:pt>
                <c:pt idx="22">
                  <c:v>0.03</c:v>
                </c:pt>
                <c:pt idx="23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3C-4971-BA6A-1FCB25003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8210623"/>
        <c:axId val="1508219359"/>
      </c:lineChart>
      <c:catAx>
        <c:axId val="1523638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639439"/>
        <c:crosses val="autoZero"/>
        <c:auto val="1"/>
        <c:lblAlgn val="ctr"/>
        <c:lblOffset val="100"/>
        <c:noMultiLvlLbl val="0"/>
      </c:catAx>
      <c:valAx>
        <c:axId val="1523639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>
                    <a:effectLst/>
                  </a:rPr>
                  <a:t>Carbonaceous Concentrations  µg/m</a:t>
                </a:r>
                <a:r>
                  <a:rPr lang="en-US" sz="1200" b="0" i="0" baseline="30000" dirty="0">
                    <a:effectLst/>
                  </a:rPr>
                  <a:t>3</a:t>
                </a:r>
                <a:r>
                  <a:rPr lang="en-US" sz="1200" b="0" i="0" baseline="0" dirty="0">
                    <a:effectLst/>
                  </a:rPr>
                  <a:t> 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638607"/>
        <c:crosses val="autoZero"/>
        <c:crossBetween val="between"/>
      </c:valAx>
      <c:valAx>
        <c:axId val="150821935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i="0" baseline="0">
                    <a:effectLst/>
                  </a:rPr>
                  <a:t>Precipitation (inches)</a:t>
                </a:r>
                <a:endParaRPr lang="en-US" sz="110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en-US" sz="11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8210623"/>
        <c:crosses val="max"/>
        <c:crossBetween val="between"/>
      </c:valAx>
      <c:catAx>
        <c:axId val="1508210623"/>
        <c:scaling>
          <c:orientation val="minMax"/>
        </c:scaling>
        <c:delete val="1"/>
        <c:axPos val="b"/>
        <c:majorTickMark val="out"/>
        <c:minorTickMark val="none"/>
        <c:tickLblPos val="nextTo"/>
        <c:crossAx val="15082193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0.07779</cdr:x>
      <cdr:y>0.60962</cdr:y>
    </cdr:from>
    <cdr:to>
      <cdr:x>0.13745</cdr:x>
      <cdr:y>0.68057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6854" y="2216982"/>
          <a:ext cx="465477" cy="25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u="sng" dirty="0" smtClean="0">
              <a:solidFill>
                <a:schemeClr val="bg1">
                  <a:lumMod val="65000"/>
                </a:schemeClr>
              </a:solidFill>
            </a:rPr>
            <a:t>120 hrs</a:t>
          </a:r>
          <a:endParaRPr lang="en-US" sz="800" u="sng" dirty="0">
            <a:solidFill>
              <a:schemeClr val="bg1">
                <a:lumMod val="6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0.18999</cdr:x>
      <cdr:y>0.45273</cdr:y>
    </cdr:from>
    <cdr:to>
      <cdr:x>0.24966</cdr:x>
      <cdr:y>0.52368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82218" y="1646426"/>
          <a:ext cx="465477" cy="25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u="sng" dirty="0" smtClean="0">
              <a:solidFill>
                <a:schemeClr val="bg1">
                  <a:lumMod val="65000"/>
                </a:schemeClr>
              </a:solidFill>
            </a:rPr>
            <a:t>72 hrs</a:t>
          </a:r>
          <a:endParaRPr lang="en-US" sz="800" u="sng" dirty="0">
            <a:solidFill>
              <a:schemeClr val="bg1">
                <a:lumMod val="6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1176" cy="36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/>
            </a:lvl1pPr>
          </a:lstStyle>
          <a:p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386" y="0"/>
            <a:ext cx="4161176" cy="36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7452"/>
            <a:ext cx="4161176" cy="36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/>
            </a:lvl1pPr>
          </a:lstStyle>
          <a:p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386" y="6947452"/>
            <a:ext cx="4161176" cy="36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fld id="{C8528496-74E2-4F89-8E8D-983976A361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0586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1176" cy="36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/>
            </a:lvl1pPr>
          </a:lstStyle>
          <a:p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386" y="0"/>
            <a:ext cx="4161176" cy="36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endParaRPr lang="en-US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776" y="3475383"/>
            <a:ext cx="7679648" cy="329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452"/>
            <a:ext cx="4161176" cy="36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/>
            </a:lvl1pPr>
          </a:lstStyle>
          <a:p>
            <a:endParaRPr lang="en-US" alt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386" y="6947452"/>
            <a:ext cx="4161176" cy="36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fld id="{0DEBED6C-560C-4EE7-B974-9C127E29CA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9046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21" eaLnBrk="0" hangingPunct="0">
              <a:defRPr sz="8900">
                <a:solidFill>
                  <a:schemeClr val="tx1"/>
                </a:solidFill>
                <a:latin typeface="Arial" charset="0"/>
              </a:defRPr>
            </a:lvl1pPr>
            <a:lvl2pPr marL="770662" indent="-296408" defTabSz="966621" eaLnBrk="0" hangingPunct="0">
              <a:defRPr sz="8900">
                <a:solidFill>
                  <a:schemeClr val="tx1"/>
                </a:solidFill>
                <a:latin typeface="Arial" charset="0"/>
              </a:defRPr>
            </a:lvl2pPr>
            <a:lvl3pPr marL="1185634" indent="-237127" defTabSz="966621" eaLnBrk="0" hangingPunct="0">
              <a:defRPr sz="8900">
                <a:solidFill>
                  <a:schemeClr val="tx1"/>
                </a:solidFill>
                <a:latin typeface="Arial" charset="0"/>
              </a:defRPr>
            </a:lvl3pPr>
            <a:lvl4pPr marL="1659887" indent="-237127" defTabSz="966621" eaLnBrk="0" hangingPunct="0">
              <a:defRPr sz="8900">
                <a:solidFill>
                  <a:schemeClr val="tx1"/>
                </a:solidFill>
                <a:latin typeface="Arial" charset="0"/>
              </a:defRPr>
            </a:lvl4pPr>
            <a:lvl5pPr marL="2134141" indent="-237127" defTabSz="966621" eaLnBrk="0" hangingPunct="0">
              <a:defRPr sz="8900">
                <a:solidFill>
                  <a:schemeClr val="tx1"/>
                </a:solidFill>
                <a:latin typeface="Arial" charset="0"/>
              </a:defRPr>
            </a:lvl5pPr>
            <a:lvl6pPr marL="260839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6pPr>
            <a:lvl7pPr marL="3082648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7pPr>
            <a:lvl8pPr marL="3556902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8pPr>
            <a:lvl9pPr marL="403115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B68AE-F6D5-41BF-9419-E32216F477F2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122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59A3E-CEC6-481E-95AF-33F6B7CED0A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118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79EE-2550-451A-935D-A09B7EB1FC6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087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8C85-B08B-47AD-8AF8-60AE5FB8619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536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229-A63C-4C56-A28A-2FEE3061112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582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AC58-8AB7-4D36-BF0D-E3D6BFBF3E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77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409B-4194-4074-98A9-A1FE92BAFEA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243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648-9110-422C-A651-299C09DCD75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473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AEAC-28C0-4590-8A9E-07EFB14F2CB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433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2673-18CB-48EA-9860-B14FA014E1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70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9E5F-2596-4C21-A0AE-61D64771308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957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B43A-B49E-49DA-99F5-76568CEAA0F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180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0E8F-CA2A-4047-BF04-D67DC711172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703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chart" Target="../charts/chart5.xml"/><Relationship Id="rId3" Type="http://schemas.openxmlformats.org/officeDocument/2006/relationships/image" Target="../media/image1.png"/><Relationship Id="rId21" Type="http://schemas.openxmlformats.org/officeDocument/2006/relationships/image" Target="../media/image12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3.xml"/><Relationship Id="rId20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chart" Target="../charts/chart2.xml"/><Relationship Id="rId23" Type="http://schemas.openxmlformats.org/officeDocument/2006/relationships/image" Target="../media/image13.jpg"/><Relationship Id="rId10" Type="http://schemas.openxmlformats.org/officeDocument/2006/relationships/image" Target="../media/image8.png"/><Relationship Id="rId19" Type="http://schemas.openxmlformats.org/officeDocument/2006/relationships/chart" Target="../charts/chart6.xml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chart" Target="../charts/chart1.xml"/><Relationship Id="rId22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0240" y="16983829"/>
            <a:ext cx="7207982" cy="1536066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4966" y="24883180"/>
            <a:ext cx="5508827" cy="2396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30" y="16091177"/>
            <a:ext cx="12421160" cy="5311972"/>
          </a:xfrm>
          <a:prstGeom prst="rect">
            <a:avLst/>
          </a:prstGeom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405388" y="746839"/>
            <a:ext cx="29794200" cy="27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914400" rIns="457200" bIns="457200" anchor="ctr" anchorCtr="1"/>
          <a:lstStyle>
            <a:lvl1pPr defTabSz="4389438">
              <a:defRPr>
                <a:solidFill>
                  <a:schemeClr val="tx1"/>
                </a:solidFill>
                <a:latin typeface="Arial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000" b="1" dirty="0" smtClean="0"/>
              <a:t>Characteristics of Carbonaceous Fractions in Atmospheric Particulate Matter for Grand Forks, North Dakota</a:t>
            </a:r>
            <a:endParaRPr lang="en-US" sz="8000" dirty="0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5810535" y="4348757"/>
            <a:ext cx="34885385" cy="188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457200" rIns="457200" bIns="457200" anchor="ctr" anchorCtr="1"/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5200" dirty="0" smtClean="0">
                <a:solidFill>
                  <a:srgbClr val="415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 Lang</a:t>
            </a:r>
            <a:r>
              <a:rPr lang="en-US" altLang="en-US" sz="5200" baseline="30000" dirty="0" smtClean="0">
                <a:solidFill>
                  <a:srgbClr val="415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5200" dirty="0" smtClean="0">
                <a:solidFill>
                  <a:srgbClr val="415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Jessica Emond</a:t>
            </a:r>
            <a:r>
              <a:rPr lang="en-US" altLang="en-US" sz="5200" baseline="30000" dirty="0" smtClean="0">
                <a:solidFill>
                  <a:srgbClr val="415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5200" dirty="0" smtClean="0">
                <a:solidFill>
                  <a:srgbClr val="415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Dr. David Delene</a:t>
            </a:r>
            <a:r>
              <a:rPr lang="en-US" altLang="en-US" sz="5200" baseline="30000" dirty="0" smtClean="0">
                <a:solidFill>
                  <a:srgbClr val="415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5200" dirty="0" smtClean="0">
                <a:solidFill>
                  <a:srgbClr val="415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Dr. Alena Kubatova</a:t>
            </a:r>
            <a:r>
              <a:rPr lang="en-US" altLang="en-US" sz="5200" baseline="30000" dirty="0" smtClean="0">
                <a:solidFill>
                  <a:srgbClr val="415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5200" baseline="30000" dirty="0">
              <a:solidFill>
                <a:srgbClr val="4153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5200" baseline="30000" dirty="0" smtClean="0">
                <a:solidFill>
                  <a:srgbClr val="415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5200" dirty="0" smtClean="0">
                <a:solidFill>
                  <a:srgbClr val="415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Atmospheric Science, University of North Dakota, Grand Forks, ND</a:t>
            </a:r>
          </a:p>
          <a:p>
            <a:pPr algn="ctr" eaLnBrk="1" hangingPunct="1"/>
            <a:r>
              <a:rPr lang="en-US" altLang="en-US" sz="5200" baseline="30000" dirty="0" smtClean="0">
                <a:solidFill>
                  <a:srgbClr val="415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5200" dirty="0" smtClean="0">
                <a:solidFill>
                  <a:srgbClr val="415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altLang="en-US" sz="5200" dirty="0">
                <a:solidFill>
                  <a:srgbClr val="415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Chemistry, University of North Dakota, Grand Forks, ND</a:t>
            </a:r>
          </a:p>
          <a:p>
            <a:pPr algn="ctr" eaLnBrk="1" hangingPunct="1"/>
            <a:endParaRPr lang="en-US" altLang="en-US" sz="5200" dirty="0">
              <a:solidFill>
                <a:srgbClr val="4153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399773" y="7697788"/>
            <a:ext cx="13446462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4864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cs-C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carbonaceous atmospheric particulate matter of 2.5 µm 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) in Grand Forks, ND in the months of July through November in 2018 </a:t>
            </a:r>
          </a:p>
          <a:p>
            <a:pPr marL="548640" indent="-54864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 organic carbon (OC) and elemental carbon (EC) concentrations within PM using a thermal optical OC/EC analyzer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79554" y="19057049"/>
            <a:ext cx="83139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8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6AFC0-B755-4E70-B014-904F3ECF7435}"/>
              </a:ext>
            </a:extLst>
          </p:cNvPr>
          <p:cNvSpPr txBox="1"/>
          <p:nvPr/>
        </p:nvSpPr>
        <p:spPr>
          <a:xfrm>
            <a:off x="30090793" y="7687924"/>
            <a:ext cx="13180391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Carbonaceous fractions of atmospheric PM made up 10-36% of total PM</a:t>
            </a:r>
            <a:r>
              <a:rPr lang="en-US" sz="29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in Grand Forks,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ND during the months of July through November</a:t>
            </a:r>
            <a:endParaRPr lang="en-US" sz="29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indent="-41148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Elemental carbon made up 1.5-12% of total carbonaceous PM</a:t>
            </a:r>
            <a:r>
              <a:rPr lang="en-US" sz="29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using TOT method and 2-12% using TOR method  </a:t>
            </a:r>
          </a:p>
          <a:p>
            <a:pPr marL="411480" indent="-41148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Agriculture, Canadian forest fires and meteorological perturbations can impact the total PM2.5 and characteristics of carbonaceous fractions </a:t>
            </a:r>
          </a:p>
          <a:p>
            <a:pPr marL="411480" indent="-411480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45095" y="14651410"/>
            <a:ext cx="13944250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endParaRPr lang="en-US" sz="2900" dirty="0">
              <a:latin typeface="Calibri" panose="020F0502020204030204" pitchFamily="34" charset="0"/>
            </a:endParaRPr>
          </a:p>
          <a:p>
            <a:pPr>
              <a:spcAft>
                <a:spcPts val="1500"/>
              </a:spcAft>
            </a:pPr>
            <a:endParaRPr lang="en-US" sz="2900" dirty="0">
              <a:latin typeface="Calibri" panose="020F0502020204030204" pitchFamily="34" charset="0"/>
            </a:endParaRPr>
          </a:p>
          <a:p>
            <a:pPr>
              <a:spcAft>
                <a:spcPts val="1500"/>
              </a:spcAft>
            </a:pPr>
            <a:endParaRPr lang="en-US" sz="2900" dirty="0">
              <a:latin typeface="Calibri" panose="020F0502020204030204" pitchFamily="34" charset="0"/>
            </a:endParaRPr>
          </a:p>
          <a:p>
            <a:pPr>
              <a:spcAft>
                <a:spcPts val="1500"/>
              </a:spcAft>
            </a:pPr>
            <a:endParaRPr lang="en-US" sz="2900" dirty="0">
              <a:latin typeface="Calibri" panose="020F0502020204030204" pitchFamily="34" charset="0"/>
            </a:endParaRPr>
          </a:p>
          <a:p>
            <a:pPr>
              <a:spcAft>
                <a:spcPts val="1500"/>
              </a:spcAft>
            </a:pPr>
            <a:endParaRPr lang="en-US" sz="2900" dirty="0">
              <a:latin typeface="Calibri" panose="020F0502020204030204" pitchFamily="34" charset="0"/>
            </a:endParaRPr>
          </a:p>
          <a:p>
            <a:pPr>
              <a:spcAft>
                <a:spcPts val="1500"/>
              </a:spcAft>
            </a:pPr>
            <a:endParaRPr lang="en-US" sz="2900" dirty="0">
              <a:latin typeface="Calibri" panose="020F0502020204030204" pitchFamily="34" charset="0"/>
            </a:endParaRPr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16002" y="1316681"/>
            <a:ext cx="5679802" cy="373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548640" rIns="548640" bIns="548640" anchor="ctr" anchorCtr="1"/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en-US" altLang="en-US" sz="5760" spc="-240" dirty="0">
                <a:solidFill>
                  <a:srgbClr val="00AA4F"/>
                </a:solidFill>
                <a:latin typeface="Calibri" pitchFamily="34" charset="0"/>
              </a:rPr>
              <a:t>Interdisciplinary</a:t>
            </a:r>
          </a:p>
          <a:p>
            <a:pPr eaLnBrk="1" hangingPunct="1">
              <a:lnSpc>
                <a:spcPts val="6000"/>
              </a:lnSpc>
            </a:pPr>
            <a:r>
              <a:rPr lang="en-US" altLang="en-US" sz="5760" spc="-240" dirty="0">
                <a:solidFill>
                  <a:srgbClr val="00AA4F"/>
                </a:solidFill>
                <a:latin typeface="Calibri" pitchFamily="34" charset="0"/>
              </a:rPr>
              <a:t>Renewable &amp; Environmental</a:t>
            </a:r>
          </a:p>
          <a:p>
            <a:pPr eaLnBrk="1" hangingPunct="1">
              <a:lnSpc>
                <a:spcPts val="6000"/>
              </a:lnSpc>
            </a:pPr>
            <a:r>
              <a:rPr lang="en-US" altLang="en-US" sz="5760" spc="-240" dirty="0">
                <a:solidFill>
                  <a:srgbClr val="00AA4F"/>
                </a:solidFill>
                <a:latin typeface="Calibri" pitchFamily="34" charset="0"/>
              </a:rPr>
              <a:t>Collaborative REU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65" y="3669492"/>
            <a:ext cx="5017376" cy="2289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588" y="1353331"/>
            <a:ext cx="4611332" cy="448804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8046AFC0-B755-4E70-B014-904F3ECF7435}"/>
              </a:ext>
            </a:extLst>
          </p:cNvPr>
          <p:cNvSpPr txBox="1"/>
          <p:nvPr/>
        </p:nvSpPr>
        <p:spPr>
          <a:xfrm>
            <a:off x="30121164" y="24425048"/>
            <a:ext cx="133248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to collect longer temporal range of samples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indent="-41148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Characterize non-volatile organic carbon species using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Desorption-Pyrolysis-Gas Chromatography-Mass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Spectrometry (TD-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Pyr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-GC-MS)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 detailed meteorological data in Grand Forks, ND to correlate atmospheric sinks with carbonaceous fractions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26207" y="28491382"/>
            <a:ext cx="130674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would like to thank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Dr. Bin Yao, Dr. Frank Bowman, and Matt Tuftedal for assisting me throughout the program.</a:t>
            </a:r>
          </a:p>
          <a:p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material is based upon work supported by the National Science Foundation (NSF) REU IREC program under Grant No.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CHE-175 922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  Any opinions, findings, and conclusions or recommendations expressed in this material are those of the authors and do not necessarily reflect the views of the NSF.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062" y="13884919"/>
            <a:ext cx="13327528" cy="227906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467203" y="11322848"/>
            <a:ext cx="1325322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4864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Atmospheric PM is any particle suspended in the atmosphere in either a solid or liquid state</a:t>
            </a:r>
          </a:p>
          <a:p>
            <a:pPr marL="548640" indent="-54864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Both OC and EC have been associated with impacting the Earth’s energy budget and the public’s health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making knowledge on the composition and transport of OC/EC in atmospheric models vital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46" y="27055297"/>
            <a:ext cx="2762250" cy="27622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451" y="25779265"/>
            <a:ext cx="6248400" cy="592448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81580" y="258628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57" y="25500034"/>
            <a:ext cx="6258233" cy="284196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34" y="28762176"/>
            <a:ext cx="6283052" cy="285323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3" name="TextBox 72"/>
          <p:cNvSpPr txBox="1"/>
          <p:nvPr/>
        </p:nvSpPr>
        <p:spPr>
          <a:xfrm>
            <a:off x="7522850" y="28639852"/>
            <a:ext cx="2589694" cy="830997"/>
          </a:xfrm>
          <a:prstGeom prst="rect">
            <a:avLst/>
          </a:prstGeom>
          <a:solidFill>
            <a:srgbClr val="F8FCF6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Bottom filter representing gas phase and subtracted from top filter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38565" y="25360078"/>
            <a:ext cx="2589694" cy="338554"/>
          </a:xfrm>
          <a:prstGeom prst="rect">
            <a:avLst/>
          </a:prstGeom>
          <a:solidFill>
            <a:srgbClr val="F8FCF6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 filter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Magnetic Disk 128"/>
          <p:cNvSpPr/>
          <p:nvPr/>
        </p:nvSpPr>
        <p:spPr>
          <a:xfrm>
            <a:off x="4599051" y="30656065"/>
            <a:ext cx="1451754" cy="265472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Magnetic Disk 129"/>
          <p:cNvSpPr/>
          <p:nvPr/>
        </p:nvSpPr>
        <p:spPr>
          <a:xfrm>
            <a:off x="4599051" y="31316997"/>
            <a:ext cx="1451754" cy="265472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/>
          <p:nvPr/>
        </p:nvCxnSpPr>
        <p:spPr>
          <a:xfrm flipH="1" flipV="1">
            <a:off x="2998851" y="29436865"/>
            <a:ext cx="12954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2998851" y="29589265"/>
            <a:ext cx="1377061" cy="1292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4599051" y="30198865"/>
            <a:ext cx="147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Filter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5004563" y="31508715"/>
            <a:ext cx="88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Bottom Filter</a:t>
            </a:r>
            <a:endParaRPr lang="en-US" dirty="0"/>
          </a:p>
        </p:txBody>
      </p:sp>
      <p:sp>
        <p:nvSpPr>
          <p:cNvPr id="87" name="Down Arrow 86"/>
          <p:cNvSpPr/>
          <p:nvPr/>
        </p:nvSpPr>
        <p:spPr bwMode="auto">
          <a:xfrm rot="16200000">
            <a:off x="4113594" y="27712522"/>
            <a:ext cx="742316" cy="1447801"/>
          </a:xfrm>
          <a:prstGeom prst="downArrow">
            <a:avLst/>
          </a:prstGeom>
          <a:solidFill>
            <a:srgbClr val="00AE51"/>
          </a:solidFill>
          <a:ln w="9525" cap="flat" cmpd="sng" algn="ctr">
            <a:solidFill>
              <a:srgbClr val="00AE5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5267326" fontAlgn="base">
              <a:spcBef>
                <a:spcPct val="0"/>
              </a:spcBef>
              <a:spcAft>
                <a:spcPct val="0"/>
              </a:spcAft>
            </a:pPr>
            <a:endParaRPr lang="en-US" sz="10320"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95889" y="29175999"/>
            <a:ext cx="355744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Thermal Optical OC/EC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9772" y="23155038"/>
            <a:ext cx="13405252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4864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Prebaked quartz filters were used in a high volume semi-volatile organic aerosol sampler to collect PM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roof of Clifford Hall in Grand Forks</a:t>
            </a:r>
          </a:p>
          <a:p>
            <a:pPr marL="548640" indent="-54864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Samples were collected for 72, 96,120,168 and 192 hours then processed in a thermal optical OC/EC analyzer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410" y="7398044"/>
            <a:ext cx="14927824" cy="8153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99772" y="7392988"/>
            <a:ext cx="13391786" cy="251139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Box 58"/>
          <p:cNvSpPr txBox="1">
            <a:spLocks noChangeArrowheads="1"/>
          </p:cNvSpPr>
          <p:nvPr/>
        </p:nvSpPr>
        <p:spPr bwMode="auto">
          <a:xfrm>
            <a:off x="399771" y="10104394"/>
            <a:ext cx="13391788" cy="103144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  <a:extLst/>
        </p:spPr>
        <p:txBody>
          <a:bodyPr wrap="none" lIns="228600" tIns="228600" rIns="228600" bIns="228600" anchor="ctr" anchorCtr="1"/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Box 58"/>
          <p:cNvSpPr txBox="1">
            <a:spLocks noChangeArrowheads="1"/>
          </p:cNvSpPr>
          <p:nvPr/>
        </p:nvSpPr>
        <p:spPr bwMode="auto">
          <a:xfrm>
            <a:off x="399770" y="21916528"/>
            <a:ext cx="13392616" cy="103144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  <a:extLst/>
        </p:spPr>
        <p:txBody>
          <a:bodyPr wrap="none" lIns="228600" tIns="228600" rIns="228600" bIns="228600" anchor="ctr" anchorCtr="1"/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Collection and Analysis</a:t>
            </a: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Box 58"/>
          <p:cNvSpPr txBox="1">
            <a:spLocks noChangeArrowheads="1"/>
          </p:cNvSpPr>
          <p:nvPr/>
        </p:nvSpPr>
        <p:spPr bwMode="auto">
          <a:xfrm>
            <a:off x="30059579" y="27357782"/>
            <a:ext cx="13386473" cy="94611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  <a:extLst/>
        </p:spPr>
        <p:txBody>
          <a:bodyPr wrap="none" lIns="228600" tIns="228600" rIns="228600" bIns="228600" anchor="ctr" anchorCtr="1"/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0" name="Chart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704643"/>
              </p:ext>
            </p:extLst>
          </p:nvPr>
        </p:nvGraphicFramePr>
        <p:xfrm>
          <a:off x="14051011" y="20764157"/>
          <a:ext cx="7801447" cy="363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66" name="Chart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313082"/>
              </p:ext>
            </p:extLst>
          </p:nvPr>
        </p:nvGraphicFramePr>
        <p:xfrm>
          <a:off x="36704301" y="19725910"/>
          <a:ext cx="6652074" cy="341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7" name="Chart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111204"/>
              </p:ext>
            </p:extLst>
          </p:nvPr>
        </p:nvGraphicFramePr>
        <p:xfrm>
          <a:off x="30139918" y="19710077"/>
          <a:ext cx="6561067" cy="342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68" name="Chart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280810"/>
              </p:ext>
            </p:extLst>
          </p:nvPr>
        </p:nvGraphicFramePr>
        <p:xfrm>
          <a:off x="36735939" y="16030763"/>
          <a:ext cx="6650565" cy="339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69" name="Chart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670487"/>
              </p:ext>
            </p:extLst>
          </p:nvPr>
        </p:nvGraphicFramePr>
        <p:xfrm>
          <a:off x="30112666" y="16019848"/>
          <a:ext cx="6568323" cy="339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70" name="Chart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251563"/>
              </p:ext>
            </p:extLst>
          </p:nvPr>
        </p:nvGraphicFramePr>
        <p:xfrm>
          <a:off x="30059579" y="12609539"/>
          <a:ext cx="6564695" cy="341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22453641" y="16999396"/>
            <a:ext cx="63708" cy="1520826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3042169" y="17362218"/>
            <a:ext cx="4427" cy="148409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3617100" y="16970393"/>
            <a:ext cx="10978" cy="15254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4236219" y="16999396"/>
            <a:ext cx="44274" cy="1519687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24965540" y="16999396"/>
            <a:ext cx="14881" cy="15196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4971840" y="17016081"/>
            <a:ext cx="3386477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Oxidation of EC and Pyrolyzed OC</a:t>
            </a:r>
            <a:endParaRPr lang="en-US" sz="1600" dirty="0"/>
          </a:p>
        </p:txBody>
      </p:sp>
      <p:sp>
        <p:nvSpPr>
          <p:cNvPr id="103" name="TextBox 1"/>
          <p:cNvSpPr txBox="1"/>
          <p:nvPr/>
        </p:nvSpPr>
        <p:spPr>
          <a:xfrm>
            <a:off x="21767412" y="17025494"/>
            <a:ext cx="3225966" cy="31972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Thermal Desorption &amp; Pyrolysis of OC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22408556" y="17488659"/>
            <a:ext cx="68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310</a:t>
            </a:r>
            <a:r>
              <a:rPr lang="en-US" dirty="0" smtClean="0"/>
              <a:t>°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23001379" y="17492843"/>
            <a:ext cx="66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475</a:t>
            </a:r>
            <a:r>
              <a:rPr lang="en-US" dirty="0" smtClean="0"/>
              <a:t>°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 rot="16200000">
            <a:off x="23555170" y="17475361"/>
            <a:ext cx="71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615 °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 rot="16200000">
            <a:off x="24200371" y="17458623"/>
            <a:ext cx="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870</a:t>
            </a:r>
            <a:r>
              <a:rPr lang="en-US" dirty="0" smtClean="0"/>
              <a:t>°</a:t>
            </a:r>
            <a:endParaRPr lang="en-US" dirty="0"/>
          </a:p>
        </p:txBody>
      </p:sp>
      <p:graphicFrame>
        <p:nvGraphicFramePr>
          <p:cNvPr id="111" name="Chart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009385"/>
              </p:ext>
            </p:extLst>
          </p:nvPr>
        </p:nvGraphicFramePr>
        <p:xfrm>
          <a:off x="36765332" y="12601692"/>
          <a:ext cx="6622273" cy="341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28064920" y="17481453"/>
            <a:ext cx="1737761" cy="369332"/>
          </a:xfrm>
          <a:prstGeom prst="rect">
            <a:avLst/>
          </a:prstGeom>
          <a:solidFill>
            <a:srgbClr val="F1F8E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8/14-8/17/2018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8090977" y="19831656"/>
            <a:ext cx="1739347" cy="369332"/>
          </a:xfrm>
          <a:prstGeom prst="rect">
            <a:avLst/>
          </a:prstGeom>
          <a:solidFill>
            <a:srgbClr val="F1F8E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8/17-8/21/2018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064919" y="22387705"/>
            <a:ext cx="1745083" cy="369332"/>
          </a:xfrm>
          <a:prstGeom prst="rect">
            <a:avLst/>
          </a:prstGeom>
          <a:solidFill>
            <a:srgbClr val="F1F8E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8/21-8/24/2018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061527" y="24737908"/>
            <a:ext cx="1797997" cy="369332"/>
          </a:xfrm>
          <a:prstGeom prst="rect">
            <a:avLst/>
          </a:prstGeom>
          <a:solidFill>
            <a:srgbClr val="F1F8E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8/28-8/31/2018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8090978" y="26982068"/>
            <a:ext cx="1694695" cy="369332"/>
          </a:xfrm>
          <a:prstGeom prst="rect">
            <a:avLst/>
          </a:prstGeom>
          <a:solidFill>
            <a:srgbClr val="F1F8EC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9/4-9/07/2018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29162" y="29478616"/>
            <a:ext cx="1780840" cy="369332"/>
          </a:xfrm>
          <a:prstGeom prst="rect">
            <a:avLst/>
          </a:prstGeom>
          <a:solidFill>
            <a:srgbClr val="F1F8EC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9/21-9/25/2018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namussfc2018081418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489" y="24550955"/>
            <a:ext cx="4179692" cy="3131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Line Callout 1 20"/>
          <p:cNvSpPr/>
          <p:nvPr/>
        </p:nvSpPr>
        <p:spPr>
          <a:xfrm>
            <a:off x="33985199" y="13158277"/>
            <a:ext cx="2439569" cy="1006562"/>
          </a:xfrm>
          <a:prstGeom prst="borderCallout1">
            <a:avLst>
              <a:gd name="adj1" fmla="val 7962"/>
              <a:gd name="adj2" fmla="val -61"/>
              <a:gd name="adj3" fmla="val 81494"/>
              <a:gd name="adj4" fmla="val -51565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total PM 2.5 collected, carbonaceous species makes up 10-36%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Line Callout 1 77"/>
          <p:cNvSpPr/>
          <p:nvPr/>
        </p:nvSpPr>
        <p:spPr>
          <a:xfrm>
            <a:off x="33985199" y="16577884"/>
            <a:ext cx="2390211" cy="1299080"/>
          </a:xfrm>
          <a:prstGeom prst="borderCallout1">
            <a:avLst>
              <a:gd name="adj1" fmla="val 6033"/>
              <a:gd name="adj2" fmla="val -44"/>
              <a:gd name="adj3" fmla="val 20172"/>
              <a:gd name="adj4" fmla="val -82002"/>
            </a:avLst>
          </a:prstGeom>
          <a:solidFill>
            <a:schemeClr val="bg1">
              <a:lumMod val="95000"/>
            </a:schemeClr>
          </a:solidFill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Mid-August through early September is the peak of harvest season for barley, wheat, and oats in North Dakota.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ine Callout 1 78"/>
          <p:cNvSpPr/>
          <p:nvPr/>
        </p:nvSpPr>
        <p:spPr>
          <a:xfrm>
            <a:off x="33985199" y="20238819"/>
            <a:ext cx="2390211" cy="1070640"/>
          </a:xfrm>
          <a:prstGeom prst="borderCallout1">
            <a:avLst>
              <a:gd name="adj1" fmla="val 2012"/>
              <a:gd name="adj2" fmla="val -198"/>
              <a:gd name="adj3" fmla="val 46931"/>
              <a:gd name="adj4" fmla="val -89763"/>
            </a:avLst>
          </a:prstGeom>
          <a:solidFill>
            <a:schemeClr val="bg1">
              <a:lumMod val="95000"/>
            </a:schemeClr>
          </a:solidFill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Columbia fires in late July through August may have contributed to EC levels.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0059580" y="7164387"/>
            <a:ext cx="13386474" cy="253349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 Box 58"/>
          <p:cNvSpPr txBox="1">
            <a:spLocks noChangeArrowheads="1"/>
          </p:cNvSpPr>
          <p:nvPr/>
        </p:nvSpPr>
        <p:spPr bwMode="auto">
          <a:xfrm>
            <a:off x="30059581" y="23239159"/>
            <a:ext cx="13386472" cy="96282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  <a:extLst/>
        </p:spPr>
        <p:txBody>
          <a:bodyPr wrap="none" lIns="228600" tIns="228600" rIns="228600" bIns="228600" anchor="ctr" anchorCtr="1"/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en-US" altLang="en-US" sz="5400" dirty="0">
                <a:latin typeface="Calibri" pitchFamily="34" charset="0"/>
              </a:rPr>
              <a:t> Work</a:t>
            </a:r>
          </a:p>
        </p:txBody>
      </p:sp>
      <p:sp>
        <p:nvSpPr>
          <p:cNvPr id="83" name="Text Box 58"/>
          <p:cNvSpPr txBox="1">
            <a:spLocks noChangeArrowheads="1"/>
          </p:cNvSpPr>
          <p:nvPr/>
        </p:nvSpPr>
        <p:spPr bwMode="auto">
          <a:xfrm>
            <a:off x="30059580" y="6326188"/>
            <a:ext cx="13386474" cy="106679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  <a:extLst/>
        </p:spPr>
        <p:txBody>
          <a:bodyPr wrap="none" lIns="228600" tIns="228600" rIns="228600" bIns="228600" anchor="ctr" anchorCtr="1"/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58"/>
          <p:cNvSpPr txBox="1">
            <a:spLocks noChangeArrowheads="1"/>
          </p:cNvSpPr>
          <p:nvPr/>
        </p:nvSpPr>
        <p:spPr bwMode="auto">
          <a:xfrm>
            <a:off x="30059580" y="11402282"/>
            <a:ext cx="13386473" cy="106679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  <a:extLst/>
        </p:spPr>
        <p:txBody>
          <a:bodyPr wrap="none" lIns="228600" tIns="228600" rIns="228600" bIns="228600" anchor="ctr" anchorCtr="1"/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000" dirty="0"/>
              <a:t>Results: Carbonaceous </a:t>
            </a:r>
            <a:r>
              <a:rPr lang="en-US" sz="5000" dirty="0" smtClean="0"/>
              <a:t>Fractions</a:t>
            </a:r>
            <a:endParaRPr lang="en-US" sz="5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188498" y="31875371"/>
            <a:ext cx="1634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128" name="TextBox 127"/>
          <p:cNvSpPr txBox="1"/>
          <p:nvPr/>
        </p:nvSpPr>
        <p:spPr>
          <a:xfrm>
            <a:off x="22496496" y="31875371"/>
            <a:ext cx="2859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</a:t>
            </a:r>
            <a:r>
              <a:rPr lang="en-US" sz="800" dirty="0" smtClean="0"/>
              <a:t>0</a:t>
            </a:r>
            <a:endParaRPr lang="en-US" sz="800" dirty="0"/>
          </a:p>
        </p:txBody>
      </p:sp>
      <p:sp>
        <p:nvSpPr>
          <p:cNvPr id="131" name="TextBox 130"/>
          <p:cNvSpPr txBox="1"/>
          <p:nvPr/>
        </p:nvSpPr>
        <p:spPr>
          <a:xfrm>
            <a:off x="22955708" y="32349032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3564394" y="31902106"/>
            <a:ext cx="587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170</a:t>
            </a:r>
            <a:endParaRPr lang="en-US" sz="800" dirty="0"/>
          </a:p>
        </p:txBody>
      </p:sp>
      <p:sp>
        <p:nvSpPr>
          <p:cNvPr id="137" name="TextBox 136"/>
          <p:cNvSpPr txBox="1"/>
          <p:nvPr/>
        </p:nvSpPr>
        <p:spPr>
          <a:xfrm flipH="1">
            <a:off x="24248219" y="31875371"/>
            <a:ext cx="3886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250</a:t>
            </a:r>
            <a:endParaRPr lang="en-US" sz="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4887027" y="31895696"/>
            <a:ext cx="338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405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4682822" y="32177162"/>
            <a:ext cx="8130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Time (seconds)</a:t>
            </a:r>
            <a:endParaRPr lang="en-US" sz="800" dirty="0"/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21308146" y="24463959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FID Signal</a:t>
            </a:r>
            <a:endParaRPr lang="en-US" sz="1600" dirty="0"/>
          </a:p>
        </p:txBody>
      </p:sp>
      <p:graphicFrame>
        <p:nvGraphicFramePr>
          <p:cNvPr id="101" name="Chart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138805"/>
              </p:ext>
            </p:extLst>
          </p:nvPr>
        </p:nvGraphicFramePr>
        <p:xfrm>
          <a:off x="13961791" y="28336991"/>
          <a:ext cx="8105795" cy="416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22996486" y="31895696"/>
            <a:ext cx="2859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90</a:t>
            </a:r>
            <a:endParaRPr lang="en-US" sz="8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743" y="17056981"/>
            <a:ext cx="7287062" cy="3643531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 flipH="1">
            <a:off x="19637996" y="19218031"/>
            <a:ext cx="267527" cy="341472"/>
          </a:xfrm>
          <a:prstGeom prst="straightConnector1">
            <a:avLst/>
          </a:prstGeom>
          <a:ln>
            <a:solidFill>
              <a:srgbClr val="FBE6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9545857" y="18965149"/>
            <a:ext cx="100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BE6D7"/>
                </a:solidFill>
              </a:rPr>
              <a:t>Smoke</a:t>
            </a:r>
            <a:endParaRPr lang="en-US" sz="1200" dirty="0">
              <a:solidFill>
                <a:srgbClr val="FBE6D7"/>
              </a:solidFill>
            </a:endParaRPr>
          </a:p>
        </p:txBody>
      </p:sp>
      <p:sp>
        <p:nvSpPr>
          <p:cNvPr id="100" name="Line Callout 1 99"/>
          <p:cNvSpPr/>
          <p:nvPr/>
        </p:nvSpPr>
        <p:spPr>
          <a:xfrm>
            <a:off x="18786664" y="28762176"/>
            <a:ext cx="3058836" cy="640639"/>
          </a:xfrm>
          <a:prstGeom prst="borderCallout1">
            <a:avLst>
              <a:gd name="adj1" fmla="val 110848"/>
              <a:gd name="adj2" fmla="val 53630"/>
              <a:gd name="adj3" fmla="val 311907"/>
              <a:gd name="adj4" fmla="val 50050"/>
            </a:avLst>
          </a:prstGeom>
          <a:solidFill>
            <a:schemeClr val="bg1">
              <a:lumMod val="95000"/>
            </a:schemeClr>
          </a:solidFill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precipitation increases, total PM</a:t>
            </a:r>
            <a:r>
              <a:rPr 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2.5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 decrease. 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4351460" y="20332509"/>
            <a:ext cx="164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BE6D7"/>
                </a:solidFill>
              </a:rPr>
              <a:t>August 10,2018</a:t>
            </a:r>
            <a:endParaRPr lang="en-US" b="1" dirty="0">
              <a:solidFill>
                <a:srgbClr val="FBE6D7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0921027" y="17015909"/>
            <a:ext cx="76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BE6D7"/>
                </a:solidFill>
              </a:rPr>
              <a:t>NOAA</a:t>
            </a:r>
            <a:endParaRPr lang="en-US" b="1" dirty="0">
              <a:solidFill>
                <a:srgbClr val="FBE6D7"/>
              </a:solidFill>
            </a:endParaRPr>
          </a:p>
        </p:txBody>
      </p:sp>
      <p:sp>
        <p:nvSpPr>
          <p:cNvPr id="141" name="Line Callout 1 140"/>
          <p:cNvSpPr/>
          <p:nvPr/>
        </p:nvSpPr>
        <p:spPr>
          <a:xfrm>
            <a:off x="15835858" y="26343243"/>
            <a:ext cx="2518216" cy="1277649"/>
          </a:xfrm>
          <a:prstGeom prst="borderCallout1">
            <a:avLst>
              <a:gd name="adj1" fmla="val -1463"/>
              <a:gd name="adj2" fmla="val 42450"/>
              <a:gd name="adj3" fmla="val -141167"/>
              <a:gd name="adj4" fmla="val 695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pressure systems present over Grand Forks, ND during peak PM</a:t>
            </a:r>
            <a:r>
              <a:rPr lang="en-US" sz="16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concentration weeks (*)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2496495" y="20700512"/>
            <a:ext cx="512463" cy="246485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7" name="Line Callout 1 146"/>
          <p:cNvSpPr/>
          <p:nvPr/>
        </p:nvSpPr>
        <p:spPr>
          <a:xfrm>
            <a:off x="23043143" y="19710078"/>
            <a:ext cx="1378484" cy="764538"/>
          </a:xfrm>
          <a:prstGeom prst="borderCallout1">
            <a:avLst>
              <a:gd name="adj1" fmla="val 58964"/>
              <a:gd name="adj2" fmla="val -153"/>
              <a:gd name="adj3" fmla="val 133497"/>
              <a:gd name="adj4" fmla="val -2472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Volatile and 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semi-volatile organics</a:t>
            </a:r>
          </a:p>
        </p:txBody>
      </p:sp>
      <p:sp>
        <p:nvSpPr>
          <p:cNvPr id="148" name="Line Callout 1 147"/>
          <p:cNvSpPr/>
          <p:nvPr/>
        </p:nvSpPr>
        <p:spPr>
          <a:xfrm>
            <a:off x="24267163" y="20173888"/>
            <a:ext cx="1852352" cy="880667"/>
          </a:xfrm>
          <a:prstGeom prst="borderCallout1">
            <a:avLst>
              <a:gd name="adj1" fmla="val 58964"/>
              <a:gd name="adj2" fmla="val -153"/>
              <a:gd name="adj3" fmla="val 79698"/>
              <a:gd name="adj4" fmla="val -2124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Pyrolyzed fractions of heavy organic species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3053557" y="20764157"/>
            <a:ext cx="1866092" cy="99690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2" name="Text Box 58"/>
          <p:cNvSpPr txBox="1">
            <a:spLocks noChangeArrowheads="1"/>
          </p:cNvSpPr>
          <p:nvPr/>
        </p:nvSpPr>
        <p:spPr bwMode="auto">
          <a:xfrm>
            <a:off x="399770" y="6310949"/>
            <a:ext cx="13391788" cy="106679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  <a:extLst/>
        </p:spPr>
        <p:txBody>
          <a:bodyPr wrap="none" lIns="228600" tIns="228600" rIns="228600" bIns="228600" anchor="ctr" anchorCtr="1"/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Line Callout 1 87"/>
          <p:cNvSpPr/>
          <p:nvPr/>
        </p:nvSpPr>
        <p:spPr>
          <a:xfrm>
            <a:off x="18314312" y="27331678"/>
            <a:ext cx="2354488" cy="983466"/>
          </a:xfrm>
          <a:prstGeom prst="borderCallout1">
            <a:avLst>
              <a:gd name="adj1" fmla="val -1463"/>
              <a:gd name="adj2" fmla="val 42450"/>
              <a:gd name="adj3" fmla="val -111714"/>
              <a:gd name="adj4" fmla="val 6532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pressure systems can act as mechanism for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subsidence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PM in the free atmosphere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050183" y="7217813"/>
            <a:ext cx="15771559" cy="252814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50183" y="6310949"/>
            <a:ext cx="15771559" cy="10668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txBody>
          <a:bodyPr wrap="none" lIns="228600" tIns="228600" rIns="228600" bIns="228600" anchor="ctr" anchorCtr="1"/>
          <a:lstStyle>
            <a:defPPr>
              <a:defRPr lang="en-US"/>
            </a:defPPr>
            <a:lvl1pPr defTabSz="4389438" eaLnBrk="1" hangingPunct="1">
              <a:defRPr sz="4000">
                <a:latin typeface="Calibri" pitchFamily="34" charset="0"/>
              </a:defRPr>
            </a:lvl1pPr>
            <a:lvl2pPr marL="742950" indent="-285750" defTabSz="4389438" eaLnBrk="0" hangingPunct="0">
              <a:defRPr sz="8600"/>
            </a:lvl2pPr>
            <a:lvl3pPr marL="1143000" indent="-228600" defTabSz="4389438" eaLnBrk="0" hangingPunct="0">
              <a:defRPr sz="8600"/>
            </a:lvl3pPr>
            <a:lvl4pPr marL="1600200" indent="-228600" defTabSz="4389438" eaLnBrk="0" hangingPunct="0">
              <a:defRPr sz="8600"/>
            </a:lvl4pPr>
            <a:lvl5pPr marL="2057400" indent="-228600" defTabSz="4389438" eaLnBrk="0" hangingPunct="0">
              <a:defRPr sz="8600"/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/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/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/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/>
            </a:lvl9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Thermal Carbon 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OC/EC Analyzer: Carbon Speciation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050184" y="15692770"/>
            <a:ext cx="15771558" cy="106679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txBody>
          <a:bodyPr wrap="none" lIns="228600" tIns="228600" rIns="228600" bIns="228600" anchor="ctr" anchorCtr="1"/>
          <a:lstStyle>
            <a:defPPr>
              <a:defRPr lang="en-US"/>
            </a:defPPr>
            <a:lvl1pPr defTabSz="4389438" eaLnBrk="1" hangingPunct="1">
              <a:defRPr sz="4000">
                <a:latin typeface="Calibri" pitchFamily="34" charset="0"/>
              </a:defRPr>
            </a:lvl1pPr>
            <a:lvl2pPr marL="742950" indent="-285750" defTabSz="4389438" eaLnBrk="0" hangingPunct="0">
              <a:defRPr sz="8600"/>
            </a:lvl2pPr>
            <a:lvl3pPr marL="1143000" indent="-228600" defTabSz="4389438" eaLnBrk="0" hangingPunct="0">
              <a:defRPr sz="8600"/>
            </a:lvl3pPr>
            <a:lvl4pPr marL="1600200" indent="-228600" defTabSz="4389438" eaLnBrk="0" hangingPunct="0">
              <a:defRPr sz="8600"/>
            </a:lvl4pPr>
            <a:lvl5pPr marL="2057400" indent="-228600" defTabSz="4389438" eaLnBrk="0" hangingPunct="0">
              <a:defRPr sz="8600"/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/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/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/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/>
            </a:lvl9pPr>
          </a:lstStyle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Results: Carbonaceous Concentrations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"/>
          <p:cNvSpPr txBox="1"/>
          <p:nvPr/>
        </p:nvSpPr>
        <p:spPr>
          <a:xfrm>
            <a:off x="14946918" y="23198709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96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TextBox 1"/>
          <p:cNvSpPr txBox="1"/>
          <p:nvPr/>
        </p:nvSpPr>
        <p:spPr>
          <a:xfrm>
            <a:off x="15241551" y="22952458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96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0" name="TextBox 1"/>
          <p:cNvSpPr txBox="1"/>
          <p:nvPr/>
        </p:nvSpPr>
        <p:spPr>
          <a:xfrm>
            <a:off x="15835858" y="21419269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96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1" name="TextBox 1"/>
          <p:cNvSpPr txBox="1"/>
          <p:nvPr/>
        </p:nvSpPr>
        <p:spPr>
          <a:xfrm>
            <a:off x="16140918" y="22563480"/>
            <a:ext cx="465477" cy="1707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72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2" name="TextBox 1"/>
          <p:cNvSpPr txBox="1"/>
          <p:nvPr/>
        </p:nvSpPr>
        <p:spPr>
          <a:xfrm>
            <a:off x="16430356" y="21478366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96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3" name="TextBox 1"/>
          <p:cNvSpPr txBox="1"/>
          <p:nvPr/>
        </p:nvSpPr>
        <p:spPr>
          <a:xfrm>
            <a:off x="17597127" y="22619365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96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4" name="TextBox 1"/>
          <p:cNvSpPr txBox="1"/>
          <p:nvPr/>
        </p:nvSpPr>
        <p:spPr>
          <a:xfrm>
            <a:off x="17017278" y="22363790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96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5" name="TextBox 1"/>
          <p:cNvSpPr txBox="1"/>
          <p:nvPr/>
        </p:nvSpPr>
        <p:spPr>
          <a:xfrm>
            <a:off x="17308460" y="22823448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72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6" name="TextBox 1"/>
          <p:cNvSpPr txBox="1"/>
          <p:nvPr/>
        </p:nvSpPr>
        <p:spPr>
          <a:xfrm>
            <a:off x="16728057" y="22450595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72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7" name="TextBox 1"/>
          <p:cNvSpPr txBox="1"/>
          <p:nvPr/>
        </p:nvSpPr>
        <p:spPr>
          <a:xfrm>
            <a:off x="18480891" y="23136258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72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2" name="TextBox 1"/>
          <p:cNvSpPr txBox="1"/>
          <p:nvPr/>
        </p:nvSpPr>
        <p:spPr>
          <a:xfrm>
            <a:off x="18181704" y="23136258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96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" name="TextBox 1"/>
          <p:cNvSpPr txBox="1"/>
          <p:nvPr/>
        </p:nvSpPr>
        <p:spPr>
          <a:xfrm>
            <a:off x="17902958" y="23035332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72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4" name="TextBox 1"/>
          <p:cNvSpPr txBox="1"/>
          <p:nvPr/>
        </p:nvSpPr>
        <p:spPr>
          <a:xfrm>
            <a:off x="19363812" y="23387927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96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5" name="TextBox 1"/>
          <p:cNvSpPr txBox="1"/>
          <p:nvPr/>
        </p:nvSpPr>
        <p:spPr>
          <a:xfrm>
            <a:off x="19068221" y="23149323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72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6" name="TextBox 1"/>
          <p:cNvSpPr txBox="1"/>
          <p:nvPr/>
        </p:nvSpPr>
        <p:spPr>
          <a:xfrm>
            <a:off x="18768359" y="23248700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96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0" name="TextBox 1"/>
          <p:cNvSpPr txBox="1"/>
          <p:nvPr/>
        </p:nvSpPr>
        <p:spPr>
          <a:xfrm>
            <a:off x="20247504" y="23414175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72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1" name="TextBox 1"/>
          <p:cNvSpPr txBox="1"/>
          <p:nvPr/>
        </p:nvSpPr>
        <p:spPr>
          <a:xfrm>
            <a:off x="19959265" y="23320488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96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2" name="TextBox 1"/>
          <p:cNvSpPr txBox="1"/>
          <p:nvPr/>
        </p:nvSpPr>
        <p:spPr>
          <a:xfrm>
            <a:off x="19669828" y="23306071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72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" name="TextBox 1"/>
          <p:cNvSpPr txBox="1"/>
          <p:nvPr/>
        </p:nvSpPr>
        <p:spPr>
          <a:xfrm>
            <a:off x="20539791" y="23324935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96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4" name="TextBox 1"/>
          <p:cNvSpPr txBox="1"/>
          <p:nvPr/>
        </p:nvSpPr>
        <p:spPr>
          <a:xfrm>
            <a:off x="20819365" y="23420498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168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5" name="TextBox 1"/>
          <p:cNvSpPr txBox="1"/>
          <p:nvPr/>
        </p:nvSpPr>
        <p:spPr>
          <a:xfrm>
            <a:off x="21123600" y="23337628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192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6" name="TextBox 1"/>
          <p:cNvSpPr txBox="1"/>
          <p:nvPr/>
        </p:nvSpPr>
        <p:spPr>
          <a:xfrm>
            <a:off x="21426866" y="23286020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 smtClean="0">
                <a:solidFill>
                  <a:schemeClr val="bg1">
                    <a:lumMod val="65000"/>
                  </a:schemeClr>
                </a:solidFill>
              </a:rPr>
              <a:t>192 hrs</a:t>
            </a:r>
            <a:endParaRPr lang="en-US" sz="8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flipH="1">
            <a:off x="15911254" y="20680629"/>
            <a:ext cx="140158" cy="722519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8" name="TextBox 1"/>
          <p:cNvSpPr txBox="1"/>
          <p:nvPr/>
        </p:nvSpPr>
        <p:spPr>
          <a:xfrm>
            <a:off x="16133368" y="23506720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159" name="TextBox 1"/>
          <p:cNvSpPr txBox="1"/>
          <p:nvPr/>
        </p:nvSpPr>
        <p:spPr>
          <a:xfrm>
            <a:off x="31908874" y="17639744"/>
            <a:ext cx="465477" cy="2580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157" name="Line Callout 1 156"/>
          <p:cNvSpPr/>
          <p:nvPr/>
        </p:nvSpPr>
        <p:spPr>
          <a:xfrm>
            <a:off x="18880904" y="21221855"/>
            <a:ext cx="2827672" cy="987666"/>
          </a:xfrm>
          <a:prstGeom prst="borderCallout1">
            <a:avLst>
              <a:gd name="adj1" fmla="val 102377"/>
              <a:gd name="adj2" fmla="val 52283"/>
              <a:gd name="adj3" fmla="val 206099"/>
              <a:gd name="adj4" fmla="val 83414"/>
            </a:avLst>
          </a:prstGeom>
          <a:solidFill>
            <a:schemeClr val="bg1">
              <a:lumMod val="95000"/>
            </a:schemeClr>
          </a:solidFill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carbonaceous concentrations are not strongly linked to longer temporal sampling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8198</TotalTime>
  <Words>731</Words>
  <Application>Microsoft Office PowerPoint</Application>
  <PresentationFormat>Custom</PresentationFormat>
  <Paragraphs>119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>University of North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Vein</dc:creator>
  <cp:lastModifiedBy>Lang, Victoria</cp:lastModifiedBy>
  <cp:revision>581</cp:revision>
  <cp:lastPrinted>2019-08-05T21:36:46Z</cp:lastPrinted>
  <dcterms:created xsi:type="dcterms:W3CDTF">2009-07-29T14:33:10Z</dcterms:created>
  <dcterms:modified xsi:type="dcterms:W3CDTF">2019-08-06T15:39:39Z</dcterms:modified>
</cp:coreProperties>
</file>