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56" r:id="rId5"/>
    <p:sldId id="257" r:id="rId6"/>
    <p:sldId id="265" r:id="rId7"/>
    <p:sldId id="262" r:id="rId8"/>
    <p:sldId id="260" r:id="rId9"/>
    <p:sldId id="259" r:id="rId10"/>
    <p:sldId id="258"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a:srgbClr val="FF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2" autoAdjust="0"/>
    <p:restoredTop sz="94660"/>
  </p:normalViewPr>
  <p:slideViewPr>
    <p:cSldViewPr snapToGrid="0" showGuides="1">
      <p:cViewPr>
        <p:scale>
          <a:sx n="103" d="100"/>
          <a:sy n="103" d="100"/>
        </p:scale>
        <p:origin x="584" y="6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27DAA-C248-6B4C-A741-FE7FCB22C230}" type="doc">
      <dgm:prSet loTypeId="urn:microsoft.com/office/officeart/2005/8/layout/process1" loCatId="process" qsTypeId="urn:microsoft.com/office/officeart/2005/8/quickstyle/simple1" qsCatId="simple" csTypeId="urn:microsoft.com/office/officeart/2005/8/colors/accent6_3" csCatId="accent6" phldr="1"/>
      <dgm:spPr/>
      <dgm:t>
        <a:bodyPr/>
        <a:lstStyle/>
        <a:p>
          <a:endParaRPr lang="en-US"/>
        </a:p>
      </dgm:t>
    </dgm:pt>
    <dgm:pt modelId="{266FE218-6685-F84D-BEBC-F1FEB3B0F066}">
      <dgm:prSet custT="1"/>
      <dgm:spPr>
        <a:solidFill>
          <a:srgbClr val="009A44"/>
        </a:solidFill>
      </dgm:spPr>
      <dgm:t>
        <a:bodyPr/>
        <a:lstStyle/>
        <a:p>
          <a:r>
            <a:rPr lang="en-US" sz="2100" u="sng" dirty="0"/>
            <a:t>Test Phase:</a:t>
          </a:r>
          <a:endParaRPr lang="en-US" sz="2100" dirty="0"/>
        </a:p>
      </dgm:t>
    </dgm:pt>
    <dgm:pt modelId="{8DDE8090-5C24-E548-9BD9-A8E0335F2F05}" type="parTrans" cxnId="{12FEACD8-0313-AE44-840D-C2296FD029D1}">
      <dgm:prSet/>
      <dgm:spPr/>
      <dgm:t>
        <a:bodyPr/>
        <a:lstStyle/>
        <a:p>
          <a:endParaRPr lang="en-US"/>
        </a:p>
      </dgm:t>
    </dgm:pt>
    <dgm:pt modelId="{65A9C4E0-F825-1147-BEBE-C8E9263057D7}" type="sibTrans" cxnId="{12FEACD8-0313-AE44-840D-C2296FD029D1}">
      <dgm:prSet/>
      <dgm:spPr/>
      <dgm:t>
        <a:bodyPr/>
        <a:lstStyle/>
        <a:p>
          <a:endParaRPr lang="en-US"/>
        </a:p>
      </dgm:t>
    </dgm:pt>
    <dgm:pt modelId="{F26D85BF-CD95-1747-AD34-D4B2B98B7CAB}">
      <dgm:prSet/>
      <dgm:spPr>
        <a:solidFill>
          <a:srgbClr val="009A44"/>
        </a:solidFill>
      </dgm:spPr>
      <dgm:t>
        <a:bodyPr/>
        <a:lstStyle/>
        <a:p>
          <a:r>
            <a:rPr lang="en-US" sz="1800" dirty="0"/>
            <a:t>Conduct Weather ballon launch</a:t>
          </a:r>
        </a:p>
      </dgm:t>
    </dgm:pt>
    <dgm:pt modelId="{9C2BC187-C214-824B-89FB-E83B13FD8A1E}" type="parTrans" cxnId="{3C7BDF5A-8B5D-3646-9421-E790DDE550BB}">
      <dgm:prSet/>
      <dgm:spPr/>
      <dgm:t>
        <a:bodyPr/>
        <a:lstStyle/>
        <a:p>
          <a:endParaRPr lang="en-US"/>
        </a:p>
      </dgm:t>
    </dgm:pt>
    <dgm:pt modelId="{4B6836C5-08B5-5F49-89C5-9AF4D220754C}" type="sibTrans" cxnId="{3C7BDF5A-8B5D-3646-9421-E790DDE550BB}">
      <dgm:prSet/>
      <dgm:spPr/>
      <dgm:t>
        <a:bodyPr/>
        <a:lstStyle/>
        <a:p>
          <a:endParaRPr lang="en-US"/>
        </a:p>
      </dgm:t>
    </dgm:pt>
    <dgm:pt modelId="{6F52C6BE-8861-3A46-A810-4342FD247226}">
      <dgm:prSet/>
      <dgm:spPr>
        <a:solidFill>
          <a:srgbClr val="009A44"/>
        </a:solidFill>
      </dgm:spPr>
      <dgm:t>
        <a:bodyPr/>
        <a:lstStyle/>
        <a:p>
          <a:endParaRPr lang="en-US" sz="1800" dirty="0"/>
        </a:p>
      </dgm:t>
    </dgm:pt>
    <dgm:pt modelId="{491D2F54-17B7-CA45-8CCC-80E0325AAE5D}" type="parTrans" cxnId="{F99A6CF8-8D9E-B74E-AEC8-C7D6666DB983}">
      <dgm:prSet/>
      <dgm:spPr/>
      <dgm:t>
        <a:bodyPr/>
        <a:lstStyle/>
        <a:p>
          <a:endParaRPr lang="en-US"/>
        </a:p>
      </dgm:t>
    </dgm:pt>
    <dgm:pt modelId="{96C02683-5CFF-EF4F-A75D-0B3EEBA6C558}" type="sibTrans" cxnId="{F99A6CF8-8D9E-B74E-AEC8-C7D6666DB983}">
      <dgm:prSet/>
      <dgm:spPr/>
      <dgm:t>
        <a:bodyPr/>
        <a:lstStyle/>
        <a:p>
          <a:endParaRPr lang="en-US"/>
        </a:p>
      </dgm:t>
    </dgm:pt>
    <dgm:pt modelId="{15B11C00-BB85-FD4B-9905-59FE59DC85B1}">
      <dgm:prSet/>
      <dgm:spPr>
        <a:solidFill>
          <a:srgbClr val="009A44"/>
        </a:solidFill>
      </dgm:spPr>
      <dgm:t>
        <a:bodyPr/>
        <a:lstStyle/>
        <a:p>
          <a:r>
            <a:rPr lang="en-US" sz="1800" dirty="0"/>
            <a:t>Compare measurements with Young-Suk Oh’s ballon measurements</a:t>
          </a:r>
        </a:p>
      </dgm:t>
    </dgm:pt>
    <dgm:pt modelId="{DE546267-18CD-D344-8B1F-18CD13D7E20F}" type="parTrans" cxnId="{B57D0059-4475-B44B-B889-4A70F7829FA9}">
      <dgm:prSet/>
      <dgm:spPr/>
      <dgm:t>
        <a:bodyPr/>
        <a:lstStyle/>
        <a:p>
          <a:endParaRPr lang="en-US"/>
        </a:p>
      </dgm:t>
    </dgm:pt>
    <dgm:pt modelId="{B788F374-5DD3-4648-A90E-62DAE4955ACB}" type="sibTrans" cxnId="{B57D0059-4475-B44B-B889-4A70F7829FA9}">
      <dgm:prSet/>
      <dgm:spPr/>
      <dgm:t>
        <a:bodyPr/>
        <a:lstStyle/>
        <a:p>
          <a:endParaRPr lang="en-US"/>
        </a:p>
      </dgm:t>
    </dgm:pt>
    <dgm:pt modelId="{E330806D-C5A7-0041-9F6A-98DD63F19243}">
      <dgm:prSet/>
      <dgm:spPr>
        <a:solidFill>
          <a:srgbClr val="009A44"/>
        </a:solidFill>
      </dgm:spPr>
      <dgm:t>
        <a:bodyPr/>
        <a:lstStyle/>
        <a:p>
          <a:endParaRPr lang="en-US" sz="1800" dirty="0"/>
        </a:p>
      </dgm:t>
    </dgm:pt>
    <dgm:pt modelId="{62890C68-8728-524B-A0D2-CD355D34C429}" type="parTrans" cxnId="{B35B47ED-A85F-5A45-BB64-0DA6B1DAEC7A}">
      <dgm:prSet/>
      <dgm:spPr/>
      <dgm:t>
        <a:bodyPr/>
        <a:lstStyle/>
        <a:p>
          <a:endParaRPr lang="en-US"/>
        </a:p>
      </dgm:t>
    </dgm:pt>
    <dgm:pt modelId="{055DC3DF-0D8C-9A4A-AD2A-574D8B430CBC}" type="sibTrans" cxnId="{B35B47ED-A85F-5A45-BB64-0DA6B1DAEC7A}">
      <dgm:prSet/>
      <dgm:spPr/>
      <dgm:t>
        <a:bodyPr/>
        <a:lstStyle/>
        <a:p>
          <a:endParaRPr lang="en-US"/>
        </a:p>
      </dgm:t>
    </dgm:pt>
    <dgm:pt modelId="{2D838951-5068-D447-BB52-54256F07F6AC}" type="pres">
      <dgm:prSet presAssocID="{98027DAA-C248-6B4C-A741-FE7FCB22C230}" presName="Name0" presStyleCnt="0">
        <dgm:presLayoutVars>
          <dgm:dir/>
          <dgm:resizeHandles val="exact"/>
        </dgm:presLayoutVars>
      </dgm:prSet>
      <dgm:spPr/>
    </dgm:pt>
    <dgm:pt modelId="{286123AD-8BD8-4A46-A423-237D5FCA2392}" type="pres">
      <dgm:prSet presAssocID="{266FE218-6685-F84D-BEBC-F1FEB3B0F066}" presName="node" presStyleLbl="node1" presStyleIdx="0" presStyleCnt="1" custScaleY="211959" custLinFactNeighborX="314" custLinFactNeighborY="81393">
        <dgm:presLayoutVars>
          <dgm:bulletEnabled val="1"/>
        </dgm:presLayoutVars>
      </dgm:prSet>
      <dgm:spPr/>
    </dgm:pt>
  </dgm:ptLst>
  <dgm:cxnLst>
    <dgm:cxn modelId="{F7E59816-D928-BB41-9F1F-6CE225D79C79}" type="presOf" srcId="{15B11C00-BB85-FD4B-9905-59FE59DC85B1}" destId="{286123AD-8BD8-4A46-A423-237D5FCA2392}" srcOrd="0" destOrd="2" presId="urn:microsoft.com/office/officeart/2005/8/layout/process1"/>
    <dgm:cxn modelId="{6CC28734-621E-5F4B-9072-DC6284CF35B7}" type="presOf" srcId="{98027DAA-C248-6B4C-A741-FE7FCB22C230}" destId="{2D838951-5068-D447-BB52-54256F07F6AC}" srcOrd="0" destOrd="0" presId="urn:microsoft.com/office/officeart/2005/8/layout/process1"/>
    <dgm:cxn modelId="{B57D0059-4475-B44B-B889-4A70F7829FA9}" srcId="{266FE218-6685-F84D-BEBC-F1FEB3B0F066}" destId="{15B11C00-BB85-FD4B-9905-59FE59DC85B1}" srcOrd="1" destOrd="0" parTransId="{DE546267-18CD-D344-8B1F-18CD13D7E20F}" sibTransId="{B788F374-5DD3-4648-A90E-62DAE4955ACB}"/>
    <dgm:cxn modelId="{3C7BDF5A-8B5D-3646-9421-E790DDE550BB}" srcId="{266FE218-6685-F84D-BEBC-F1FEB3B0F066}" destId="{F26D85BF-CD95-1747-AD34-D4B2B98B7CAB}" srcOrd="0" destOrd="0" parTransId="{9C2BC187-C214-824B-89FB-E83B13FD8A1E}" sibTransId="{4B6836C5-08B5-5F49-89C5-9AF4D220754C}"/>
    <dgm:cxn modelId="{1C1E056A-D4CA-D148-8FE1-252AC0B50501}" type="presOf" srcId="{6F52C6BE-8861-3A46-A810-4342FD247226}" destId="{286123AD-8BD8-4A46-A423-237D5FCA2392}" srcOrd="0" destOrd="4" presId="urn:microsoft.com/office/officeart/2005/8/layout/process1"/>
    <dgm:cxn modelId="{E7D8CB72-BAA0-614F-8CF1-45FED1E5B615}" type="presOf" srcId="{E330806D-C5A7-0041-9F6A-98DD63F19243}" destId="{286123AD-8BD8-4A46-A423-237D5FCA2392}" srcOrd="0" destOrd="3" presId="urn:microsoft.com/office/officeart/2005/8/layout/process1"/>
    <dgm:cxn modelId="{7E9BC784-DB23-6C4A-9DCA-AF2678218EEE}" type="presOf" srcId="{F26D85BF-CD95-1747-AD34-D4B2B98B7CAB}" destId="{286123AD-8BD8-4A46-A423-237D5FCA2392}" srcOrd="0" destOrd="1" presId="urn:microsoft.com/office/officeart/2005/8/layout/process1"/>
    <dgm:cxn modelId="{51FE29A5-0B7D-234B-AA07-F594F0324466}" type="presOf" srcId="{266FE218-6685-F84D-BEBC-F1FEB3B0F066}" destId="{286123AD-8BD8-4A46-A423-237D5FCA2392}" srcOrd="0" destOrd="0" presId="urn:microsoft.com/office/officeart/2005/8/layout/process1"/>
    <dgm:cxn modelId="{12FEACD8-0313-AE44-840D-C2296FD029D1}" srcId="{98027DAA-C248-6B4C-A741-FE7FCB22C230}" destId="{266FE218-6685-F84D-BEBC-F1FEB3B0F066}" srcOrd="0" destOrd="0" parTransId="{8DDE8090-5C24-E548-9BD9-A8E0335F2F05}" sibTransId="{65A9C4E0-F825-1147-BEBE-C8E9263057D7}"/>
    <dgm:cxn modelId="{B35B47ED-A85F-5A45-BB64-0DA6B1DAEC7A}" srcId="{266FE218-6685-F84D-BEBC-F1FEB3B0F066}" destId="{E330806D-C5A7-0041-9F6A-98DD63F19243}" srcOrd="2" destOrd="0" parTransId="{62890C68-8728-524B-A0D2-CD355D34C429}" sibTransId="{055DC3DF-0D8C-9A4A-AD2A-574D8B430CBC}"/>
    <dgm:cxn modelId="{F99A6CF8-8D9E-B74E-AEC8-C7D6666DB983}" srcId="{266FE218-6685-F84D-BEBC-F1FEB3B0F066}" destId="{6F52C6BE-8861-3A46-A810-4342FD247226}" srcOrd="3" destOrd="0" parTransId="{491D2F54-17B7-CA45-8CCC-80E0325AAE5D}" sibTransId="{96C02683-5CFF-EF4F-A75D-0B3EEBA6C558}"/>
    <dgm:cxn modelId="{96A75468-CB63-7B42-9F2F-4E9BF7ACBCB7}" type="presParOf" srcId="{2D838951-5068-D447-BB52-54256F07F6AC}" destId="{286123AD-8BD8-4A46-A423-237D5FCA239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5B677-B303-BD48-A114-7464D1AC2EBC}" type="doc">
      <dgm:prSet loTypeId="urn:microsoft.com/office/officeart/2005/8/layout/process1" loCatId="process" qsTypeId="urn:microsoft.com/office/officeart/2005/8/quickstyle/simple2" qsCatId="simple" csTypeId="urn:microsoft.com/office/officeart/2005/8/colors/accent6_2" csCatId="accent6" phldr="1"/>
      <dgm:spPr/>
      <dgm:t>
        <a:bodyPr/>
        <a:lstStyle/>
        <a:p>
          <a:endParaRPr lang="en-US"/>
        </a:p>
      </dgm:t>
    </dgm:pt>
    <dgm:pt modelId="{130C5A1A-FFC8-F545-BDAB-800E9B0FA7B1}">
      <dgm:prSet custT="1"/>
      <dgm:spPr>
        <a:solidFill>
          <a:srgbClr val="009A44"/>
        </a:solidFill>
      </dgm:spPr>
      <dgm:t>
        <a:bodyPr/>
        <a:lstStyle/>
        <a:p>
          <a:r>
            <a:rPr lang="en-US" sz="2100" u="sng" dirty="0"/>
            <a:t>Design Phase:</a:t>
          </a:r>
          <a:endParaRPr lang="en-US" sz="2100" dirty="0"/>
        </a:p>
      </dgm:t>
    </dgm:pt>
    <dgm:pt modelId="{A1F6BD78-B960-B641-A4DF-14ADB931BD2F}" type="parTrans" cxnId="{CAE0EA8D-8771-6343-9883-98F8A8D032E7}">
      <dgm:prSet/>
      <dgm:spPr/>
      <dgm:t>
        <a:bodyPr/>
        <a:lstStyle/>
        <a:p>
          <a:endParaRPr lang="en-US"/>
        </a:p>
      </dgm:t>
    </dgm:pt>
    <dgm:pt modelId="{EB61BA52-9262-4840-ACB0-829A521E4ED9}" type="sibTrans" cxnId="{CAE0EA8D-8771-6343-9883-98F8A8D032E7}">
      <dgm:prSet/>
      <dgm:spPr/>
      <dgm:t>
        <a:bodyPr/>
        <a:lstStyle/>
        <a:p>
          <a:endParaRPr lang="en-US"/>
        </a:p>
      </dgm:t>
    </dgm:pt>
    <dgm:pt modelId="{083DFEA6-6309-EB43-9097-784C233B8FE8}">
      <dgm:prSet custT="1"/>
      <dgm:spPr>
        <a:solidFill>
          <a:srgbClr val="009A44"/>
        </a:solidFill>
      </dgm:spPr>
      <dgm:t>
        <a:bodyPr/>
        <a:lstStyle/>
        <a:p>
          <a:r>
            <a:rPr lang="en-US" sz="1800" dirty="0"/>
            <a:t>Develop the design concept for the weather ballon</a:t>
          </a:r>
        </a:p>
      </dgm:t>
    </dgm:pt>
    <dgm:pt modelId="{B2C272A8-BCA8-DA44-B8B3-9043F5B4F47A}" type="parTrans" cxnId="{7BDBADF5-B00B-0F44-B06D-7DDA14A2AAF0}">
      <dgm:prSet/>
      <dgm:spPr/>
      <dgm:t>
        <a:bodyPr/>
        <a:lstStyle/>
        <a:p>
          <a:endParaRPr lang="en-US"/>
        </a:p>
      </dgm:t>
    </dgm:pt>
    <dgm:pt modelId="{2CE391CC-4EA0-4F46-A63C-98CB5A1008C6}" type="sibTrans" cxnId="{7BDBADF5-B00B-0F44-B06D-7DDA14A2AAF0}">
      <dgm:prSet/>
      <dgm:spPr/>
      <dgm:t>
        <a:bodyPr/>
        <a:lstStyle/>
        <a:p>
          <a:endParaRPr lang="en-US"/>
        </a:p>
      </dgm:t>
    </dgm:pt>
    <dgm:pt modelId="{5262ED78-D614-E546-8A68-630C81595518}">
      <dgm:prSet custT="1"/>
      <dgm:spPr>
        <a:solidFill>
          <a:srgbClr val="009A44"/>
        </a:solidFill>
      </dgm:spPr>
      <dgm:t>
        <a:bodyPr/>
        <a:lstStyle/>
        <a:p>
          <a:r>
            <a:rPr lang="en-US" sz="1800" dirty="0"/>
            <a:t>Take into consideration atmospheric conditions that might interfere with the  parts</a:t>
          </a:r>
        </a:p>
      </dgm:t>
    </dgm:pt>
    <dgm:pt modelId="{E4DA53A4-1F91-A440-A3FB-9DCA5C8A51D0}" type="parTrans" cxnId="{F6E7766D-FFAB-684F-AA47-A261BD4973C0}">
      <dgm:prSet/>
      <dgm:spPr/>
      <dgm:t>
        <a:bodyPr/>
        <a:lstStyle/>
        <a:p>
          <a:endParaRPr lang="en-US"/>
        </a:p>
      </dgm:t>
    </dgm:pt>
    <dgm:pt modelId="{030E5B76-8F3A-6445-B483-3FF448EA6A1D}" type="sibTrans" cxnId="{F6E7766D-FFAB-684F-AA47-A261BD4973C0}">
      <dgm:prSet/>
      <dgm:spPr/>
      <dgm:t>
        <a:bodyPr/>
        <a:lstStyle/>
        <a:p>
          <a:endParaRPr lang="en-US"/>
        </a:p>
      </dgm:t>
    </dgm:pt>
    <dgm:pt modelId="{25E32DD3-C274-3B42-A38B-EEAF30A38B9D}">
      <dgm:prSet custT="1"/>
      <dgm:spPr>
        <a:solidFill>
          <a:srgbClr val="009A44"/>
        </a:solidFill>
      </dgm:spPr>
      <dgm:t>
        <a:bodyPr/>
        <a:lstStyle/>
        <a:p>
          <a:r>
            <a:rPr lang="en-US" sz="1800" dirty="0"/>
            <a:t>Test individual sensors and parts before official launch</a:t>
          </a:r>
        </a:p>
      </dgm:t>
    </dgm:pt>
    <dgm:pt modelId="{D8125293-EBB3-144B-8844-F3DD1D1DE155}" type="parTrans" cxnId="{6E91F1F5-A614-2E41-9973-81F783410262}">
      <dgm:prSet/>
      <dgm:spPr/>
      <dgm:t>
        <a:bodyPr/>
        <a:lstStyle/>
        <a:p>
          <a:endParaRPr lang="en-US"/>
        </a:p>
      </dgm:t>
    </dgm:pt>
    <dgm:pt modelId="{23B572D0-E345-6A46-90BC-941A6CC003FD}" type="sibTrans" cxnId="{6E91F1F5-A614-2E41-9973-81F783410262}">
      <dgm:prSet/>
      <dgm:spPr/>
      <dgm:t>
        <a:bodyPr/>
        <a:lstStyle/>
        <a:p>
          <a:endParaRPr lang="en-US"/>
        </a:p>
      </dgm:t>
    </dgm:pt>
    <dgm:pt modelId="{55938844-0C5D-864E-BD7E-75A9F132E874}">
      <dgm:prSet custT="1"/>
      <dgm:spPr>
        <a:solidFill>
          <a:srgbClr val="009A44"/>
        </a:solidFill>
      </dgm:spPr>
      <dgm:t>
        <a:bodyPr/>
        <a:lstStyle/>
        <a:p>
          <a:endParaRPr lang="en-US" sz="1800" dirty="0"/>
        </a:p>
      </dgm:t>
    </dgm:pt>
    <dgm:pt modelId="{981AEF57-A830-8F46-AE85-AC99A0DE95A5}" type="parTrans" cxnId="{56F1E804-EDF5-9A41-BBA7-601BD801E362}">
      <dgm:prSet/>
      <dgm:spPr/>
      <dgm:t>
        <a:bodyPr/>
        <a:lstStyle/>
        <a:p>
          <a:endParaRPr lang="en-US"/>
        </a:p>
      </dgm:t>
    </dgm:pt>
    <dgm:pt modelId="{CF0962CF-3AFC-6846-96F1-049B9B75DFE2}" type="sibTrans" cxnId="{56F1E804-EDF5-9A41-BBA7-601BD801E362}">
      <dgm:prSet/>
      <dgm:spPr/>
      <dgm:t>
        <a:bodyPr/>
        <a:lstStyle/>
        <a:p>
          <a:endParaRPr lang="en-US"/>
        </a:p>
      </dgm:t>
    </dgm:pt>
    <dgm:pt modelId="{071E23F3-1F66-7342-ACD2-6C817521FA80}">
      <dgm:prSet custT="1"/>
      <dgm:spPr>
        <a:solidFill>
          <a:srgbClr val="009A44"/>
        </a:solidFill>
      </dgm:spPr>
      <dgm:t>
        <a:bodyPr/>
        <a:lstStyle/>
        <a:p>
          <a:endParaRPr lang="en-US" sz="1800" dirty="0"/>
        </a:p>
      </dgm:t>
    </dgm:pt>
    <dgm:pt modelId="{4077AA53-25A7-8E4F-B9FB-C1993AECA67B}" type="parTrans" cxnId="{2E9D4B7C-38E5-474A-B933-6DCCF90496FA}">
      <dgm:prSet/>
      <dgm:spPr/>
      <dgm:t>
        <a:bodyPr/>
        <a:lstStyle/>
        <a:p>
          <a:endParaRPr lang="en-US"/>
        </a:p>
      </dgm:t>
    </dgm:pt>
    <dgm:pt modelId="{2410F3A1-B921-1A4A-A7E3-787FEAD7A8A0}" type="sibTrans" cxnId="{2E9D4B7C-38E5-474A-B933-6DCCF90496FA}">
      <dgm:prSet/>
      <dgm:spPr/>
      <dgm:t>
        <a:bodyPr/>
        <a:lstStyle/>
        <a:p>
          <a:endParaRPr lang="en-US"/>
        </a:p>
      </dgm:t>
    </dgm:pt>
    <dgm:pt modelId="{E1DA2FF9-A0EA-F445-B20B-AE2C0139B136}">
      <dgm:prSet custT="1"/>
      <dgm:spPr>
        <a:solidFill>
          <a:srgbClr val="009A44"/>
        </a:solidFill>
      </dgm:spPr>
      <dgm:t>
        <a:bodyPr/>
        <a:lstStyle/>
        <a:p>
          <a:endParaRPr lang="en-US" sz="1800" dirty="0"/>
        </a:p>
      </dgm:t>
    </dgm:pt>
    <dgm:pt modelId="{B1538B89-1D67-9A46-A32A-B07A54588684}" type="parTrans" cxnId="{1866FA61-F489-AC4A-A734-8D2C7B84F908}">
      <dgm:prSet/>
      <dgm:spPr/>
      <dgm:t>
        <a:bodyPr/>
        <a:lstStyle/>
        <a:p>
          <a:endParaRPr lang="en-US"/>
        </a:p>
      </dgm:t>
    </dgm:pt>
    <dgm:pt modelId="{61452192-52F2-D344-9E78-F1FB19120C6C}" type="sibTrans" cxnId="{1866FA61-F489-AC4A-A734-8D2C7B84F908}">
      <dgm:prSet/>
      <dgm:spPr/>
      <dgm:t>
        <a:bodyPr/>
        <a:lstStyle/>
        <a:p>
          <a:endParaRPr lang="en-US"/>
        </a:p>
      </dgm:t>
    </dgm:pt>
    <dgm:pt modelId="{F9AE7F22-34AE-1542-93EF-02733013A061}" type="pres">
      <dgm:prSet presAssocID="{20E5B677-B303-BD48-A114-7464D1AC2EBC}" presName="Name0" presStyleCnt="0">
        <dgm:presLayoutVars>
          <dgm:dir/>
          <dgm:resizeHandles val="exact"/>
        </dgm:presLayoutVars>
      </dgm:prSet>
      <dgm:spPr/>
    </dgm:pt>
    <dgm:pt modelId="{80A1281B-26A8-964F-A46F-92878D1BD445}" type="pres">
      <dgm:prSet presAssocID="{130C5A1A-FFC8-F545-BDAB-800E9B0FA7B1}" presName="node" presStyleLbl="node1" presStyleIdx="0" presStyleCnt="1" custScaleY="153818" custLinFactX="-46016" custLinFactNeighborX="-100000" custLinFactNeighborY="55740">
        <dgm:presLayoutVars>
          <dgm:bulletEnabled val="1"/>
        </dgm:presLayoutVars>
      </dgm:prSet>
      <dgm:spPr/>
    </dgm:pt>
  </dgm:ptLst>
  <dgm:cxnLst>
    <dgm:cxn modelId="{56F1E804-EDF5-9A41-BBA7-601BD801E362}" srcId="{130C5A1A-FFC8-F545-BDAB-800E9B0FA7B1}" destId="{55938844-0C5D-864E-BD7E-75A9F132E874}" srcOrd="5" destOrd="0" parTransId="{981AEF57-A830-8F46-AE85-AC99A0DE95A5}" sibTransId="{CF0962CF-3AFC-6846-96F1-049B9B75DFE2}"/>
    <dgm:cxn modelId="{E5BEF617-3154-EC4B-9FDB-DD7217E530DD}" type="presOf" srcId="{55938844-0C5D-864E-BD7E-75A9F132E874}" destId="{80A1281B-26A8-964F-A46F-92878D1BD445}" srcOrd="0" destOrd="6" presId="urn:microsoft.com/office/officeart/2005/8/layout/process1"/>
    <dgm:cxn modelId="{39DB1E3F-4C17-B747-BFF4-66B43673D809}" type="presOf" srcId="{130C5A1A-FFC8-F545-BDAB-800E9B0FA7B1}" destId="{80A1281B-26A8-964F-A46F-92878D1BD445}" srcOrd="0" destOrd="0" presId="urn:microsoft.com/office/officeart/2005/8/layout/process1"/>
    <dgm:cxn modelId="{760E6A4C-AEAD-784B-B3A8-CCD87F2D7DFB}" type="presOf" srcId="{083DFEA6-6309-EB43-9097-784C233B8FE8}" destId="{80A1281B-26A8-964F-A46F-92878D1BD445}" srcOrd="0" destOrd="1" presId="urn:microsoft.com/office/officeart/2005/8/layout/process1"/>
    <dgm:cxn modelId="{1866FA61-F489-AC4A-A734-8D2C7B84F908}" srcId="{130C5A1A-FFC8-F545-BDAB-800E9B0FA7B1}" destId="{E1DA2FF9-A0EA-F445-B20B-AE2C0139B136}" srcOrd="4" destOrd="0" parTransId="{B1538B89-1D67-9A46-A32A-B07A54588684}" sibTransId="{61452192-52F2-D344-9E78-F1FB19120C6C}"/>
    <dgm:cxn modelId="{1F82CF6C-124E-714F-978E-F9A5E8D371A2}" type="presOf" srcId="{5262ED78-D614-E546-8A68-630C81595518}" destId="{80A1281B-26A8-964F-A46F-92878D1BD445}" srcOrd="0" destOrd="2" presId="urn:microsoft.com/office/officeart/2005/8/layout/process1"/>
    <dgm:cxn modelId="{F6E7766D-FFAB-684F-AA47-A261BD4973C0}" srcId="{130C5A1A-FFC8-F545-BDAB-800E9B0FA7B1}" destId="{5262ED78-D614-E546-8A68-630C81595518}" srcOrd="1" destOrd="0" parTransId="{E4DA53A4-1F91-A440-A3FB-9DCA5C8A51D0}" sibTransId="{030E5B76-8F3A-6445-B483-3FF448EA6A1D}"/>
    <dgm:cxn modelId="{2E9D4B7C-38E5-474A-B933-6DCCF90496FA}" srcId="{130C5A1A-FFC8-F545-BDAB-800E9B0FA7B1}" destId="{071E23F3-1F66-7342-ACD2-6C817521FA80}" srcOrd="3" destOrd="0" parTransId="{4077AA53-25A7-8E4F-B9FB-C1993AECA67B}" sibTransId="{2410F3A1-B921-1A4A-A7E3-787FEAD7A8A0}"/>
    <dgm:cxn modelId="{3F7FC686-508B-9746-8DFC-7226C0AB4BE2}" type="presOf" srcId="{25E32DD3-C274-3B42-A38B-EEAF30A38B9D}" destId="{80A1281B-26A8-964F-A46F-92878D1BD445}" srcOrd="0" destOrd="3" presId="urn:microsoft.com/office/officeart/2005/8/layout/process1"/>
    <dgm:cxn modelId="{CAE0EA8D-8771-6343-9883-98F8A8D032E7}" srcId="{20E5B677-B303-BD48-A114-7464D1AC2EBC}" destId="{130C5A1A-FFC8-F545-BDAB-800E9B0FA7B1}" srcOrd="0" destOrd="0" parTransId="{A1F6BD78-B960-B641-A4DF-14ADB931BD2F}" sibTransId="{EB61BA52-9262-4840-ACB0-829A521E4ED9}"/>
    <dgm:cxn modelId="{04CF8CBE-924E-8145-A093-B7169368B685}" type="presOf" srcId="{E1DA2FF9-A0EA-F445-B20B-AE2C0139B136}" destId="{80A1281B-26A8-964F-A46F-92878D1BD445}" srcOrd="0" destOrd="5" presId="urn:microsoft.com/office/officeart/2005/8/layout/process1"/>
    <dgm:cxn modelId="{4BB5B5D2-30C4-6544-B919-0318EA90AA4D}" type="presOf" srcId="{071E23F3-1F66-7342-ACD2-6C817521FA80}" destId="{80A1281B-26A8-964F-A46F-92878D1BD445}" srcOrd="0" destOrd="4" presId="urn:microsoft.com/office/officeart/2005/8/layout/process1"/>
    <dgm:cxn modelId="{7BDBADF5-B00B-0F44-B06D-7DDA14A2AAF0}" srcId="{130C5A1A-FFC8-F545-BDAB-800E9B0FA7B1}" destId="{083DFEA6-6309-EB43-9097-784C233B8FE8}" srcOrd="0" destOrd="0" parTransId="{B2C272A8-BCA8-DA44-B8B3-9043F5B4F47A}" sibTransId="{2CE391CC-4EA0-4F46-A63C-98CB5A1008C6}"/>
    <dgm:cxn modelId="{6E91F1F5-A614-2E41-9973-81F783410262}" srcId="{130C5A1A-FFC8-F545-BDAB-800E9B0FA7B1}" destId="{25E32DD3-C274-3B42-A38B-EEAF30A38B9D}" srcOrd="2" destOrd="0" parTransId="{D8125293-EBB3-144B-8844-F3DD1D1DE155}" sibTransId="{23B572D0-E345-6A46-90BC-941A6CC003FD}"/>
    <dgm:cxn modelId="{D13FFEFF-C202-E54D-907D-89C51DFB51D1}" type="presOf" srcId="{20E5B677-B303-BD48-A114-7464D1AC2EBC}" destId="{F9AE7F22-34AE-1542-93EF-02733013A061}" srcOrd="0" destOrd="0" presId="urn:microsoft.com/office/officeart/2005/8/layout/process1"/>
    <dgm:cxn modelId="{D74189E8-677C-844A-8027-284E93DF06A2}" type="presParOf" srcId="{F9AE7F22-34AE-1542-93EF-02733013A061}" destId="{80A1281B-26A8-964F-A46F-92878D1BD445}"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9D74EE-8F9B-ED40-9F44-3123FCA98A04}"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en-US"/>
        </a:p>
      </dgm:t>
    </dgm:pt>
    <dgm:pt modelId="{1A6B0107-08F2-F548-9E40-3F5EAAFF661F}">
      <dgm:prSet/>
      <dgm:spPr>
        <a:solidFill>
          <a:srgbClr val="009A44"/>
        </a:solidFill>
      </dgm:spPr>
      <dgm:t>
        <a:bodyPr/>
        <a:lstStyle/>
        <a:p>
          <a:r>
            <a:rPr lang="en-US" sz="2100" u="sng" dirty="0"/>
            <a:t>Product Research Phase:</a:t>
          </a:r>
          <a:endParaRPr lang="en-US" sz="2100" dirty="0"/>
        </a:p>
      </dgm:t>
    </dgm:pt>
    <dgm:pt modelId="{6E9F4D33-9FAE-E644-8B0A-18DC2165F853}" type="parTrans" cxnId="{8C1921A8-46D0-FA44-9E26-93E02F31F69E}">
      <dgm:prSet/>
      <dgm:spPr/>
      <dgm:t>
        <a:bodyPr/>
        <a:lstStyle/>
        <a:p>
          <a:endParaRPr lang="en-US"/>
        </a:p>
      </dgm:t>
    </dgm:pt>
    <dgm:pt modelId="{6F73841C-6FAB-B14C-8FCA-585B5C7BC2B1}" type="sibTrans" cxnId="{8C1921A8-46D0-FA44-9E26-93E02F31F69E}">
      <dgm:prSet/>
      <dgm:spPr/>
      <dgm:t>
        <a:bodyPr/>
        <a:lstStyle/>
        <a:p>
          <a:endParaRPr lang="en-US"/>
        </a:p>
      </dgm:t>
    </dgm:pt>
    <dgm:pt modelId="{F6F84624-8CC5-C84E-A7C2-22E2653839A3}">
      <dgm:prSet custT="1"/>
      <dgm:spPr>
        <a:solidFill>
          <a:srgbClr val="009A44"/>
        </a:solidFill>
      </dgm:spPr>
      <dgm:t>
        <a:bodyPr/>
        <a:lstStyle/>
        <a:p>
          <a:r>
            <a:rPr lang="en-US" sz="1800" dirty="0"/>
            <a:t>Research effective carbon dioxide sensors (PAS, NDIR, and eCO2)</a:t>
          </a:r>
        </a:p>
      </dgm:t>
    </dgm:pt>
    <dgm:pt modelId="{4E0FD60F-1C63-C246-BA76-0BD0798CC745}" type="parTrans" cxnId="{D3E647CE-E4F3-EC4A-99E9-DA90DA6F0AB6}">
      <dgm:prSet/>
      <dgm:spPr/>
      <dgm:t>
        <a:bodyPr/>
        <a:lstStyle/>
        <a:p>
          <a:endParaRPr lang="en-US"/>
        </a:p>
      </dgm:t>
    </dgm:pt>
    <dgm:pt modelId="{AA974C31-910B-3846-8125-49F2FF3C6B00}" type="sibTrans" cxnId="{D3E647CE-E4F3-EC4A-99E9-DA90DA6F0AB6}">
      <dgm:prSet/>
      <dgm:spPr/>
      <dgm:t>
        <a:bodyPr/>
        <a:lstStyle/>
        <a:p>
          <a:endParaRPr lang="en-US"/>
        </a:p>
      </dgm:t>
    </dgm:pt>
    <dgm:pt modelId="{F700F013-0EEB-B141-BE00-C1DA03E591F1}">
      <dgm:prSet custT="1"/>
      <dgm:spPr>
        <a:solidFill>
          <a:srgbClr val="009A44"/>
        </a:solidFill>
      </dgm:spPr>
      <dgm:t>
        <a:bodyPr/>
        <a:lstStyle/>
        <a:p>
          <a:r>
            <a:rPr lang="en-US" sz="1800" dirty="0"/>
            <a:t>Literature Review</a:t>
          </a:r>
        </a:p>
      </dgm:t>
    </dgm:pt>
    <dgm:pt modelId="{ADD67720-2269-294E-9828-C84B1851829D}" type="parTrans" cxnId="{7E9CB241-227E-A340-8AE8-0B185139F156}">
      <dgm:prSet/>
      <dgm:spPr/>
      <dgm:t>
        <a:bodyPr/>
        <a:lstStyle/>
        <a:p>
          <a:endParaRPr lang="en-US"/>
        </a:p>
      </dgm:t>
    </dgm:pt>
    <dgm:pt modelId="{53DC0C82-FFF3-D44C-977D-524B6787CEDC}" type="sibTrans" cxnId="{7E9CB241-227E-A340-8AE8-0B185139F156}">
      <dgm:prSet/>
      <dgm:spPr/>
      <dgm:t>
        <a:bodyPr/>
        <a:lstStyle/>
        <a:p>
          <a:endParaRPr lang="en-US"/>
        </a:p>
      </dgm:t>
    </dgm:pt>
    <dgm:pt modelId="{0EBE72C7-D55B-7E46-A13F-B4C1ACB8F593}">
      <dgm:prSet custT="1"/>
      <dgm:spPr>
        <a:solidFill>
          <a:srgbClr val="009A44"/>
        </a:solidFill>
      </dgm:spPr>
      <dgm:t>
        <a:bodyPr/>
        <a:lstStyle/>
        <a:p>
          <a:r>
            <a:rPr lang="en-US" sz="1800" dirty="0"/>
            <a:t>Review past REU projects of development of weather ballons and analyze how I can improve on typical design</a:t>
          </a:r>
        </a:p>
      </dgm:t>
    </dgm:pt>
    <dgm:pt modelId="{9E3A0B60-3EEB-5042-9225-F9271282978C}" type="parTrans" cxnId="{FB70AE65-2B4C-D14F-A791-A8612D76E0D7}">
      <dgm:prSet/>
      <dgm:spPr/>
      <dgm:t>
        <a:bodyPr/>
        <a:lstStyle/>
        <a:p>
          <a:endParaRPr lang="en-US"/>
        </a:p>
      </dgm:t>
    </dgm:pt>
    <dgm:pt modelId="{CC6830B9-3ADE-FF4E-81E2-A077771AC431}" type="sibTrans" cxnId="{FB70AE65-2B4C-D14F-A791-A8612D76E0D7}">
      <dgm:prSet/>
      <dgm:spPr/>
      <dgm:t>
        <a:bodyPr/>
        <a:lstStyle/>
        <a:p>
          <a:endParaRPr lang="en-US"/>
        </a:p>
      </dgm:t>
    </dgm:pt>
    <dgm:pt modelId="{E90C483F-6B2E-1D46-B478-01C1C189998F}" type="pres">
      <dgm:prSet presAssocID="{2F9D74EE-8F9B-ED40-9F44-3123FCA98A04}" presName="Name0" presStyleCnt="0">
        <dgm:presLayoutVars>
          <dgm:dir/>
          <dgm:resizeHandles val="exact"/>
        </dgm:presLayoutVars>
      </dgm:prSet>
      <dgm:spPr/>
    </dgm:pt>
    <dgm:pt modelId="{00C5B55E-1AC1-8644-BA65-BD4078FB7956}" type="pres">
      <dgm:prSet presAssocID="{1A6B0107-08F2-F548-9E40-3F5EAAFF661F}" presName="node" presStyleLbl="node1" presStyleIdx="0" presStyleCnt="1" custScaleY="235056" custLinFactNeighborX="-2962" custLinFactNeighborY="-20282">
        <dgm:presLayoutVars>
          <dgm:bulletEnabled val="1"/>
        </dgm:presLayoutVars>
      </dgm:prSet>
      <dgm:spPr/>
    </dgm:pt>
  </dgm:ptLst>
  <dgm:cxnLst>
    <dgm:cxn modelId="{80A9CA07-F36E-9B43-92EA-F6DD1383B295}" type="presOf" srcId="{0EBE72C7-D55B-7E46-A13F-B4C1ACB8F593}" destId="{00C5B55E-1AC1-8644-BA65-BD4078FB7956}" srcOrd="0" destOrd="3" presId="urn:microsoft.com/office/officeart/2005/8/layout/process1"/>
    <dgm:cxn modelId="{7E9CB241-227E-A340-8AE8-0B185139F156}" srcId="{1A6B0107-08F2-F548-9E40-3F5EAAFF661F}" destId="{F700F013-0EEB-B141-BE00-C1DA03E591F1}" srcOrd="1" destOrd="0" parTransId="{ADD67720-2269-294E-9828-C84B1851829D}" sibTransId="{53DC0C82-FFF3-D44C-977D-524B6787CEDC}"/>
    <dgm:cxn modelId="{923B7959-E62A-3448-8B7D-5200DBC94BB9}" type="presOf" srcId="{F6F84624-8CC5-C84E-A7C2-22E2653839A3}" destId="{00C5B55E-1AC1-8644-BA65-BD4078FB7956}" srcOrd="0" destOrd="1" presId="urn:microsoft.com/office/officeart/2005/8/layout/process1"/>
    <dgm:cxn modelId="{FB70AE65-2B4C-D14F-A791-A8612D76E0D7}" srcId="{1A6B0107-08F2-F548-9E40-3F5EAAFF661F}" destId="{0EBE72C7-D55B-7E46-A13F-B4C1ACB8F593}" srcOrd="2" destOrd="0" parTransId="{9E3A0B60-3EEB-5042-9225-F9271282978C}" sibTransId="{CC6830B9-3ADE-FF4E-81E2-A077771AC431}"/>
    <dgm:cxn modelId="{8C1921A8-46D0-FA44-9E26-93E02F31F69E}" srcId="{2F9D74EE-8F9B-ED40-9F44-3123FCA98A04}" destId="{1A6B0107-08F2-F548-9E40-3F5EAAFF661F}" srcOrd="0" destOrd="0" parTransId="{6E9F4D33-9FAE-E644-8B0A-18DC2165F853}" sibTransId="{6F73841C-6FAB-B14C-8FCA-585B5C7BC2B1}"/>
    <dgm:cxn modelId="{D3E647CE-E4F3-EC4A-99E9-DA90DA6F0AB6}" srcId="{1A6B0107-08F2-F548-9E40-3F5EAAFF661F}" destId="{F6F84624-8CC5-C84E-A7C2-22E2653839A3}" srcOrd="0" destOrd="0" parTransId="{4E0FD60F-1C63-C246-BA76-0BD0798CC745}" sibTransId="{AA974C31-910B-3846-8125-49F2FF3C6B00}"/>
    <dgm:cxn modelId="{8ECC75DA-D1CE-0A4D-8275-6BEF1FF9D48A}" type="presOf" srcId="{1A6B0107-08F2-F548-9E40-3F5EAAFF661F}" destId="{00C5B55E-1AC1-8644-BA65-BD4078FB7956}" srcOrd="0" destOrd="0" presId="urn:microsoft.com/office/officeart/2005/8/layout/process1"/>
    <dgm:cxn modelId="{A7D062E9-A5FB-9647-BBBC-0BF4B01FE580}" type="presOf" srcId="{F700F013-0EEB-B141-BE00-C1DA03E591F1}" destId="{00C5B55E-1AC1-8644-BA65-BD4078FB7956}" srcOrd="0" destOrd="2" presId="urn:microsoft.com/office/officeart/2005/8/layout/process1"/>
    <dgm:cxn modelId="{F99937F0-41BB-B547-98EC-A65581511672}" type="presOf" srcId="{2F9D74EE-8F9B-ED40-9F44-3123FCA98A04}" destId="{E90C483F-6B2E-1D46-B478-01C1C189998F}" srcOrd="0" destOrd="0" presId="urn:microsoft.com/office/officeart/2005/8/layout/process1"/>
    <dgm:cxn modelId="{03B0FBA7-859B-4D4C-877B-FFD56350F9A8}" type="presParOf" srcId="{E90C483F-6B2E-1D46-B478-01C1C189998F}" destId="{00C5B55E-1AC1-8644-BA65-BD4078FB7956}"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123AD-8BD8-4A46-A423-237D5FCA2392}">
      <dsp:nvSpPr>
        <dsp:cNvPr id="0" name=""/>
        <dsp:cNvSpPr/>
      </dsp:nvSpPr>
      <dsp:spPr>
        <a:xfrm>
          <a:off x="5178" y="0"/>
          <a:ext cx="2647710" cy="2620057"/>
        </a:xfrm>
        <a:prstGeom prst="roundRect">
          <a:avLst>
            <a:gd name="adj" fmla="val 10000"/>
          </a:avLst>
        </a:prstGeom>
        <a:solidFill>
          <a:srgbClr val="009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u="sng" kern="1200" dirty="0"/>
            <a:t>Test Phase:</a:t>
          </a:r>
          <a:endParaRPr lang="en-US" sz="2100" kern="1200" dirty="0"/>
        </a:p>
        <a:p>
          <a:pPr marL="171450" lvl="1" indent="-171450" algn="l" defTabSz="800100">
            <a:lnSpc>
              <a:spcPct val="90000"/>
            </a:lnSpc>
            <a:spcBef>
              <a:spcPct val="0"/>
            </a:spcBef>
            <a:spcAft>
              <a:spcPct val="15000"/>
            </a:spcAft>
            <a:buChar char="•"/>
          </a:pPr>
          <a:r>
            <a:rPr lang="en-US" sz="1800" kern="1200" dirty="0"/>
            <a:t>Conduct Weather ballon launch</a:t>
          </a:r>
        </a:p>
        <a:p>
          <a:pPr marL="171450" lvl="1" indent="-171450" algn="l" defTabSz="800100">
            <a:lnSpc>
              <a:spcPct val="90000"/>
            </a:lnSpc>
            <a:spcBef>
              <a:spcPct val="0"/>
            </a:spcBef>
            <a:spcAft>
              <a:spcPct val="15000"/>
            </a:spcAft>
            <a:buChar char="•"/>
          </a:pPr>
          <a:r>
            <a:rPr lang="en-US" sz="1800" kern="1200" dirty="0"/>
            <a:t>Compare measurements with Young-Suk Oh’s ballon measurements</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81917" y="76739"/>
        <a:ext cx="2494232" cy="2466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281B-26A8-964F-A46F-92878D1BD445}">
      <dsp:nvSpPr>
        <dsp:cNvPr id="0" name=""/>
        <dsp:cNvSpPr/>
      </dsp:nvSpPr>
      <dsp:spPr>
        <a:xfrm>
          <a:off x="0" y="0"/>
          <a:ext cx="2647710" cy="3557693"/>
        </a:xfrm>
        <a:prstGeom prst="roundRect">
          <a:avLst>
            <a:gd name="adj" fmla="val 10000"/>
          </a:avLst>
        </a:prstGeom>
        <a:solidFill>
          <a:srgbClr val="009A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u="sng" kern="1200" dirty="0"/>
            <a:t>Design Phase:</a:t>
          </a:r>
          <a:endParaRPr lang="en-US" sz="2100" kern="1200" dirty="0"/>
        </a:p>
        <a:p>
          <a:pPr marL="171450" lvl="1" indent="-171450" algn="l" defTabSz="800100">
            <a:lnSpc>
              <a:spcPct val="90000"/>
            </a:lnSpc>
            <a:spcBef>
              <a:spcPct val="0"/>
            </a:spcBef>
            <a:spcAft>
              <a:spcPct val="15000"/>
            </a:spcAft>
            <a:buChar char="•"/>
          </a:pPr>
          <a:r>
            <a:rPr lang="en-US" sz="1800" kern="1200" dirty="0"/>
            <a:t>Develop the design concept for the weather ballon</a:t>
          </a:r>
        </a:p>
        <a:p>
          <a:pPr marL="171450" lvl="1" indent="-171450" algn="l" defTabSz="800100">
            <a:lnSpc>
              <a:spcPct val="90000"/>
            </a:lnSpc>
            <a:spcBef>
              <a:spcPct val="0"/>
            </a:spcBef>
            <a:spcAft>
              <a:spcPct val="15000"/>
            </a:spcAft>
            <a:buChar char="•"/>
          </a:pPr>
          <a:r>
            <a:rPr lang="en-US" sz="1800" kern="1200" dirty="0"/>
            <a:t>Take into consideration atmospheric conditions that might interfere with the  parts</a:t>
          </a:r>
        </a:p>
        <a:p>
          <a:pPr marL="171450" lvl="1" indent="-171450" algn="l" defTabSz="800100">
            <a:lnSpc>
              <a:spcPct val="90000"/>
            </a:lnSpc>
            <a:spcBef>
              <a:spcPct val="0"/>
            </a:spcBef>
            <a:spcAft>
              <a:spcPct val="15000"/>
            </a:spcAft>
            <a:buChar char="•"/>
          </a:pPr>
          <a:r>
            <a:rPr lang="en-US" sz="1800" kern="1200" dirty="0"/>
            <a:t>Test individual sensors and parts before official launch</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77549" y="77549"/>
        <a:ext cx="2492612" cy="3402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5B55E-1AC1-8644-BA65-BD4078FB7956}">
      <dsp:nvSpPr>
        <dsp:cNvPr id="0" name=""/>
        <dsp:cNvSpPr/>
      </dsp:nvSpPr>
      <dsp:spPr>
        <a:xfrm>
          <a:off x="0" y="0"/>
          <a:ext cx="3022466" cy="3559174"/>
        </a:xfrm>
        <a:prstGeom prst="roundRect">
          <a:avLst>
            <a:gd name="adj" fmla="val 10000"/>
          </a:avLst>
        </a:prstGeom>
        <a:solidFill>
          <a:srgbClr val="009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33450">
            <a:lnSpc>
              <a:spcPct val="90000"/>
            </a:lnSpc>
            <a:spcBef>
              <a:spcPct val="0"/>
            </a:spcBef>
            <a:spcAft>
              <a:spcPct val="35000"/>
            </a:spcAft>
            <a:buNone/>
          </a:pPr>
          <a:r>
            <a:rPr lang="en-US" sz="2100" u="sng" kern="1200" dirty="0"/>
            <a:t>Product Research Phase:</a:t>
          </a:r>
          <a:endParaRPr lang="en-US" sz="2100" kern="1200" dirty="0"/>
        </a:p>
        <a:p>
          <a:pPr marL="171450" lvl="1" indent="-171450" algn="l" defTabSz="800100">
            <a:lnSpc>
              <a:spcPct val="90000"/>
            </a:lnSpc>
            <a:spcBef>
              <a:spcPct val="0"/>
            </a:spcBef>
            <a:spcAft>
              <a:spcPct val="15000"/>
            </a:spcAft>
            <a:buChar char="•"/>
          </a:pPr>
          <a:r>
            <a:rPr lang="en-US" sz="1800" kern="1200" dirty="0"/>
            <a:t>Research effective carbon dioxide sensors (PAS, NDIR, and eCO2)</a:t>
          </a:r>
        </a:p>
        <a:p>
          <a:pPr marL="171450" lvl="1" indent="-171450" algn="l" defTabSz="800100">
            <a:lnSpc>
              <a:spcPct val="90000"/>
            </a:lnSpc>
            <a:spcBef>
              <a:spcPct val="0"/>
            </a:spcBef>
            <a:spcAft>
              <a:spcPct val="15000"/>
            </a:spcAft>
            <a:buChar char="•"/>
          </a:pPr>
          <a:r>
            <a:rPr lang="en-US" sz="1800" kern="1200" dirty="0"/>
            <a:t>Literature Review</a:t>
          </a:r>
        </a:p>
        <a:p>
          <a:pPr marL="171450" lvl="1" indent="-171450" algn="l" defTabSz="800100">
            <a:lnSpc>
              <a:spcPct val="90000"/>
            </a:lnSpc>
            <a:spcBef>
              <a:spcPct val="0"/>
            </a:spcBef>
            <a:spcAft>
              <a:spcPct val="15000"/>
            </a:spcAft>
            <a:buChar char="•"/>
          </a:pPr>
          <a:r>
            <a:rPr lang="en-US" sz="1800" kern="1200" dirty="0"/>
            <a:t>Review past REU projects of development of weather ballons and analyze how I can improve on typical design</a:t>
          </a:r>
        </a:p>
      </dsp:txBody>
      <dsp:txXfrm>
        <a:off x="88525" y="88525"/>
        <a:ext cx="2845416" cy="33821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9CBBA-F9B5-4428-917A-311D132EAE0F}" type="datetimeFigureOut">
              <a:rPr lang="en-US" smtClean="0"/>
              <a:t>6/6/25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D48D-2096-4E35-9F03-BD3FBC2EA22E}" type="slidenum">
              <a:rPr lang="en-US" smtClean="0"/>
              <a:t>‹#›</a:t>
            </a:fld>
            <a:endParaRPr lang="en-US"/>
          </a:p>
        </p:txBody>
      </p:sp>
    </p:spTree>
    <p:extLst>
      <p:ext uri="{BB962C8B-B14F-4D97-AF65-F5344CB8AC3E}">
        <p14:creationId xmlns:p14="http://schemas.microsoft.com/office/powerpoint/2010/main" val="203232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A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763" y="2143451"/>
            <a:ext cx="11430000" cy="1366511"/>
          </a:xfrm>
        </p:spPr>
        <p:txBody>
          <a:bodyPr anchor="b"/>
          <a:lstStyle>
            <a:lvl1pPr algn="ctr">
              <a:defRPr sz="6000"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85763" y="3602038"/>
            <a:ext cx="11429999"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a:t>
            </a:r>
          </a:p>
        </p:txBody>
      </p:sp>
      <p:pic>
        <p:nvPicPr>
          <p:cNvPr id="7" name="Picture 6"/>
          <p:cNvPicPr>
            <a:picLocks noChangeAspect="1"/>
          </p:cNvPicPr>
          <p:nvPr userDrawn="1"/>
        </p:nvPicPr>
        <p:blipFill>
          <a:blip r:embed="rId2"/>
          <a:stretch>
            <a:fillRect/>
          </a:stretch>
        </p:blipFill>
        <p:spPr>
          <a:xfrm>
            <a:off x="7606866" y="55565"/>
            <a:ext cx="4572000" cy="989337"/>
          </a:xfrm>
          <a:prstGeom prst="rect">
            <a:avLst/>
          </a:prstGeom>
        </p:spPr>
      </p:pic>
    </p:spTree>
    <p:extLst>
      <p:ext uri="{BB962C8B-B14F-4D97-AF65-F5344CB8AC3E}">
        <p14:creationId xmlns:p14="http://schemas.microsoft.com/office/powerpoint/2010/main" val="217991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66063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373932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152394"/>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965" y="114606"/>
            <a:ext cx="11470511" cy="914400"/>
          </a:xfrm>
        </p:spPr>
        <p:txBody>
          <a:bodyPr/>
          <a:lstStyle>
            <a:lvl1pPr>
              <a:defRPr b="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965" y="1825625"/>
            <a:ext cx="114705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483675"/>
            <a:ext cx="4114800" cy="365125"/>
          </a:xfrm>
        </p:spPr>
        <p:txBody>
          <a:bodyPr/>
          <a:lstStyle/>
          <a:p>
            <a:fld id="{947B6349-A479-48C8-9EBF-011A6515C06A}"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9444704" y="6261247"/>
            <a:ext cx="2743200" cy="593604"/>
          </a:xfrm>
          <a:prstGeom prst="rect">
            <a:avLst/>
          </a:prstGeom>
        </p:spPr>
      </p:pic>
    </p:spTree>
    <p:extLst>
      <p:ext uri="{BB962C8B-B14F-4D97-AF65-F5344CB8AC3E}">
        <p14:creationId xmlns:p14="http://schemas.microsoft.com/office/powerpoint/2010/main" val="336943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352772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16790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87862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77603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219685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27176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4FF9FB8-7F67-4E43-9639-316590CEC9C6}" type="slidenum">
              <a:rPr lang="en-US" smtClean="0"/>
              <a:t>‹#›</a:t>
            </a:fld>
            <a:endParaRPr lang="en-US"/>
          </a:p>
        </p:txBody>
      </p:sp>
    </p:spTree>
    <p:extLst>
      <p:ext uri="{BB962C8B-B14F-4D97-AF65-F5344CB8AC3E}">
        <p14:creationId xmlns:p14="http://schemas.microsoft.com/office/powerpoint/2010/main" val="327574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F9FB8-7F67-4E43-9639-316590CEC9C6}" type="slidenum">
              <a:rPr lang="en-US" smtClean="0"/>
              <a:t>‹#›</a:t>
            </a:fld>
            <a:endParaRPr lang="en-US"/>
          </a:p>
        </p:txBody>
      </p:sp>
    </p:spTree>
    <p:extLst>
      <p:ext uri="{BB962C8B-B14F-4D97-AF65-F5344CB8AC3E}">
        <p14:creationId xmlns:p14="http://schemas.microsoft.com/office/powerpoint/2010/main" val="239453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763" y="2015804"/>
            <a:ext cx="11430000" cy="1968501"/>
          </a:xfrm>
        </p:spPr>
        <p:txBody>
          <a:bodyPr>
            <a:normAutofit fontScale="90000"/>
          </a:bodyPr>
          <a:lstStyle/>
          <a:p>
            <a:r>
              <a:rPr lang="en-US" dirty="0"/>
              <a:t>Development of a Weather Balloon Package for Atmospheric Carbon Dioxide Measurements</a:t>
            </a:r>
          </a:p>
        </p:txBody>
      </p:sp>
      <p:sp>
        <p:nvSpPr>
          <p:cNvPr id="3" name="Subtitle 2"/>
          <p:cNvSpPr>
            <a:spLocks noGrp="1"/>
          </p:cNvSpPr>
          <p:nvPr>
            <p:ph type="subTitle" idx="1"/>
          </p:nvPr>
        </p:nvSpPr>
        <p:spPr>
          <a:xfrm>
            <a:off x="385763" y="4550728"/>
            <a:ext cx="11429999" cy="1655762"/>
          </a:xfrm>
        </p:spPr>
        <p:txBody>
          <a:bodyPr>
            <a:normAutofit lnSpcReduction="10000"/>
          </a:bodyPr>
          <a:lstStyle/>
          <a:p>
            <a:r>
              <a:rPr lang="en-US" dirty="0"/>
              <a:t>Michael Witherspoon, Vanderbilt University, Nashville, TN</a:t>
            </a:r>
          </a:p>
          <a:p>
            <a:r>
              <a:rPr lang="en-US" dirty="0"/>
              <a:t>Advisors: Dr. David </a:t>
            </a:r>
            <a:r>
              <a:rPr lang="en-US" dirty="0" err="1"/>
              <a:t>Delene</a:t>
            </a:r>
            <a:r>
              <a:rPr lang="en-US" dirty="0"/>
              <a:t> and Dr. Ron Fevig</a:t>
            </a:r>
          </a:p>
          <a:p>
            <a:r>
              <a:rPr lang="en-US" dirty="0"/>
              <a:t>Graduate Mentor: Shawn Wagner </a:t>
            </a:r>
          </a:p>
          <a:p>
            <a:r>
              <a:rPr lang="en-US" dirty="0"/>
              <a:t>Research Experience for Undergraduates, University of North Dakota</a:t>
            </a:r>
          </a:p>
        </p:txBody>
      </p:sp>
    </p:spTree>
    <p:extLst>
      <p:ext uri="{BB962C8B-B14F-4D97-AF65-F5344CB8AC3E}">
        <p14:creationId xmlns:p14="http://schemas.microsoft.com/office/powerpoint/2010/main" val="5795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Background Information</a:t>
            </a:r>
          </a:p>
        </p:txBody>
      </p:sp>
      <p:sp>
        <p:nvSpPr>
          <p:cNvPr id="3" name="Content Placeholder 2"/>
          <p:cNvSpPr>
            <a:spLocks noGrp="1"/>
          </p:cNvSpPr>
          <p:nvPr>
            <p:ph idx="1"/>
          </p:nvPr>
        </p:nvSpPr>
        <p:spPr>
          <a:xfrm>
            <a:off x="344895" y="1396314"/>
            <a:ext cx="6488392" cy="4535695"/>
          </a:xfrm>
        </p:spPr>
        <p:txBody>
          <a:bodyPr>
            <a:normAutofit fontScale="77500" lnSpcReduction="20000"/>
          </a:bodyPr>
          <a:lstStyle/>
          <a:p>
            <a:pPr marL="0" indent="0">
              <a:lnSpc>
                <a:spcPct val="160000"/>
              </a:lnSpc>
              <a:buNone/>
            </a:pPr>
            <a:r>
              <a:rPr lang="en-US" u="sng" dirty="0"/>
              <a:t>Carbon Dioxide:</a:t>
            </a:r>
          </a:p>
          <a:p>
            <a:pPr marL="0" indent="0">
              <a:lnSpc>
                <a:spcPct val="160000"/>
              </a:lnSpc>
              <a:buNone/>
            </a:pPr>
            <a:r>
              <a:rPr lang="en-US" sz="2400" dirty="0"/>
              <a:t>Carbon dioxide is a potent greenhouse gas that traps heat and contributes to global warming in excess, and it is also essential for plant growth and photosynthesis</a:t>
            </a:r>
          </a:p>
          <a:p>
            <a:pPr marL="0" indent="0">
              <a:lnSpc>
                <a:spcPct val="160000"/>
              </a:lnSpc>
              <a:buNone/>
            </a:pPr>
            <a:r>
              <a:rPr lang="en-US" u="sng" dirty="0"/>
              <a:t>Why measure carbon dioxide? </a:t>
            </a:r>
          </a:p>
          <a:p>
            <a:pPr marL="342900" indent="-342900">
              <a:lnSpc>
                <a:spcPct val="160000"/>
              </a:lnSpc>
              <a:buFont typeface="+mj-lt"/>
              <a:buAutoNum type="arabicPeriod"/>
            </a:pPr>
            <a:r>
              <a:rPr lang="en-US" sz="2400" dirty="0"/>
              <a:t>Filling Research gaps of carbon dioxide (Vertical Profiling)</a:t>
            </a:r>
          </a:p>
          <a:p>
            <a:pPr marL="342900" indent="-342900">
              <a:lnSpc>
                <a:spcPct val="160000"/>
              </a:lnSpc>
              <a:buFont typeface="+mj-lt"/>
              <a:buAutoNum type="arabicPeriod"/>
            </a:pPr>
            <a:r>
              <a:rPr lang="en-US" sz="2400" dirty="0"/>
              <a:t>Improve climate models </a:t>
            </a:r>
          </a:p>
          <a:p>
            <a:pPr marL="342900" indent="-342900">
              <a:lnSpc>
                <a:spcPct val="160000"/>
              </a:lnSpc>
              <a:buFont typeface="+mj-lt"/>
              <a:buAutoNum type="arabicPeriod"/>
            </a:pPr>
            <a:r>
              <a:rPr lang="en-US" sz="2400" dirty="0"/>
              <a:t>Climate Mitigation Policy Advocacy: Direct Air Capture Technology</a:t>
            </a:r>
          </a:p>
          <a:p>
            <a:pPr lvl="1"/>
            <a:endParaRPr lang="en-US" dirty="0"/>
          </a:p>
        </p:txBody>
      </p:sp>
      <p:sp>
        <p:nvSpPr>
          <p:cNvPr id="5" name="Footer Placeholder 4"/>
          <p:cNvSpPr>
            <a:spLocks noGrp="1"/>
          </p:cNvSpPr>
          <p:nvPr>
            <p:ph type="ftr" sz="quarter" idx="11"/>
          </p:nvPr>
        </p:nvSpPr>
        <p:spPr/>
        <p:txBody>
          <a:bodyPr/>
          <a:lstStyle/>
          <a:p>
            <a:fld id="{05AAB9AC-989C-4F33-BE16-E4592B9BB20B}" type="slidenum">
              <a:rPr lang="en-US" smtClean="0"/>
              <a:t>2</a:t>
            </a:fld>
            <a:endParaRPr lang="en-US" dirty="0"/>
          </a:p>
        </p:txBody>
      </p:sp>
      <p:sp>
        <p:nvSpPr>
          <p:cNvPr id="4" name="TextBox 3">
            <a:extLst>
              <a:ext uri="{FF2B5EF4-FFF2-40B4-BE49-F238E27FC236}">
                <a16:creationId xmlns:a16="http://schemas.microsoft.com/office/drawing/2014/main" id="{992CF8FE-C68F-FC33-BA53-EB358FE23FD9}"/>
              </a:ext>
            </a:extLst>
          </p:cNvPr>
          <p:cNvSpPr txBox="1"/>
          <p:nvPr/>
        </p:nvSpPr>
        <p:spPr>
          <a:xfrm>
            <a:off x="344894" y="5997769"/>
            <a:ext cx="4718154" cy="276999"/>
          </a:xfrm>
          <a:prstGeom prst="rect">
            <a:avLst/>
          </a:prstGeom>
          <a:noFill/>
        </p:spPr>
        <p:txBody>
          <a:bodyPr wrap="square" rtlCol="0">
            <a:spAutoFit/>
          </a:bodyPr>
          <a:lstStyle/>
          <a:p>
            <a:r>
              <a:rPr lang="en-US" sz="1200" i="1" dirty="0"/>
              <a:t>The Conversation Article, Dr. David Delene &amp; Elizabeth Cardoza</a:t>
            </a:r>
            <a:endParaRPr lang="en-US" sz="1200" dirty="0"/>
          </a:p>
        </p:txBody>
      </p:sp>
      <p:pic>
        <p:nvPicPr>
          <p:cNvPr id="6" name="Picture 5">
            <a:extLst>
              <a:ext uri="{FF2B5EF4-FFF2-40B4-BE49-F238E27FC236}">
                <a16:creationId xmlns:a16="http://schemas.microsoft.com/office/drawing/2014/main" id="{9258E227-B38A-2347-08BC-8062A0FE3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773" y="1186333"/>
            <a:ext cx="5199088" cy="3804509"/>
          </a:xfrm>
          <a:prstGeom prst="rect">
            <a:avLst/>
          </a:prstGeom>
        </p:spPr>
      </p:pic>
      <p:sp>
        <p:nvSpPr>
          <p:cNvPr id="7" name="TextBox 6">
            <a:extLst>
              <a:ext uri="{FF2B5EF4-FFF2-40B4-BE49-F238E27FC236}">
                <a16:creationId xmlns:a16="http://schemas.microsoft.com/office/drawing/2014/main" id="{A43F0A6E-8C3C-CF5F-F357-4ED03C5CA7BB}"/>
              </a:ext>
            </a:extLst>
          </p:cNvPr>
          <p:cNvSpPr txBox="1"/>
          <p:nvPr/>
        </p:nvSpPr>
        <p:spPr>
          <a:xfrm>
            <a:off x="7865868" y="5210002"/>
            <a:ext cx="3286898" cy="461665"/>
          </a:xfrm>
          <a:prstGeom prst="rect">
            <a:avLst/>
          </a:prstGeom>
          <a:noFill/>
        </p:spPr>
        <p:txBody>
          <a:bodyPr wrap="square" rtlCol="0">
            <a:spAutoFit/>
          </a:bodyPr>
          <a:lstStyle/>
          <a:p>
            <a:r>
              <a:rPr lang="en-US" sz="1200" i="1" dirty="0"/>
              <a:t>Vertical profile of the atmospheric carbon dioxide. </a:t>
            </a:r>
            <a:endParaRPr lang="en-US" sz="1200" dirty="0"/>
          </a:p>
          <a:p>
            <a:pPr algn="ctr"/>
            <a:r>
              <a:rPr lang="en-US" sz="1200" dirty="0"/>
              <a:t>Miyamoto, Y. et. al</a:t>
            </a:r>
          </a:p>
        </p:txBody>
      </p:sp>
      <p:sp>
        <p:nvSpPr>
          <p:cNvPr id="9" name="TextBox 8">
            <a:extLst>
              <a:ext uri="{FF2B5EF4-FFF2-40B4-BE49-F238E27FC236}">
                <a16:creationId xmlns:a16="http://schemas.microsoft.com/office/drawing/2014/main" id="{E7A1C0F7-EB6C-FA3C-F873-0E06B50696B8}"/>
              </a:ext>
            </a:extLst>
          </p:cNvPr>
          <p:cNvSpPr txBox="1"/>
          <p:nvPr/>
        </p:nvSpPr>
        <p:spPr>
          <a:xfrm>
            <a:off x="344894" y="6207841"/>
            <a:ext cx="9304638" cy="430887"/>
          </a:xfrm>
          <a:prstGeom prst="rect">
            <a:avLst/>
          </a:prstGeom>
          <a:noFill/>
        </p:spPr>
        <p:txBody>
          <a:bodyPr wrap="square">
            <a:spAutoFit/>
          </a:bodyPr>
          <a:lstStyle/>
          <a:p>
            <a:r>
              <a:rPr lang="en-US" sz="1100" dirty="0"/>
              <a:t>Miyamoto, Y. et al. (2013) Corrigendum to ‘Atmospheric column-averaged mole fractions of carbon dioxide at 53 aircraft measurement sites’ published in Atmos. Chem. Phys. 13, 5265–5275, 2013. </a:t>
            </a:r>
            <a:r>
              <a:rPr lang="en-US" sz="1100" i="1" dirty="0"/>
              <a:t>Atmospheric chemistry and physics</a:t>
            </a:r>
            <a:r>
              <a:rPr lang="en-US" sz="1100" dirty="0"/>
              <a:t>. [Online] 13 (18), 9213–9216.</a:t>
            </a:r>
            <a:endParaRPr lang="en-US" sz="1000" dirty="0"/>
          </a:p>
        </p:txBody>
      </p:sp>
    </p:spTree>
    <p:extLst>
      <p:ext uri="{BB962C8B-B14F-4D97-AF65-F5344CB8AC3E}">
        <p14:creationId xmlns:p14="http://schemas.microsoft.com/office/powerpoint/2010/main" val="37579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9E62-062C-A278-9D4E-17873841F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18D3C-3E7F-F6C4-4931-4A1D437315E8}"/>
              </a:ext>
            </a:extLst>
          </p:cNvPr>
          <p:cNvSpPr>
            <a:spLocks noGrp="1"/>
          </p:cNvSpPr>
          <p:nvPr>
            <p:ph type="title"/>
          </p:nvPr>
        </p:nvSpPr>
        <p:spPr/>
        <p:txBody>
          <a:bodyPr>
            <a:normAutofit/>
          </a:bodyPr>
          <a:lstStyle/>
          <a:p>
            <a:pPr algn="ctr"/>
            <a:r>
              <a:rPr lang="en-US" dirty="0"/>
              <a:t>Research Problem</a:t>
            </a:r>
          </a:p>
        </p:txBody>
      </p:sp>
      <p:sp>
        <p:nvSpPr>
          <p:cNvPr id="3" name="Content Placeholder 2">
            <a:extLst>
              <a:ext uri="{FF2B5EF4-FFF2-40B4-BE49-F238E27FC236}">
                <a16:creationId xmlns:a16="http://schemas.microsoft.com/office/drawing/2014/main" id="{D4A720DA-DF21-64ED-BFA4-74866C835DF7}"/>
              </a:ext>
            </a:extLst>
          </p:cNvPr>
          <p:cNvSpPr>
            <a:spLocks noGrp="1"/>
          </p:cNvSpPr>
          <p:nvPr>
            <p:ph idx="1"/>
          </p:nvPr>
        </p:nvSpPr>
        <p:spPr>
          <a:xfrm>
            <a:off x="381966" y="1825625"/>
            <a:ext cx="6784954" cy="3890894"/>
          </a:xfrm>
        </p:spPr>
        <p:txBody>
          <a:bodyPr/>
          <a:lstStyle/>
          <a:p>
            <a:pPr marL="0" indent="0">
              <a:buNone/>
            </a:pPr>
            <a:endParaRPr lang="en-US" dirty="0"/>
          </a:p>
          <a:p>
            <a:pPr lvl="1"/>
            <a:endParaRPr lang="en-US" dirty="0"/>
          </a:p>
        </p:txBody>
      </p:sp>
      <p:sp>
        <p:nvSpPr>
          <p:cNvPr id="5" name="Footer Placeholder 4">
            <a:extLst>
              <a:ext uri="{FF2B5EF4-FFF2-40B4-BE49-F238E27FC236}">
                <a16:creationId xmlns:a16="http://schemas.microsoft.com/office/drawing/2014/main" id="{63F785A4-47A2-1EC8-DEB8-7BFD2FC2BF94}"/>
              </a:ext>
            </a:extLst>
          </p:cNvPr>
          <p:cNvSpPr>
            <a:spLocks noGrp="1"/>
          </p:cNvSpPr>
          <p:nvPr>
            <p:ph type="ftr" sz="quarter" idx="11"/>
          </p:nvPr>
        </p:nvSpPr>
        <p:spPr/>
        <p:txBody>
          <a:bodyPr/>
          <a:lstStyle/>
          <a:p>
            <a:fld id="{05AAB9AC-989C-4F33-BE16-E4592B9BB20B}" type="slidenum">
              <a:rPr lang="en-US" smtClean="0"/>
              <a:t>3</a:t>
            </a:fld>
            <a:endParaRPr lang="en-US" dirty="0"/>
          </a:p>
        </p:txBody>
      </p:sp>
      <p:sp>
        <p:nvSpPr>
          <p:cNvPr id="6" name="TextBox 5">
            <a:extLst>
              <a:ext uri="{FF2B5EF4-FFF2-40B4-BE49-F238E27FC236}">
                <a16:creationId xmlns:a16="http://schemas.microsoft.com/office/drawing/2014/main" id="{CA2819C3-4395-D2FF-AB67-2BDDE0922630}"/>
              </a:ext>
            </a:extLst>
          </p:cNvPr>
          <p:cNvSpPr txBox="1"/>
          <p:nvPr/>
        </p:nvSpPr>
        <p:spPr>
          <a:xfrm>
            <a:off x="457200" y="1141481"/>
            <a:ext cx="11096368" cy="5355312"/>
          </a:xfrm>
          <a:prstGeom prst="rect">
            <a:avLst/>
          </a:prstGeom>
          <a:noFill/>
        </p:spPr>
        <p:txBody>
          <a:bodyPr wrap="square" rtlCol="0">
            <a:spAutoFit/>
          </a:bodyPr>
          <a:lstStyle/>
          <a:p>
            <a:pPr>
              <a:lnSpc>
                <a:spcPct val="150000"/>
              </a:lnSpc>
            </a:pPr>
            <a:r>
              <a:rPr lang="en-US" dirty="0"/>
              <a:t>Past REU projects, included sensors for temperature, atmospheric pressure, and humidity. Last year REU, included computer modeling of projections of carbon dioxide impacts on agriculture as carbon dioxide concentration is removed from the atmosphere. A carbon dioxide sensor researched last year for testing was Equivalent carbon dioxide (eCO2); however, this sensor provided an indirect estimate of atmospheric carbon dioxide based on related gases .</a:t>
            </a:r>
          </a:p>
          <a:p>
            <a:pPr>
              <a:lnSpc>
                <a:spcPct val="150000"/>
              </a:lnSpc>
            </a:pPr>
            <a:endParaRPr lang="en-US" dirty="0"/>
          </a:p>
          <a:p>
            <a:pPr>
              <a:lnSpc>
                <a:spcPct val="150000"/>
              </a:lnSpc>
            </a:pPr>
            <a:r>
              <a:rPr lang="en-US" b="1" dirty="0"/>
              <a:t>Research Problem</a:t>
            </a:r>
            <a:r>
              <a:rPr lang="en-US" dirty="0"/>
              <a:t>: How to development an open hardware and accessible weather ballon to accurately collect carbon dioxide measurements?</a:t>
            </a:r>
          </a:p>
          <a:p>
            <a:pPr>
              <a:lnSpc>
                <a:spcPct val="150000"/>
              </a:lnSpc>
            </a:pPr>
            <a:endParaRPr lang="en-US" dirty="0"/>
          </a:p>
          <a:p>
            <a:pPr>
              <a:lnSpc>
                <a:spcPct val="150000"/>
              </a:lnSpc>
            </a:pPr>
            <a:r>
              <a:rPr lang="en-US" u="sng" dirty="0"/>
              <a:t>This year’s approach:</a:t>
            </a:r>
          </a:p>
          <a:p>
            <a:pPr marL="342900" indent="-342900">
              <a:lnSpc>
                <a:spcPct val="150000"/>
              </a:lnSpc>
              <a:buFont typeface="+mj-lt"/>
              <a:buAutoNum type="arabicPeriod"/>
            </a:pPr>
            <a:r>
              <a:rPr lang="en-US" dirty="0"/>
              <a:t>Utilize a more accurate carbon dioxide sensor</a:t>
            </a:r>
          </a:p>
          <a:p>
            <a:pPr marL="342900" indent="-342900">
              <a:lnSpc>
                <a:spcPct val="150000"/>
              </a:lnSpc>
              <a:buFont typeface="+mj-lt"/>
              <a:buAutoNum type="arabicPeriod"/>
            </a:pPr>
            <a:r>
              <a:rPr lang="en-US" dirty="0"/>
              <a:t>Build upon previous designs of weather ballons</a:t>
            </a:r>
          </a:p>
          <a:p>
            <a:endParaRPr lang="en-US" dirty="0"/>
          </a:p>
        </p:txBody>
      </p:sp>
      <p:pic>
        <p:nvPicPr>
          <p:cNvPr id="10" name="Picture 9">
            <a:extLst>
              <a:ext uri="{FF2B5EF4-FFF2-40B4-BE49-F238E27FC236}">
                <a16:creationId xmlns:a16="http://schemas.microsoft.com/office/drawing/2014/main" id="{7E2CA697-2B52-B61A-1616-F989292CE5E3}"/>
              </a:ext>
            </a:extLst>
          </p:cNvPr>
          <p:cNvPicPr>
            <a:picLocks noChangeAspect="1"/>
          </p:cNvPicPr>
          <p:nvPr/>
        </p:nvPicPr>
        <p:blipFill rotWithShape="1">
          <a:blip r:embed="rId2">
            <a:extLst>
              <a:ext uri="{28A0092B-C50C-407E-A947-70E740481C1C}">
                <a14:useLocalDpi xmlns:a14="http://schemas.microsoft.com/office/drawing/2010/main" val="0"/>
              </a:ext>
            </a:extLst>
          </a:blip>
          <a:srcRect l="5693" t="7999" r="5118" b="6911"/>
          <a:stretch/>
        </p:blipFill>
        <p:spPr>
          <a:xfrm>
            <a:off x="9627004" y="4642325"/>
            <a:ext cx="1926564" cy="1326899"/>
          </a:xfrm>
          <a:prstGeom prst="rect">
            <a:avLst/>
          </a:prstGeom>
        </p:spPr>
      </p:pic>
      <p:sp>
        <p:nvSpPr>
          <p:cNvPr id="11" name="TextBox 10">
            <a:extLst>
              <a:ext uri="{FF2B5EF4-FFF2-40B4-BE49-F238E27FC236}">
                <a16:creationId xmlns:a16="http://schemas.microsoft.com/office/drawing/2014/main" id="{73524B6D-CE19-3322-01D9-B2249F9B4E2D}"/>
              </a:ext>
            </a:extLst>
          </p:cNvPr>
          <p:cNvSpPr txBox="1"/>
          <p:nvPr/>
        </p:nvSpPr>
        <p:spPr>
          <a:xfrm>
            <a:off x="9167195" y="4384886"/>
            <a:ext cx="2642839" cy="307777"/>
          </a:xfrm>
          <a:prstGeom prst="rect">
            <a:avLst/>
          </a:prstGeom>
          <a:noFill/>
        </p:spPr>
        <p:txBody>
          <a:bodyPr wrap="none" rtlCol="0">
            <a:spAutoFit/>
          </a:bodyPr>
          <a:lstStyle/>
          <a:p>
            <a:r>
              <a:rPr lang="en-US" sz="1400" dirty="0"/>
              <a:t>Equivalent Carbon Dioxide Sensor</a:t>
            </a:r>
          </a:p>
        </p:txBody>
      </p:sp>
    </p:spTree>
    <p:extLst>
      <p:ext uri="{BB962C8B-B14F-4D97-AF65-F5344CB8AC3E}">
        <p14:creationId xmlns:p14="http://schemas.microsoft.com/office/powerpoint/2010/main" val="34005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9E2F-03A6-9A77-F162-95FAA83FA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0BB9F-BD98-62E0-023F-F3FA0D638509}"/>
              </a:ext>
            </a:extLst>
          </p:cNvPr>
          <p:cNvSpPr>
            <a:spLocks noGrp="1"/>
          </p:cNvSpPr>
          <p:nvPr>
            <p:ph type="title"/>
          </p:nvPr>
        </p:nvSpPr>
        <p:spPr/>
        <p:txBody>
          <a:bodyPr>
            <a:normAutofit/>
          </a:bodyPr>
          <a:lstStyle/>
          <a:p>
            <a:pPr algn="ctr"/>
            <a:r>
              <a:rPr lang="en-US" dirty="0"/>
              <a:t>Goals &amp; Objectives</a:t>
            </a:r>
          </a:p>
        </p:txBody>
      </p:sp>
      <p:sp>
        <p:nvSpPr>
          <p:cNvPr id="5" name="Footer Placeholder 4">
            <a:extLst>
              <a:ext uri="{FF2B5EF4-FFF2-40B4-BE49-F238E27FC236}">
                <a16:creationId xmlns:a16="http://schemas.microsoft.com/office/drawing/2014/main" id="{9142397C-C2EB-2A0B-F69A-989E7EF44BBA}"/>
              </a:ext>
            </a:extLst>
          </p:cNvPr>
          <p:cNvSpPr>
            <a:spLocks noGrp="1"/>
          </p:cNvSpPr>
          <p:nvPr>
            <p:ph type="ftr" sz="quarter" idx="11"/>
          </p:nvPr>
        </p:nvSpPr>
        <p:spPr/>
        <p:txBody>
          <a:bodyPr/>
          <a:lstStyle/>
          <a:p>
            <a:fld id="{05AAB9AC-989C-4F33-BE16-E4592B9BB20B}" type="slidenum">
              <a:rPr lang="en-US" smtClean="0"/>
              <a:t>4</a:t>
            </a:fld>
            <a:endParaRPr lang="en-US" dirty="0"/>
          </a:p>
        </p:txBody>
      </p:sp>
      <p:sp>
        <p:nvSpPr>
          <p:cNvPr id="6" name="Rectangle 5">
            <a:extLst>
              <a:ext uri="{FF2B5EF4-FFF2-40B4-BE49-F238E27FC236}">
                <a16:creationId xmlns:a16="http://schemas.microsoft.com/office/drawing/2014/main" id="{11D27519-6DBC-7CAF-DD4C-B8F796165F07}"/>
              </a:ext>
            </a:extLst>
          </p:cNvPr>
          <p:cNvSpPr/>
          <p:nvPr/>
        </p:nvSpPr>
        <p:spPr>
          <a:xfrm>
            <a:off x="148281" y="1749170"/>
            <a:ext cx="5328356" cy="2721232"/>
          </a:xfrm>
          <a:prstGeom prst="rect">
            <a:avLst/>
          </a:prstGeom>
          <a:solidFill>
            <a:srgbClr val="009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lnSpc>
                <a:spcPct val="150000"/>
              </a:lnSpc>
            </a:pPr>
            <a:endParaRPr lang="en-US" u="sng" dirty="0"/>
          </a:p>
          <a:p>
            <a:pPr algn="ctr">
              <a:lnSpc>
                <a:spcPct val="150000"/>
              </a:lnSpc>
            </a:pPr>
            <a:r>
              <a:rPr lang="en-US" u="sng" dirty="0"/>
              <a:t>Goals:</a:t>
            </a:r>
          </a:p>
          <a:p>
            <a:pPr>
              <a:lnSpc>
                <a:spcPct val="150000"/>
              </a:lnSpc>
            </a:pPr>
            <a:r>
              <a:rPr lang="en-US" dirty="0"/>
              <a:t>To successfully launch the project’s weather ballon this summer and accurately collect measurements from its sensors.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7" name="Rectangle 6">
            <a:extLst>
              <a:ext uri="{FF2B5EF4-FFF2-40B4-BE49-F238E27FC236}">
                <a16:creationId xmlns:a16="http://schemas.microsoft.com/office/drawing/2014/main" id="{C61B8277-4692-D779-3312-3789C34460A4}"/>
              </a:ext>
            </a:extLst>
          </p:cNvPr>
          <p:cNvSpPr/>
          <p:nvPr/>
        </p:nvSpPr>
        <p:spPr>
          <a:xfrm>
            <a:off x="6715363" y="1749170"/>
            <a:ext cx="5328356" cy="2721232"/>
          </a:xfrm>
          <a:prstGeom prst="rect">
            <a:avLst/>
          </a:prstGeom>
          <a:solidFill>
            <a:srgbClr val="009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endParaRPr lang="en-US" u="sng" dirty="0"/>
          </a:p>
          <a:p>
            <a:pPr algn="ctr">
              <a:lnSpc>
                <a:spcPct val="150000"/>
              </a:lnSpc>
            </a:pPr>
            <a:endParaRPr lang="en-US" u="sng" dirty="0"/>
          </a:p>
          <a:p>
            <a:pPr algn="ctr">
              <a:lnSpc>
                <a:spcPct val="150000"/>
              </a:lnSpc>
            </a:pPr>
            <a:r>
              <a:rPr lang="en-US" u="sng" dirty="0"/>
              <a:t>Objectives:</a:t>
            </a:r>
            <a:endParaRPr lang="en-US" dirty="0"/>
          </a:p>
          <a:p>
            <a:pPr>
              <a:lnSpc>
                <a:spcPct val="150000"/>
              </a:lnSpc>
            </a:pPr>
            <a:r>
              <a:rPr lang="en-US" dirty="0"/>
              <a:t>Compare carbon dioxide measurements from this project’s weather ballon launch with data from Young-Suk Oh’s ballon, which uses a different technique to collect carbon dioxide.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58549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2D55-64E6-61F3-59B4-352AFF177A75}"/>
              </a:ext>
            </a:extLst>
          </p:cNvPr>
          <p:cNvSpPr>
            <a:spLocks noGrp="1"/>
          </p:cNvSpPr>
          <p:nvPr>
            <p:ph type="title"/>
          </p:nvPr>
        </p:nvSpPr>
        <p:spPr/>
        <p:txBody>
          <a:bodyPr/>
          <a:lstStyle/>
          <a:p>
            <a:pPr algn="ctr"/>
            <a:r>
              <a:rPr lang="en-US" dirty="0"/>
              <a:t>Project Overview</a:t>
            </a:r>
          </a:p>
        </p:txBody>
      </p:sp>
      <p:sp>
        <p:nvSpPr>
          <p:cNvPr id="4" name="Footer Placeholder 3">
            <a:extLst>
              <a:ext uri="{FF2B5EF4-FFF2-40B4-BE49-F238E27FC236}">
                <a16:creationId xmlns:a16="http://schemas.microsoft.com/office/drawing/2014/main" id="{816B0789-A6B4-D412-B8C1-5703ACB31158}"/>
              </a:ext>
            </a:extLst>
          </p:cNvPr>
          <p:cNvSpPr>
            <a:spLocks noGrp="1"/>
          </p:cNvSpPr>
          <p:nvPr>
            <p:ph type="ftr" sz="quarter" idx="11"/>
          </p:nvPr>
        </p:nvSpPr>
        <p:spPr/>
        <p:txBody>
          <a:bodyPr/>
          <a:lstStyle/>
          <a:p>
            <a:fld id="{947B6349-A479-48C8-9EBF-011A6515C06A}" type="slidenum">
              <a:rPr lang="en-US" smtClean="0"/>
              <a:pPr/>
              <a:t>5</a:t>
            </a:fld>
            <a:endParaRPr lang="en-US" dirty="0"/>
          </a:p>
        </p:txBody>
      </p:sp>
      <p:sp>
        <p:nvSpPr>
          <p:cNvPr id="9" name="Right Arrow 8">
            <a:extLst>
              <a:ext uri="{FF2B5EF4-FFF2-40B4-BE49-F238E27FC236}">
                <a16:creationId xmlns:a16="http://schemas.microsoft.com/office/drawing/2014/main" id="{A98CE564-F19E-7815-5F3A-9DD9FDD286F0}"/>
              </a:ext>
            </a:extLst>
          </p:cNvPr>
          <p:cNvSpPr/>
          <p:nvPr/>
        </p:nvSpPr>
        <p:spPr>
          <a:xfrm>
            <a:off x="3339385" y="1569591"/>
            <a:ext cx="990600" cy="546100"/>
          </a:xfrm>
          <a:prstGeom prst="rightArrow">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Diagram 26">
            <a:extLst>
              <a:ext uri="{FF2B5EF4-FFF2-40B4-BE49-F238E27FC236}">
                <a16:creationId xmlns:a16="http://schemas.microsoft.com/office/drawing/2014/main" id="{CB1FDF65-CB25-8070-3A27-87E6D6F35A75}"/>
              </a:ext>
            </a:extLst>
          </p:cNvPr>
          <p:cNvGraphicFramePr/>
          <p:nvPr>
            <p:extLst>
              <p:ext uri="{D42A27DB-BD31-4B8C-83A1-F6EECF244321}">
                <p14:modId xmlns:p14="http://schemas.microsoft.com/office/powerpoint/2010/main" val="885693081"/>
              </p:ext>
            </p:extLst>
          </p:nvPr>
        </p:nvGraphicFramePr>
        <p:xfrm>
          <a:off x="8492337" y="2656278"/>
          <a:ext cx="2652889" cy="2620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a:extLst>
              <a:ext uri="{FF2B5EF4-FFF2-40B4-BE49-F238E27FC236}">
                <a16:creationId xmlns:a16="http://schemas.microsoft.com/office/drawing/2014/main" id="{07F380B9-6D6C-62EB-2A5C-BA5757830398}"/>
              </a:ext>
            </a:extLst>
          </p:cNvPr>
          <p:cNvGraphicFramePr/>
          <p:nvPr>
            <p:extLst>
              <p:ext uri="{D42A27DB-BD31-4B8C-83A1-F6EECF244321}">
                <p14:modId xmlns:p14="http://schemas.microsoft.com/office/powerpoint/2010/main" val="3562703148"/>
              </p:ext>
            </p:extLst>
          </p:nvPr>
        </p:nvGraphicFramePr>
        <p:xfrm>
          <a:off x="4545324" y="2656278"/>
          <a:ext cx="2652889" cy="35576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a:extLst>
              <a:ext uri="{FF2B5EF4-FFF2-40B4-BE49-F238E27FC236}">
                <a16:creationId xmlns:a16="http://schemas.microsoft.com/office/drawing/2014/main" id="{4F98BCB4-A81E-3C95-DF3E-DE08188EC7DA}"/>
              </a:ext>
            </a:extLst>
          </p:cNvPr>
          <p:cNvSpPr/>
          <p:nvPr/>
        </p:nvSpPr>
        <p:spPr>
          <a:xfrm>
            <a:off x="7162800" y="1569591"/>
            <a:ext cx="990600" cy="546100"/>
          </a:xfrm>
          <a:prstGeom prst="rightArrow">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107F9C-1A81-2279-0A84-E94E261BCC84}"/>
              </a:ext>
            </a:extLst>
          </p:cNvPr>
          <p:cNvSpPr/>
          <p:nvPr/>
        </p:nvSpPr>
        <p:spPr>
          <a:xfrm>
            <a:off x="1516096" y="1470996"/>
            <a:ext cx="990599" cy="914399"/>
          </a:xfrm>
          <a:prstGeom prst="ellipse">
            <a:avLst/>
          </a:prstGeom>
          <a:solidFill>
            <a:srgbClr val="009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endParaRPr lang="en-US" dirty="0">
              <a:solidFill>
                <a:schemeClr val="bg1"/>
              </a:solidFill>
            </a:endParaRPr>
          </a:p>
        </p:txBody>
      </p:sp>
      <p:sp>
        <p:nvSpPr>
          <p:cNvPr id="21" name="Oval 20">
            <a:extLst>
              <a:ext uri="{FF2B5EF4-FFF2-40B4-BE49-F238E27FC236}">
                <a16:creationId xmlns:a16="http://schemas.microsoft.com/office/drawing/2014/main" id="{8C1543C1-EB32-0A30-0B26-1048CFC7DABF}"/>
              </a:ext>
            </a:extLst>
          </p:cNvPr>
          <p:cNvSpPr/>
          <p:nvPr/>
        </p:nvSpPr>
        <p:spPr>
          <a:xfrm>
            <a:off x="5080966" y="1470996"/>
            <a:ext cx="990600" cy="914399"/>
          </a:xfrm>
          <a:prstGeom prst="ellipse">
            <a:avLst/>
          </a:prstGeom>
          <a:solidFill>
            <a:srgbClr val="009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Oval 21">
            <a:extLst>
              <a:ext uri="{FF2B5EF4-FFF2-40B4-BE49-F238E27FC236}">
                <a16:creationId xmlns:a16="http://schemas.microsoft.com/office/drawing/2014/main" id="{06C42413-D1D2-485F-4AA5-C4802BD3DC81}"/>
              </a:ext>
            </a:extLst>
          </p:cNvPr>
          <p:cNvSpPr/>
          <p:nvPr/>
        </p:nvSpPr>
        <p:spPr>
          <a:xfrm>
            <a:off x="9323481" y="1470996"/>
            <a:ext cx="990600" cy="914400"/>
          </a:xfrm>
          <a:prstGeom prst="ellipse">
            <a:avLst/>
          </a:prstGeom>
          <a:solidFill>
            <a:srgbClr val="009A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aphicFrame>
        <p:nvGraphicFramePr>
          <p:cNvPr id="26" name="Diagram 25">
            <a:extLst>
              <a:ext uri="{FF2B5EF4-FFF2-40B4-BE49-F238E27FC236}">
                <a16:creationId xmlns:a16="http://schemas.microsoft.com/office/drawing/2014/main" id="{9E92950B-EB9B-E354-CB04-219FAF2A9736}"/>
              </a:ext>
            </a:extLst>
          </p:cNvPr>
          <p:cNvGraphicFramePr/>
          <p:nvPr>
            <p:extLst>
              <p:ext uri="{D42A27DB-BD31-4B8C-83A1-F6EECF244321}">
                <p14:modId xmlns:p14="http://schemas.microsoft.com/office/powerpoint/2010/main" val="3050223306"/>
              </p:ext>
            </p:extLst>
          </p:nvPr>
        </p:nvGraphicFramePr>
        <p:xfrm>
          <a:off x="564716" y="2656276"/>
          <a:ext cx="3025421" cy="35591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1252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6F06-A3C2-9F16-9449-27FB375E0BE9}"/>
              </a:ext>
            </a:extLst>
          </p:cNvPr>
          <p:cNvSpPr>
            <a:spLocks noGrp="1"/>
          </p:cNvSpPr>
          <p:nvPr>
            <p:ph type="title"/>
          </p:nvPr>
        </p:nvSpPr>
        <p:spPr/>
        <p:txBody>
          <a:bodyPr>
            <a:normAutofit/>
          </a:bodyPr>
          <a:lstStyle/>
          <a:p>
            <a:pPr algn="ctr"/>
            <a:r>
              <a:rPr lang="en-US" dirty="0"/>
              <a:t>Design &amp; Payload Concept</a:t>
            </a:r>
          </a:p>
        </p:txBody>
      </p:sp>
      <p:sp>
        <p:nvSpPr>
          <p:cNvPr id="4" name="Footer Placeholder 3">
            <a:extLst>
              <a:ext uri="{FF2B5EF4-FFF2-40B4-BE49-F238E27FC236}">
                <a16:creationId xmlns:a16="http://schemas.microsoft.com/office/drawing/2014/main" id="{220AEE2F-4332-47D6-7D5D-41236B0CE880}"/>
              </a:ext>
            </a:extLst>
          </p:cNvPr>
          <p:cNvSpPr>
            <a:spLocks noGrp="1"/>
          </p:cNvSpPr>
          <p:nvPr>
            <p:ph type="ftr" sz="quarter" idx="11"/>
          </p:nvPr>
        </p:nvSpPr>
        <p:spPr>
          <a:xfrm>
            <a:off x="885975" y="6460818"/>
            <a:ext cx="4114800" cy="365125"/>
          </a:xfrm>
        </p:spPr>
        <p:txBody>
          <a:bodyPr/>
          <a:lstStyle/>
          <a:p>
            <a:fld id="{947B6349-A479-48C8-9EBF-011A6515C06A}" type="slidenum">
              <a:rPr lang="en-US" smtClean="0"/>
              <a:pPr/>
              <a:t>6</a:t>
            </a:fld>
            <a:endParaRPr lang="en-US" dirty="0"/>
          </a:p>
        </p:txBody>
      </p:sp>
      <p:cxnSp>
        <p:nvCxnSpPr>
          <p:cNvPr id="9" name="Straight Connector 8">
            <a:extLst>
              <a:ext uri="{FF2B5EF4-FFF2-40B4-BE49-F238E27FC236}">
                <a16:creationId xmlns:a16="http://schemas.microsoft.com/office/drawing/2014/main" id="{3DBD75BB-322C-AFC1-0981-8B4BBC0703D4}"/>
              </a:ext>
            </a:extLst>
          </p:cNvPr>
          <p:cNvCxnSpPr>
            <a:cxnSpLocks/>
          </p:cNvCxnSpPr>
          <p:nvPr/>
        </p:nvCxnSpPr>
        <p:spPr>
          <a:xfrm>
            <a:off x="1231160" y="3218405"/>
            <a:ext cx="0" cy="548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D34CA874-5420-EAD6-130A-C170EFE80F68}"/>
              </a:ext>
            </a:extLst>
          </p:cNvPr>
          <p:cNvSpPr/>
          <p:nvPr/>
        </p:nvSpPr>
        <p:spPr>
          <a:xfrm rot="8052945">
            <a:off x="391304" y="1216685"/>
            <a:ext cx="1651000" cy="1661482"/>
          </a:xfrm>
          <a:prstGeom prst="teardrop">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5F56E510-5820-E367-8D50-FCB1FE8B06FF}"/>
              </a:ext>
            </a:extLst>
          </p:cNvPr>
          <p:cNvSpPr/>
          <p:nvPr/>
        </p:nvSpPr>
        <p:spPr>
          <a:xfrm rot="5400000">
            <a:off x="993035" y="3596982"/>
            <a:ext cx="476250" cy="863600"/>
          </a:xfrm>
          <a:prstGeom prst="moon">
            <a:avLst>
              <a:gd name="adj" fmla="val 66000"/>
            </a:avLst>
          </a:prstGeom>
          <a:solidFill>
            <a:srgbClr val="FF5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65FC4A8-F9BE-87D5-C3B6-26C4E363BB69}"/>
              </a:ext>
            </a:extLst>
          </p:cNvPr>
          <p:cNvCxnSpPr>
            <a:cxnSpLocks/>
          </p:cNvCxnSpPr>
          <p:nvPr/>
        </p:nvCxnSpPr>
        <p:spPr>
          <a:xfrm flipH="1">
            <a:off x="1239600" y="4239347"/>
            <a:ext cx="423360" cy="3942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5F3F920-97C8-6F43-20BF-0AB8E5862DA8}"/>
              </a:ext>
            </a:extLst>
          </p:cNvPr>
          <p:cNvSpPr/>
          <p:nvPr/>
        </p:nvSpPr>
        <p:spPr>
          <a:xfrm>
            <a:off x="960200" y="5170331"/>
            <a:ext cx="558800" cy="7366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110B70-6228-586B-D40A-8F4DDA857C24}"/>
              </a:ext>
            </a:extLst>
          </p:cNvPr>
          <p:cNvCxnSpPr>
            <a:cxnSpLocks/>
          </p:cNvCxnSpPr>
          <p:nvPr/>
        </p:nvCxnSpPr>
        <p:spPr>
          <a:xfrm>
            <a:off x="836430" y="4266907"/>
            <a:ext cx="431800" cy="349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5BDEDB-360C-6C61-2B11-0A4297E61BB1}"/>
              </a:ext>
            </a:extLst>
          </p:cNvPr>
          <p:cNvCxnSpPr>
            <a:cxnSpLocks/>
          </p:cNvCxnSpPr>
          <p:nvPr/>
        </p:nvCxnSpPr>
        <p:spPr>
          <a:xfrm>
            <a:off x="1231160" y="4600884"/>
            <a:ext cx="0" cy="548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8DC33F2-42B9-86F8-2DF4-69F6DE9BBDC5}"/>
              </a:ext>
            </a:extLst>
          </p:cNvPr>
          <p:cNvSpPr txBox="1"/>
          <p:nvPr/>
        </p:nvSpPr>
        <p:spPr>
          <a:xfrm>
            <a:off x="2043557" y="1724260"/>
            <a:ext cx="1597518" cy="646331"/>
          </a:xfrm>
          <a:prstGeom prst="rect">
            <a:avLst/>
          </a:prstGeom>
          <a:noFill/>
        </p:spPr>
        <p:txBody>
          <a:bodyPr wrap="square" rtlCol="0">
            <a:spAutoFit/>
          </a:bodyPr>
          <a:lstStyle/>
          <a:p>
            <a:pPr algn="ctr"/>
            <a:r>
              <a:rPr lang="en-US" dirty="0"/>
              <a:t>Latex Weather Balloon</a:t>
            </a:r>
          </a:p>
        </p:txBody>
      </p:sp>
      <p:sp>
        <p:nvSpPr>
          <p:cNvPr id="22" name="TextBox 21">
            <a:extLst>
              <a:ext uri="{FF2B5EF4-FFF2-40B4-BE49-F238E27FC236}">
                <a16:creationId xmlns:a16="http://schemas.microsoft.com/office/drawing/2014/main" id="{96AA0238-ECEC-AD59-CC15-D855A51510CD}"/>
              </a:ext>
            </a:extLst>
          </p:cNvPr>
          <p:cNvSpPr txBox="1"/>
          <p:nvPr/>
        </p:nvSpPr>
        <p:spPr>
          <a:xfrm>
            <a:off x="1720226" y="4090405"/>
            <a:ext cx="1231891" cy="369332"/>
          </a:xfrm>
          <a:prstGeom prst="rect">
            <a:avLst/>
          </a:prstGeom>
          <a:noFill/>
        </p:spPr>
        <p:txBody>
          <a:bodyPr wrap="square" rtlCol="0">
            <a:spAutoFit/>
          </a:bodyPr>
          <a:lstStyle/>
          <a:p>
            <a:r>
              <a:rPr lang="en-US" dirty="0"/>
              <a:t>Parachute</a:t>
            </a:r>
          </a:p>
        </p:txBody>
      </p:sp>
      <p:sp>
        <p:nvSpPr>
          <p:cNvPr id="23" name="TextBox 22">
            <a:extLst>
              <a:ext uri="{FF2B5EF4-FFF2-40B4-BE49-F238E27FC236}">
                <a16:creationId xmlns:a16="http://schemas.microsoft.com/office/drawing/2014/main" id="{1F656F36-045F-A881-BEC3-3843958B5419}"/>
              </a:ext>
            </a:extLst>
          </p:cNvPr>
          <p:cNvSpPr txBox="1"/>
          <p:nvPr/>
        </p:nvSpPr>
        <p:spPr>
          <a:xfrm>
            <a:off x="2202311" y="5328642"/>
            <a:ext cx="1438764" cy="646331"/>
          </a:xfrm>
          <a:prstGeom prst="rect">
            <a:avLst/>
          </a:prstGeom>
          <a:noFill/>
        </p:spPr>
        <p:txBody>
          <a:bodyPr wrap="square" rtlCol="0">
            <a:spAutoFit/>
          </a:bodyPr>
          <a:lstStyle/>
          <a:p>
            <a:r>
              <a:rPr lang="en-US" dirty="0"/>
              <a:t>Balloon Package</a:t>
            </a:r>
          </a:p>
        </p:txBody>
      </p:sp>
      <p:sp>
        <p:nvSpPr>
          <p:cNvPr id="31" name="Right Arrow 30">
            <a:extLst>
              <a:ext uri="{FF2B5EF4-FFF2-40B4-BE49-F238E27FC236}">
                <a16:creationId xmlns:a16="http://schemas.microsoft.com/office/drawing/2014/main" id="{C6A26DC9-7BE1-3CF5-DB41-709674EEE269}"/>
              </a:ext>
            </a:extLst>
          </p:cNvPr>
          <p:cNvSpPr/>
          <p:nvPr/>
        </p:nvSpPr>
        <p:spPr>
          <a:xfrm rot="20019208">
            <a:off x="2965889" y="5173810"/>
            <a:ext cx="1425937"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B315B73-2266-D998-A7DC-6C2AF146265C}"/>
              </a:ext>
            </a:extLst>
          </p:cNvPr>
          <p:cNvSpPr/>
          <p:nvPr/>
        </p:nvSpPr>
        <p:spPr>
          <a:xfrm>
            <a:off x="208998" y="4887325"/>
            <a:ext cx="2032000" cy="14138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aspberry Pi 3 – Model B">
            <a:extLst>
              <a:ext uri="{FF2B5EF4-FFF2-40B4-BE49-F238E27FC236}">
                <a16:creationId xmlns:a16="http://schemas.microsoft.com/office/drawing/2014/main" id="{C78561A0-ADF7-159C-FED8-B44A020C57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5" t="20541" r="4114" b="18377"/>
          <a:stretch/>
        </p:blipFill>
        <p:spPr bwMode="auto">
          <a:xfrm>
            <a:off x="4220578" y="3221861"/>
            <a:ext cx="2277303" cy="1522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980152-C268-7C3D-49CD-6FAE4C021647}"/>
              </a:ext>
            </a:extLst>
          </p:cNvPr>
          <p:cNvSpPr txBox="1"/>
          <p:nvPr/>
        </p:nvSpPr>
        <p:spPr>
          <a:xfrm>
            <a:off x="3678857" y="2945390"/>
            <a:ext cx="3176535" cy="369332"/>
          </a:xfrm>
          <a:prstGeom prst="rect">
            <a:avLst/>
          </a:prstGeom>
          <a:noFill/>
        </p:spPr>
        <p:txBody>
          <a:bodyPr wrap="square" rtlCol="0">
            <a:spAutoFit/>
          </a:bodyPr>
          <a:lstStyle/>
          <a:p>
            <a:r>
              <a:rPr lang="en-US" dirty="0"/>
              <a:t>Raspberry Pi 3B: Computer</a:t>
            </a:r>
          </a:p>
        </p:txBody>
      </p:sp>
      <p:pic>
        <p:nvPicPr>
          <p:cNvPr id="6" name="Picture 6">
            <a:extLst>
              <a:ext uri="{FF2B5EF4-FFF2-40B4-BE49-F238E27FC236}">
                <a16:creationId xmlns:a16="http://schemas.microsoft.com/office/drawing/2014/main" id="{CD3F2053-5EFF-350B-00F6-B638338EF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857" y="1305477"/>
            <a:ext cx="2967016" cy="13973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9EC528-442D-4A6D-7BA7-FE7A0E505960}"/>
              </a:ext>
            </a:extLst>
          </p:cNvPr>
          <p:cNvSpPr txBox="1"/>
          <p:nvPr/>
        </p:nvSpPr>
        <p:spPr>
          <a:xfrm>
            <a:off x="3608773" y="1198584"/>
            <a:ext cx="3461917" cy="369332"/>
          </a:xfrm>
          <a:prstGeom prst="rect">
            <a:avLst/>
          </a:prstGeom>
          <a:noFill/>
        </p:spPr>
        <p:txBody>
          <a:bodyPr wrap="square" rtlCol="0">
            <a:spAutoFit/>
          </a:bodyPr>
          <a:lstStyle/>
          <a:p>
            <a:r>
              <a:rPr lang="en-US" dirty="0"/>
              <a:t>HAB Bounder: Data Transmitter </a:t>
            </a:r>
          </a:p>
        </p:txBody>
      </p:sp>
      <p:pic>
        <p:nvPicPr>
          <p:cNvPr id="8" name="Picture 4" descr="Adafruit BMP280 I2C or SPI Barometric Pressure &amp; Altitude Sensor">
            <a:extLst>
              <a:ext uri="{FF2B5EF4-FFF2-40B4-BE49-F238E27FC236}">
                <a16:creationId xmlns:a16="http://schemas.microsoft.com/office/drawing/2014/main" id="{791AC067-F406-5E85-6BAA-1363288551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24" t="18739" r="15697" b="16936"/>
          <a:stretch/>
        </p:blipFill>
        <p:spPr bwMode="auto">
          <a:xfrm>
            <a:off x="4789329" y="5538631"/>
            <a:ext cx="1396313" cy="9989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43F639-2C05-CD2F-2B2D-C0E13DD73F9D}"/>
              </a:ext>
            </a:extLst>
          </p:cNvPr>
          <p:cNvSpPr txBox="1"/>
          <p:nvPr/>
        </p:nvSpPr>
        <p:spPr>
          <a:xfrm>
            <a:off x="4411249" y="5149524"/>
            <a:ext cx="3627077" cy="338554"/>
          </a:xfrm>
          <a:prstGeom prst="rect">
            <a:avLst/>
          </a:prstGeom>
          <a:noFill/>
        </p:spPr>
        <p:txBody>
          <a:bodyPr wrap="square" rtlCol="0">
            <a:spAutoFit/>
          </a:bodyPr>
          <a:lstStyle/>
          <a:p>
            <a:r>
              <a:rPr lang="en-US" sz="1600" dirty="0"/>
              <a:t>BMP280: Pressure &amp; Temperature Sensor</a:t>
            </a:r>
          </a:p>
        </p:txBody>
      </p:sp>
      <p:sp>
        <p:nvSpPr>
          <p:cNvPr id="14" name="TextBox 13">
            <a:extLst>
              <a:ext uri="{FF2B5EF4-FFF2-40B4-BE49-F238E27FC236}">
                <a16:creationId xmlns:a16="http://schemas.microsoft.com/office/drawing/2014/main" id="{02FD55C5-9BB5-126C-C4BB-A8A326B674A4}"/>
              </a:ext>
            </a:extLst>
          </p:cNvPr>
          <p:cNvSpPr txBox="1"/>
          <p:nvPr/>
        </p:nvSpPr>
        <p:spPr>
          <a:xfrm>
            <a:off x="7936845" y="1214889"/>
            <a:ext cx="2967016" cy="1200329"/>
          </a:xfrm>
          <a:prstGeom prst="rect">
            <a:avLst/>
          </a:prstGeom>
          <a:noFill/>
        </p:spPr>
        <p:txBody>
          <a:bodyPr wrap="square" rtlCol="0">
            <a:spAutoFit/>
          </a:bodyPr>
          <a:lstStyle/>
          <a:p>
            <a:r>
              <a:rPr lang="en-US" u="sng" dirty="0"/>
              <a:t>Carbon Dioxide Sensor:</a:t>
            </a:r>
          </a:p>
          <a:p>
            <a:r>
              <a:rPr lang="en-US" dirty="0"/>
              <a:t>(Under Research- Photoacoustic CO2, EE894, NDIR)</a:t>
            </a:r>
          </a:p>
        </p:txBody>
      </p:sp>
      <p:pic>
        <p:nvPicPr>
          <p:cNvPr id="16" name="Picture 2" descr="PASCO2V01 | XENSIV™ PAS CO2 sensor - Infineon Technologies">
            <a:extLst>
              <a:ext uri="{FF2B5EF4-FFF2-40B4-BE49-F238E27FC236}">
                <a16:creationId xmlns:a16="http://schemas.microsoft.com/office/drawing/2014/main" id="{015F12E6-0B10-F678-0F70-95C52C698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018" y="2680468"/>
            <a:ext cx="1869024" cy="1654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827651-BEE8-F9A9-91B3-F011E52B89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48" t="-449" r="15391" b="8417"/>
          <a:stretch/>
        </p:blipFill>
        <p:spPr bwMode="auto">
          <a:xfrm>
            <a:off x="10189178" y="2590843"/>
            <a:ext cx="1717672" cy="15226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C23B79F-8803-415E-994B-218257D019F3}"/>
              </a:ext>
            </a:extLst>
          </p:cNvPr>
          <p:cNvSpPr txBox="1"/>
          <p:nvPr/>
        </p:nvSpPr>
        <p:spPr>
          <a:xfrm>
            <a:off x="11084799" y="2662399"/>
            <a:ext cx="858836" cy="338554"/>
          </a:xfrm>
          <a:prstGeom prst="rect">
            <a:avLst/>
          </a:prstGeom>
          <a:noFill/>
        </p:spPr>
        <p:txBody>
          <a:bodyPr wrap="square" rtlCol="0">
            <a:spAutoFit/>
          </a:bodyPr>
          <a:lstStyle/>
          <a:p>
            <a:r>
              <a:rPr lang="en-US" sz="1600" dirty="0"/>
              <a:t>EE894</a:t>
            </a:r>
          </a:p>
        </p:txBody>
      </p:sp>
      <p:sp>
        <p:nvSpPr>
          <p:cNvPr id="19" name="TextBox 18">
            <a:extLst>
              <a:ext uri="{FF2B5EF4-FFF2-40B4-BE49-F238E27FC236}">
                <a16:creationId xmlns:a16="http://schemas.microsoft.com/office/drawing/2014/main" id="{46B0CAD8-713D-BF59-AA83-C1577C3FA379}"/>
              </a:ext>
            </a:extLst>
          </p:cNvPr>
          <p:cNvSpPr txBox="1"/>
          <p:nvPr/>
        </p:nvSpPr>
        <p:spPr>
          <a:xfrm>
            <a:off x="6901956" y="2452756"/>
            <a:ext cx="259615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a:t>
            </a:r>
            <a:r>
              <a:rPr lang="en-US" sz="1600" i="0" dirty="0">
                <a:effectLst/>
                <a:latin typeface="Times New Roman" panose="02020603050405020304" pitchFamily="18" charset="0"/>
                <a:cs typeface="Times New Roman" panose="02020603050405020304" pitchFamily="18" charset="0"/>
              </a:rPr>
              <a:t>hotoacoustic CO2 </a:t>
            </a:r>
            <a:r>
              <a:rPr lang="en-US" sz="1600" dirty="0">
                <a:latin typeface="Times New Roman" panose="02020603050405020304" pitchFamily="18" charset="0"/>
                <a:cs typeface="Times New Roman" panose="02020603050405020304" pitchFamily="18" charset="0"/>
              </a:rPr>
              <a:t>Sensors</a:t>
            </a:r>
          </a:p>
        </p:txBody>
      </p:sp>
      <p:sp>
        <p:nvSpPr>
          <p:cNvPr id="33" name="TextBox 32">
            <a:extLst>
              <a:ext uri="{FF2B5EF4-FFF2-40B4-BE49-F238E27FC236}">
                <a16:creationId xmlns:a16="http://schemas.microsoft.com/office/drawing/2014/main" id="{BCEACE36-C1B8-A26A-46B5-C9740BC61435}"/>
              </a:ext>
            </a:extLst>
          </p:cNvPr>
          <p:cNvSpPr txBox="1"/>
          <p:nvPr/>
        </p:nvSpPr>
        <p:spPr>
          <a:xfrm>
            <a:off x="8513524" y="4335014"/>
            <a:ext cx="2842046" cy="338554"/>
          </a:xfrm>
          <a:prstGeom prst="rect">
            <a:avLst/>
          </a:prstGeom>
          <a:noFill/>
        </p:spPr>
        <p:txBody>
          <a:bodyPr wrap="square" rtlCol="0">
            <a:spAutoFit/>
          </a:bodyPr>
          <a:lstStyle/>
          <a:p>
            <a:r>
              <a:rPr lang="en-US" sz="1600" dirty="0"/>
              <a:t>Nondispersive Infrared Sensor</a:t>
            </a:r>
          </a:p>
        </p:txBody>
      </p:sp>
      <p:pic>
        <p:nvPicPr>
          <p:cNvPr id="2054" name="Picture 6">
            <a:extLst>
              <a:ext uri="{FF2B5EF4-FFF2-40B4-BE49-F238E27FC236}">
                <a16:creationId xmlns:a16="http://schemas.microsoft.com/office/drawing/2014/main" id="{F855D07F-A8B6-D1AA-B7B1-88E43DB0D7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165918" y="3907210"/>
            <a:ext cx="1393415" cy="298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76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pPr marL="0" indent="0">
              <a:lnSpc>
                <a:spcPct val="150000"/>
              </a:lnSpc>
              <a:buNone/>
            </a:pPr>
            <a:r>
              <a:rPr lang="en-US" sz="1800" dirty="0"/>
              <a:t>Delene, D. J., 2011: Airborne data processing and analysis software package. Earth Sci. Inform., 4, 29–44, https://</a:t>
            </a:r>
            <a:r>
              <a:rPr lang="en-US" sz="1800" dirty="0" err="1"/>
              <a:t>doi.org</a:t>
            </a:r>
            <a:r>
              <a:rPr lang="en-US" sz="1800" dirty="0"/>
              <a:t>/10.1007/s12145-010-0061-4. ——, K. Hibert, M. Poellot, and N. Brackin, 2019: The North Dakota Citation Research Aircraft Measurement Platform. SAE Tech. Pap. 2019-01-1990, https://</a:t>
            </a:r>
            <a:r>
              <a:rPr lang="en-US" sz="1800" dirty="0" err="1"/>
              <a:t>doi.org</a:t>
            </a:r>
            <a:r>
              <a:rPr lang="en-US" sz="1800" dirty="0"/>
              <a:t>/</a:t>
            </a:r>
            <a:r>
              <a:rPr lang="en-US" sz="1800" dirty="0" err="1"/>
              <a:t>doi</a:t>
            </a:r>
            <a:r>
              <a:rPr lang="en-US" sz="1800" dirty="0"/>
              <a:t>: 10.4271/2019-01-1990.</a:t>
            </a:r>
          </a:p>
          <a:p>
            <a:pPr marL="0" indent="0">
              <a:lnSpc>
                <a:spcPct val="150000"/>
              </a:lnSpc>
              <a:buNone/>
            </a:pPr>
            <a:r>
              <a:rPr lang="en-US" sz="1800" dirty="0"/>
              <a:t>Miyamoto, Y. &amp; Inoue, Makoto &amp; Morino, Isamu &amp; Uchino, O. &amp; Yokota, T. &amp; Machida, </a:t>
            </a:r>
            <a:r>
              <a:rPr lang="en-US" sz="1800" dirty="0" err="1"/>
              <a:t>Toshinobu</a:t>
            </a:r>
            <a:r>
              <a:rPr lang="en-US" sz="1800" dirty="0"/>
              <a:t> &amp; Sawa, Y. &amp; Matsueda, H. &amp; Sweeney, Cora &amp; Tans, P. &amp; Andrews, Arlyn &amp; Patra, P.. (2013). Atmospheric column-averaged mole fractions of carbon dioxide at 53 aircraft measurement sites. Atmospheric Chemistry and Physics. 13. 10.5194/acp-13-5265-2013. </a:t>
            </a:r>
          </a:p>
          <a:p>
            <a:pPr marL="0" indent="0">
              <a:lnSpc>
                <a:spcPct val="150000"/>
              </a:lnSpc>
              <a:buNone/>
            </a:pPr>
            <a:r>
              <a:rPr lang="en-US" sz="1800" dirty="0"/>
              <a:t>Delene, D.J. &amp; Elizabeth Cardoza, (2024). The Conversation Article.</a:t>
            </a:r>
          </a:p>
          <a:p>
            <a:pPr marL="0" indent="0">
              <a:lnSpc>
                <a:spcPct val="150000"/>
              </a:lnSpc>
              <a:buNone/>
            </a:pPr>
            <a:r>
              <a:rPr lang="en-US" sz="1800" dirty="0"/>
              <a:t>Miyamoto, Y., Inoue, M., Morino, I., Uchino, O., Yokota, T., Machida, T., Sawa, Y., Matsueda, H., Sweeney, C., Tans, P. P., Andrews, A. E., </a:t>
            </a:r>
            <a:r>
              <a:rPr lang="en-US" sz="1800" dirty="0" err="1"/>
              <a:t>Biraud</a:t>
            </a:r>
            <a:r>
              <a:rPr lang="en-US" sz="1800" dirty="0"/>
              <a:t>, S. C., &amp; Patra, P. K. (2013). Corrigendum to “Atmospheric column-averaged mole fractions of carbon dioxide at 53 aircraft measurement sites” published in Atmos. Chem. Phys. 13, 5265–5275, 2013. </a:t>
            </a:r>
            <a:r>
              <a:rPr lang="en-US" sz="1800" i="1" dirty="0"/>
              <a:t>Atmospheric Chemistry and Physics</a:t>
            </a:r>
            <a:r>
              <a:rPr lang="en-US" sz="1800" dirty="0"/>
              <a:t>, </a:t>
            </a:r>
            <a:r>
              <a:rPr lang="en-US" sz="1800" i="1" dirty="0"/>
              <a:t>13</a:t>
            </a:r>
            <a:r>
              <a:rPr lang="en-US" sz="1800" dirty="0"/>
              <a:t>(18), 9213–9216. https://</a:t>
            </a:r>
            <a:r>
              <a:rPr lang="en-US" sz="1800" dirty="0" err="1"/>
              <a:t>doi.org</a:t>
            </a:r>
            <a:r>
              <a:rPr lang="en-US" sz="1800" dirty="0"/>
              <a:t>/10.5194/acp-13-9213-2013</a:t>
            </a:r>
          </a:p>
          <a:p>
            <a:pPr marL="0" indent="0">
              <a:buNone/>
            </a:pPr>
            <a:endParaRPr lang="en-US" sz="1800" dirty="0"/>
          </a:p>
          <a:p>
            <a:pPr marL="0" indent="0">
              <a:buNone/>
            </a:pPr>
            <a:endParaRPr lang="en-US" sz="1800" dirty="0"/>
          </a:p>
        </p:txBody>
      </p:sp>
      <p:sp>
        <p:nvSpPr>
          <p:cNvPr id="5" name="Footer Placeholder 4"/>
          <p:cNvSpPr>
            <a:spLocks noGrp="1"/>
          </p:cNvSpPr>
          <p:nvPr>
            <p:ph type="ftr" sz="quarter" idx="11"/>
          </p:nvPr>
        </p:nvSpPr>
        <p:spPr/>
        <p:txBody>
          <a:bodyPr/>
          <a:lstStyle/>
          <a:p>
            <a:fld id="{9961D5C2-DE33-4E70-89BB-50F6B3C0C2B7}" type="slidenum">
              <a:rPr lang="en-US" smtClean="0"/>
              <a:t>7</a:t>
            </a:fld>
            <a:endParaRPr lang="en-US" dirty="0"/>
          </a:p>
        </p:txBody>
      </p:sp>
    </p:spTree>
    <p:extLst>
      <p:ext uri="{BB962C8B-B14F-4D97-AF65-F5344CB8AC3E}">
        <p14:creationId xmlns:p14="http://schemas.microsoft.com/office/powerpoint/2010/main" val="130766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3FE5B-5C8A-E9D4-6586-CE1AC9A5F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B8805-E7B1-97BD-0F01-A72EDBACD691}"/>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Acknowledgments</a:t>
            </a:r>
          </a:p>
        </p:txBody>
      </p:sp>
      <p:sp>
        <p:nvSpPr>
          <p:cNvPr id="3" name="Content Placeholder 2">
            <a:extLst>
              <a:ext uri="{FF2B5EF4-FFF2-40B4-BE49-F238E27FC236}">
                <a16:creationId xmlns:a16="http://schemas.microsoft.com/office/drawing/2014/main" id="{CC392E0E-AC50-DF6F-6D87-B5830F519641}"/>
              </a:ext>
            </a:extLst>
          </p:cNvPr>
          <p:cNvSpPr>
            <a:spLocks noGrp="1"/>
          </p:cNvSpPr>
          <p:nvPr>
            <p:ph idx="1"/>
          </p:nvPr>
        </p:nvSpPr>
        <p:spPr>
          <a:xfrm>
            <a:off x="381965" y="1580671"/>
            <a:ext cx="11470511" cy="4351338"/>
          </a:xfrm>
        </p:spPr>
        <p:txBody>
          <a:bodyPr>
            <a:normAutofit fontScale="47500" lnSpcReduction="20000"/>
          </a:bodyPr>
          <a:lstStyle/>
          <a:p>
            <a:pPr>
              <a:lnSpc>
                <a:spcPct val="120000"/>
              </a:lnSpc>
            </a:pPr>
            <a:r>
              <a:rPr lang="en-US" sz="4000" dirty="0">
                <a:latin typeface="Times New Roman" panose="02020603050405020304" pitchFamily="18" charset="0"/>
                <a:cs typeface="Times New Roman" panose="02020603050405020304" pitchFamily="18" charset="0"/>
              </a:rPr>
              <a:t>Advisors: Dr. David </a:t>
            </a:r>
            <a:r>
              <a:rPr lang="en-US" sz="4000" dirty="0" err="1">
                <a:latin typeface="Times New Roman" panose="02020603050405020304" pitchFamily="18" charset="0"/>
                <a:cs typeface="Times New Roman" panose="02020603050405020304" pitchFamily="18" charset="0"/>
              </a:rPr>
              <a:t>Delene</a:t>
            </a:r>
            <a:r>
              <a:rPr lang="en-US" sz="4000" dirty="0">
                <a:latin typeface="Times New Roman" panose="02020603050405020304" pitchFamily="18" charset="0"/>
                <a:cs typeface="Times New Roman" panose="02020603050405020304" pitchFamily="18" charset="0"/>
              </a:rPr>
              <a:t> and Dr. Ron </a:t>
            </a:r>
            <a:r>
              <a:rPr lang="en-US" sz="4000" dirty="0" err="1">
                <a:latin typeface="Times New Roman" panose="02020603050405020304" pitchFamily="18" charset="0"/>
                <a:cs typeface="Times New Roman" panose="02020603050405020304" pitchFamily="18" charset="0"/>
              </a:rPr>
              <a:t>Fevig</a:t>
            </a:r>
            <a:endParaRPr lang="en-US" sz="4000" dirty="0">
              <a:latin typeface="Times New Roman" panose="02020603050405020304" pitchFamily="18" charset="0"/>
              <a:cs typeface="Times New Roman" panose="02020603050405020304" pitchFamily="18" charset="0"/>
            </a:endParaRPr>
          </a:p>
          <a:p>
            <a:pPr>
              <a:lnSpc>
                <a:spcPct val="120000"/>
              </a:lnSpc>
            </a:pPr>
            <a:r>
              <a:rPr lang="en-US" sz="4000" dirty="0">
                <a:latin typeface="Times New Roman" panose="02020603050405020304" pitchFamily="18" charset="0"/>
                <a:cs typeface="Times New Roman" panose="02020603050405020304" pitchFamily="18" charset="0"/>
              </a:rPr>
              <a:t>Elizabeth Cardoza</a:t>
            </a:r>
          </a:p>
          <a:p>
            <a:pPr>
              <a:lnSpc>
                <a:spcPct val="120000"/>
              </a:lnSpc>
            </a:pPr>
            <a:r>
              <a:rPr lang="en-US" sz="4000" dirty="0">
                <a:latin typeface="Times New Roman" panose="02020603050405020304" pitchFamily="18" charset="0"/>
                <a:cs typeface="Times New Roman" panose="02020603050405020304" pitchFamily="18" charset="0"/>
              </a:rPr>
              <a:t>Space Operations Group (SOG)</a:t>
            </a:r>
          </a:p>
          <a:p>
            <a:pPr>
              <a:lnSpc>
                <a:spcPct val="120000"/>
              </a:lnSpc>
            </a:pPr>
            <a:r>
              <a:rPr lang="en-US" sz="4000" dirty="0">
                <a:latin typeface="Times New Roman" panose="02020603050405020304" pitchFamily="18" charset="0"/>
                <a:cs typeface="Times New Roman" panose="02020603050405020304" pitchFamily="18" charset="0"/>
              </a:rPr>
              <a:t>Dr. Du, IREC REU Program Director</a:t>
            </a:r>
          </a:p>
          <a:p>
            <a:pPr>
              <a:lnSpc>
                <a:spcPct val="120000"/>
              </a:lnSpc>
            </a:pPr>
            <a:r>
              <a:rPr lang="en-US" sz="4000" dirty="0">
                <a:latin typeface="Times New Roman" panose="02020603050405020304" pitchFamily="18" charset="0"/>
                <a:cs typeface="Times New Roman" panose="02020603050405020304" pitchFamily="18" charset="0"/>
              </a:rPr>
              <a:t>IREC REU Program at the University of North Dakota</a:t>
            </a:r>
          </a:p>
          <a:p>
            <a:pPr>
              <a:lnSpc>
                <a:spcPct val="120000"/>
              </a:lnSpc>
            </a:pPr>
            <a:r>
              <a:rPr lang="en-US" sz="4000" dirty="0">
                <a:latin typeface="Times New Roman" panose="02020603050405020304" pitchFamily="18" charset="0"/>
                <a:cs typeface="Times New Roman" panose="02020603050405020304" pitchFamily="18" charset="0"/>
              </a:rPr>
              <a:t>University of North Dakota Chemistry Department</a:t>
            </a:r>
          </a:p>
          <a:p>
            <a:pPr>
              <a:lnSpc>
                <a:spcPct val="120000"/>
              </a:lnSpc>
            </a:pPr>
            <a:r>
              <a:rPr lang="en-US" sz="4000" dirty="0">
                <a:latin typeface="Times New Roman" panose="02020603050405020304" pitchFamily="18" charset="0"/>
                <a:cs typeface="Times New Roman" panose="02020603050405020304" pitchFamily="18" charset="0"/>
              </a:rPr>
              <a:t>University of North Dakota Space Studies &amp; Atmospheric Science Departments</a:t>
            </a:r>
          </a:p>
          <a:p>
            <a:pPr marL="0" indent="0">
              <a:lnSpc>
                <a:spcPct val="120000"/>
              </a:lnSpc>
              <a:buNone/>
            </a:pPr>
            <a:endParaRPr lang="en-US" sz="4000" dirty="0">
              <a:latin typeface="Times New Roman" panose="02020603050405020304" pitchFamily="18" charset="0"/>
              <a:cs typeface="Times New Roman" panose="02020603050405020304" pitchFamily="18" charset="0"/>
            </a:endParaRPr>
          </a:p>
          <a:p>
            <a:pPr>
              <a:lnSpc>
                <a:spcPct val="120000"/>
              </a:lnSpc>
              <a:buNone/>
            </a:pPr>
            <a:r>
              <a:rPr lang="en-US" sz="4000" dirty="0">
                <a:effectLst/>
                <a:latin typeface="Times New Roman" panose="02020603050405020304" pitchFamily="18" charset="0"/>
                <a:cs typeface="Times New Roman" panose="02020603050405020304" pitchFamily="18" charset="0"/>
              </a:rPr>
              <a:t>We would like to acknowledge support from the National Science Foundation (NSF) REU IREC program in No. CHE-175 922. Any opinions, findings, and conclusions or recommendations expressed in this material are those of the author(s) and do not necessarily reflect the views of the NSF.</a:t>
            </a:r>
          </a:p>
          <a:p>
            <a:pPr>
              <a:lnSpc>
                <a:spcPct val="120000"/>
              </a:lnSpc>
            </a:pPr>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F0B7540-23F5-64BD-E676-E83ECFFD0A38}"/>
              </a:ext>
            </a:extLst>
          </p:cNvPr>
          <p:cNvSpPr>
            <a:spLocks noGrp="1"/>
          </p:cNvSpPr>
          <p:nvPr>
            <p:ph type="ftr" sz="quarter" idx="11"/>
          </p:nvPr>
        </p:nvSpPr>
        <p:spPr/>
        <p:txBody>
          <a:bodyPr/>
          <a:lstStyle/>
          <a:p>
            <a:fld id="{9961D5C2-DE33-4E70-89BB-50F6B3C0C2B7}" type="slidenum">
              <a:rPr lang="en-US" smtClean="0"/>
              <a:t>8</a:t>
            </a:fld>
            <a:endParaRPr lang="en-US" dirty="0"/>
          </a:p>
        </p:txBody>
      </p:sp>
    </p:spTree>
    <p:extLst>
      <p:ext uri="{BB962C8B-B14F-4D97-AF65-F5344CB8AC3E}">
        <p14:creationId xmlns:p14="http://schemas.microsoft.com/office/powerpoint/2010/main" val="187911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ase Presentation June 16 2020" id="{F6CDCB3C-2054-6242-A5E5-1E580B7AD7A0}" vid="{0EFA955A-FF73-2042-93CB-0AD0209841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347C8DED4114C8EFAE107EE370199" ma:contentTypeVersion="14" ma:contentTypeDescription="Create a new document." ma:contentTypeScope="" ma:versionID="e8a93f0b34ac6e829cede56b6f59efc4">
  <xsd:schema xmlns:xsd="http://www.w3.org/2001/XMLSchema" xmlns:xs="http://www.w3.org/2001/XMLSchema" xmlns:p="http://schemas.microsoft.com/office/2006/metadata/properties" xmlns:ns3="a17bbc32-31cc-42f7-8cf9-364fd05ce3f9" xmlns:ns4="dea94f3f-844e-4b97-8dbc-e801d1f4c7c6" targetNamespace="http://schemas.microsoft.com/office/2006/metadata/properties" ma:root="true" ma:fieldsID="23d380af672f0bce313e462af429b4ef" ns3:_="" ns4:_="">
    <xsd:import namespace="a17bbc32-31cc-42f7-8cf9-364fd05ce3f9"/>
    <xsd:import namespace="dea94f3f-844e-4b97-8dbc-e801d1f4c7c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bbc32-31cc-42f7-8cf9-364fd05ce3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94f3f-844e-4b97-8dbc-e801d1f4c7c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870222-14D1-49F0-96D2-E496869C4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7bbc32-31cc-42f7-8cf9-364fd05ce3f9"/>
    <ds:schemaRef ds:uri="dea94f3f-844e-4b97-8dbc-e801d1f4c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6F871A-8634-4C42-8532-311975202C05}">
  <ds:schemaRefs>
    <ds:schemaRef ds:uri="http://schemas.microsoft.com/sharepoint/v3/contenttype/forms"/>
  </ds:schemaRefs>
</ds:datastoreItem>
</file>

<file path=customXml/itemProps3.xml><?xml version="1.0" encoding="utf-8"?>
<ds:datastoreItem xmlns:ds="http://schemas.openxmlformats.org/officeDocument/2006/customXml" ds:itemID="{87D4E218-4F9A-4A53-8025-0975EECA4200}">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ea94f3f-844e-4b97-8dbc-e801d1f4c7c6"/>
    <ds:schemaRef ds:uri="http://purl.org/dc/terms/"/>
    <ds:schemaRef ds:uri="a17bbc32-31cc-42f7-8cf9-364fd05ce3f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10656</TotalTime>
  <Words>889</Words>
  <Application>Microsoft Macintosh PowerPoint</Application>
  <PresentationFormat>Widescreen</PresentationFormat>
  <Paragraphs>132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Development of a Weather Balloon Package for Atmospheric Carbon Dioxide Measurements</vt:lpstr>
      <vt:lpstr>Background Information</vt:lpstr>
      <vt:lpstr>Research Problem</vt:lpstr>
      <vt:lpstr>Goals &amp; Objectives</vt:lpstr>
      <vt:lpstr>Project Overview</vt:lpstr>
      <vt:lpstr>Design &amp; Payload Concept</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Witherspoon</dc:creator>
  <cp:lastModifiedBy>Michael Witherspoon</cp:lastModifiedBy>
  <cp:revision>3</cp:revision>
  <dcterms:created xsi:type="dcterms:W3CDTF">2025-06-02T00:16:59Z</dcterms:created>
  <dcterms:modified xsi:type="dcterms:W3CDTF">2025-06-10T12:50:40Z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0x0101005C7347C8DED4114C8EFAE107EE370199</vt:lpwstr>
  </property>
</Properties>
</file>