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43891200" cy="32918400"/>
  <p:notesSz cx="11887200" cy="6858000"/>
  <p:defaultTextStyle>
    <a:defPPr>
      <a:defRPr lang="en-GB"/>
    </a:defPPr>
    <a:lvl1pPr algn="l" defTabSz="457200" rtl="0" fontAlgn="base">
      <a:lnSpc>
        <a:spcPct val="93000"/>
      </a:lnSpc>
      <a:spcBef>
        <a:spcPct val="0"/>
      </a:spcBef>
      <a:spcAft>
        <a:spcPct val="0"/>
      </a:spcAft>
      <a:buClr>
        <a:srgbClr val="000000"/>
      </a:buClr>
      <a:buSzPct val="100000"/>
      <a:buFont typeface="Arial" charset="0"/>
      <a:defRPr sz="8600" kern="1200">
        <a:solidFill>
          <a:schemeClr val="bg1"/>
        </a:solidFill>
        <a:latin typeface="Arial" charset="0"/>
        <a:ea typeface="ＭＳ Ｐゴシック" charset="0"/>
        <a:cs typeface="DejaVu LGC Sans" charset="0"/>
      </a:defRPr>
    </a:lvl1pPr>
    <a:lvl2pPr marL="457200" algn="l" defTabSz="457200" rtl="0" fontAlgn="base">
      <a:lnSpc>
        <a:spcPct val="93000"/>
      </a:lnSpc>
      <a:spcBef>
        <a:spcPct val="0"/>
      </a:spcBef>
      <a:spcAft>
        <a:spcPct val="0"/>
      </a:spcAft>
      <a:buClr>
        <a:srgbClr val="000000"/>
      </a:buClr>
      <a:buSzPct val="100000"/>
      <a:buFont typeface="Arial" charset="0"/>
      <a:defRPr sz="8600" kern="1200">
        <a:solidFill>
          <a:schemeClr val="bg1"/>
        </a:solidFill>
        <a:latin typeface="Arial" charset="0"/>
        <a:ea typeface="ＭＳ Ｐゴシック" charset="0"/>
        <a:cs typeface="DejaVu LGC Sans" charset="0"/>
      </a:defRPr>
    </a:lvl2pPr>
    <a:lvl3pPr marL="914400" algn="l" defTabSz="457200" rtl="0" fontAlgn="base">
      <a:lnSpc>
        <a:spcPct val="93000"/>
      </a:lnSpc>
      <a:spcBef>
        <a:spcPct val="0"/>
      </a:spcBef>
      <a:spcAft>
        <a:spcPct val="0"/>
      </a:spcAft>
      <a:buClr>
        <a:srgbClr val="000000"/>
      </a:buClr>
      <a:buSzPct val="100000"/>
      <a:buFont typeface="Arial" charset="0"/>
      <a:defRPr sz="8600" kern="1200">
        <a:solidFill>
          <a:schemeClr val="bg1"/>
        </a:solidFill>
        <a:latin typeface="Arial" charset="0"/>
        <a:ea typeface="ＭＳ Ｐゴシック" charset="0"/>
        <a:cs typeface="DejaVu LGC Sans" charset="0"/>
      </a:defRPr>
    </a:lvl3pPr>
    <a:lvl4pPr marL="1371600" algn="l" defTabSz="457200" rtl="0" fontAlgn="base">
      <a:lnSpc>
        <a:spcPct val="93000"/>
      </a:lnSpc>
      <a:spcBef>
        <a:spcPct val="0"/>
      </a:spcBef>
      <a:spcAft>
        <a:spcPct val="0"/>
      </a:spcAft>
      <a:buClr>
        <a:srgbClr val="000000"/>
      </a:buClr>
      <a:buSzPct val="100000"/>
      <a:buFont typeface="Arial" charset="0"/>
      <a:defRPr sz="8600" kern="1200">
        <a:solidFill>
          <a:schemeClr val="bg1"/>
        </a:solidFill>
        <a:latin typeface="Arial" charset="0"/>
        <a:ea typeface="ＭＳ Ｐゴシック" charset="0"/>
        <a:cs typeface="DejaVu LGC Sans" charset="0"/>
      </a:defRPr>
    </a:lvl4pPr>
    <a:lvl5pPr marL="1828800" algn="l" defTabSz="457200" rtl="0" fontAlgn="base">
      <a:lnSpc>
        <a:spcPct val="93000"/>
      </a:lnSpc>
      <a:spcBef>
        <a:spcPct val="0"/>
      </a:spcBef>
      <a:spcAft>
        <a:spcPct val="0"/>
      </a:spcAft>
      <a:buClr>
        <a:srgbClr val="000000"/>
      </a:buClr>
      <a:buSzPct val="100000"/>
      <a:buFont typeface="Arial" charset="0"/>
      <a:defRPr sz="8600" kern="1200">
        <a:solidFill>
          <a:schemeClr val="bg1"/>
        </a:solidFill>
        <a:latin typeface="Arial" charset="0"/>
        <a:ea typeface="ＭＳ Ｐゴシック" charset="0"/>
        <a:cs typeface="DejaVu LGC Sans" charset="0"/>
      </a:defRPr>
    </a:lvl5pPr>
    <a:lvl6pPr marL="2286000" algn="l" defTabSz="457200" rtl="0" eaLnBrk="1" latinLnBrk="0" hangingPunct="1">
      <a:defRPr sz="8600" kern="1200">
        <a:solidFill>
          <a:schemeClr val="bg1"/>
        </a:solidFill>
        <a:latin typeface="Arial" charset="0"/>
        <a:ea typeface="ＭＳ Ｐゴシック" charset="0"/>
        <a:cs typeface="DejaVu LGC Sans" charset="0"/>
      </a:defRPr>
    </a:lvl6pPr>
    <a:lvl7pPr marL="2743200" algn="l" defTabSz="457200" rtl="0" eaLnBrk="1" latinLnBrk="0" hangingPunct="1">
      <a:defRPr sz="8600" kern="1200">
        <a:solidFill>
          <a:schemeClr val="bg1"/>
        </a:solidFill>
        <a:latin typeface="Arial" charset="0"/>
        <a:ea typeface="ＭＳ Ｐゴシック" charset="0"/>
        <a:cs typeface="DejaVu LGC Sans" charset="0"/>
      </a:defRPr>
    </a:lvl7pPr>
    <a:lvl8pPr marL="3200400" algn="l" defTabSz="457200" rtl="0" eaLnBrk="1" latinLnBrk="0" hangingPunct="1">
      <a:defRPr sz="8600" kern="1200">
        <a:solidFill>
          <a:schemeClr val="bg1"/>
        </a:solidFill>
        <a:latin typeface="Arial" charset="0"/>
        <a:ea typeface="ＭＳ Ｐゴシック" charset="0"/>
        <a:cs typeface="DejaVu LGC Sans" charset="0"/>
      </a:defRPr>
    </a:lvl8pPr>
    <a:lvl9pPr marL="3657600" algn="l" defTabSz="457200" rtl="0" eaLnBrk="1" latinLnBrk="0" hangingPunct="1">
      <a:defRPr sz="8600" kern="1200">
        <a:solidFill>
          <a:schemeClr val="bg1"/>
        </a:solidFill>
        <a:latin typeface="Arial" charset="0"/>
        <a:ea typeface="ＭＳ Ｐゴシック" charset="0"/>
        <a:cs typeface="DejaVu LGC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8ADA8E"/>
    <a:srgbClr val="76B0E4"/>
    <a:srgbClr val="A14141"/>
    <a:srgbClr val="51D36A"/>
    <a:srgbClr val="FF6E25"/>
    <a:srgbClr val="D49090"/>
    <a:srgbClr val="FFA77A"/>
    <a:srgbClr val="6583D9"/>
    <a:srgbClr val="A94139"/>
    <a:srgbClr val="AF33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186" autoAdjust="0"/>
    <p:restoredTop sz="95238" autoAdjust="0"/>
  </p:normalViewPr>
  <p:slideViewPr>
    <p:cSldViewPr>
      <p:cViewPr>
        <p:scale>
          <a:sx n="10" d="100"/>
          <a:sy n="10" d="100"/>
        </p:scale>
        <p:origin x="-1896" y="-678"/>
      </p:cViewPr>
      <p:guideLst>
        <p:guide orient="horz" pos="1425"/>
        <p:guide pos="1886"/>
      </p:guideLst>
    </p:cSldViewPr>
  </p:slideViewPr>
  <p:outlineViewPr>
    <p:cViewPr varScale="1">
      <p:scale>
        <a:sx n="170" d="200"/>
        <a:sy n="170" d="200"/>
      </p:scale>
      <p:origin x="-780" y="-84"/>
    </p:cViewPr>
  </p:outlineViewPr>
  <p:notesTextViewPr>
    <p:cViewPr>
      <p:scale>
        <a:sx n="100" d="100"/>
        <a:sy n="100" d="100"/>
      </p:scale>
      <p:origin x="0" y="0"/>
    </p:cViewPr>
  </p:notesTextViewPr>
  <p:notesViewPr>
    <p:cSldViewPr>
      <p:cViewPr varScale="1">
        <p:scale>
          <a:sx n="59" d="100"/>
          <a:sy n="59" d="100"/>
        </p:scale>
        <p:origin x="-1752" y="-72"/>
      </p:cViewPr>
      <p:guideLst>
        <p:guide orient="horz" pos="2818"/>
        <p:guide pos="2763"/>
      </p:guideLst>
    </p:cSldViewPr>
  </p:notesViewPr>
  <p:gridSpacing cx="78028800" cy="780288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1" y="1"/>
            <a:ext cx="11887200" cy="6858000"/>
          </a:xfrm>
          <a:prstGeom prst="roundRect">
            <a:avLst>
              <a:gd name="adj" fmla="val 19"/>
            </a:avLst>
          </a:prstGeom>
          <a:solidFill>
            <a:srgbClr val="FFFFFF"/>
          </a:solidFill>
          <a:ln w="9525">
            <a:noFill/>
            <a:round/>
            <a:headEnd/>
            <a:tailEnd/>
          </a:ln>
          <a:effectLst/>
        </p:spPr>
        <p:txBody>
          <a:bodyPr wrap="none" lIns="105073" tIns="52537" rIns="105073" bIns="52537" anchor="ctr"/>
          <a:lstStyle/>
          <a:p>
            <a:pPr>
              <a:defRPr/>
            </a:pPr>
            <a:endParaRPr lang="en-US">
              <a:ea typeface="+mn-ea"/>
              <a:cs typeface="+mn-cs"/>
            </a:endParaRPr>
          </a:p>
        </p:txBody>
      </p:sp>
      <p:sp>
        <p:nvSpPr>
          <p:cNvPr id="2050" name="Rectangle 2"/>
          <p:cNvSpPr>
            <a:spLocks noGrp="1" noChangeArrowheads="1"/>
          </p:cNvSpPr>
          <p:nvPr>
            <p:ph type="hdr"/>
          </p:nvPr>
        </p:nvSpPr>
        <p:spPr bwMode="auto">
          <a:xfrm>
            <a:off x="0" y="0"/>
            <a:ext cx="5150782" cy="341735"/>
          </a:xfrm>
          <a:prstGeom prst="rect">
            <a:avLst/>
          </a:prstGeom>
          <a:noFill/>
          <a:ln w="9525">
            <a:noFill/>
            <a:round/>
            <a:headEnd/>
            <a:tailEnd/>
          </a:ln>
          <a:effectLst/>
        </p:spPr>
        <p:txBody>
          <a:bodyPr vert="horz" wrap="square" lIns="103418" tIns="53778" rIns="103418" bIns="53778" numCol="1" anchor="t" anchorCtr="0" compatLnSpc="1">
            <a:prstTxWarp prst="textNoShape">
              <a:avLst/>
            </a:prstTxWarp>
          </a:bodyPr>
          <a:lstStyle>
            <a:lvl1pPr>
              <a:lnSpc>
                <a:spcPct val="100000"/>
              </a:lnSpc>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1400">
                <a:solidFill>
                  <a:srgbClr val="000000"/>
                </a:solidFill>
                <a:ea typeface="DejaVu LGC Sans" charset="0"/>
                <a:cs typeface="DejaVu LGC Sans" charset="0"/>
              </a:defRPr>
            </a:lvl1pPr>
          </a:lstStyle>
          <a:p>
            <a:pPr>
              <a:defRPr/>
            </a:pPr>
            <a:endParaRPr lang="en-US"/>
          </a:p>
        </p:txBody>
      </p:sp>
      <p:sp>
        <p:nvSpPr>
          <p:cNvPr id="2051" name="Rectangle 3"/>
          <p:cNvSpPr>
            <a:spLocks noGrp="1" noChangeArrowheads="1"/>
          </p:cNvSpPr>
          <p:nvPr>
            <p:ph type="dt"/>
          </p:nvPr>
        </p:nvSpPr>
        <p:spPr bwMode="auto">
          <a:xfrm>
            <a:off x="6734389" y="0"/>
            <a:ext cx="5150781" cy="341735"/>
          </a:xfrm>
          <a:prstGeom prst="rect">
            <a:avLst/>
          </a:prstGeom>
          <a:noFill/>
          <a:ln w="9525">
            <a:noFill/>
            <a:round/>
            <a:headEnd/>
            <a:tailEnd/>
          </a:ln>
          <a:effectLst/>
        </p:spPr>
        <p:txBody>
          <a:bodyPr vert="horz" wrap="square" lIns="103418" tIns="53778" rIns="103418" bIns="53778" numCol="1" anchor="t" anchorCtr="0" compatLnSpc="1">
            <a:prstTxWarp prst="textNoShape">
              <a:avLst/>
            </a:prstTxWarp>
          </a:bodyPr>
          <a:lstStyle>
            <a:lvl1pPr algn="r">
              <a:lnSpc>
                <a:spcPct val="100000"/>
              </a:lnSpc>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1400">
                <a:solidFill>
                  <a:srgbClr val="000000"/>
                </a:solidFill>
                <a:ea typeface="DejaVu LGC Sans" charset="0"/>
                <a:cs typeface="DejaVu LGC Sans" charset="0"/>
              </a:defRPr>
            </a:lvl1pPr>
          </a:lstStyle>
          <a:p>
            <a:pPr>
              <a:defRPr/>
            </a:pPr>
            <a:endParaRPr lang="en-US"/>
          </a:p>
        </p:txBody>
      </p:sp>
      <p:sp>
        <p:nvSpPr>
          <p:cNvPr id="13317" name="Rectangle 4"/>
          <p:cNvSpPr>
            <a:spLocks noGrp="1" noRot="1" noChangeAspect="1" noChangeArrowheads="1"/>
          </p:cNvSpPr>
          <p:nvPr>
            <p:ph type="sldImg"/>
          </p:nvPr>
        </p:nvSpPr>
        <p:spPr bwMode="auto">
          <a:xfrm>
            <a:off x="-5884863" y="-15857538"/>
            <a:ext cx="47085251" cy="35313938"/>
          </a:xfrm>
          <a:prstGeom prst="rect">
            <a:avLst/>
          </a:prstGeom>
          <a:solidFill>
            <a:srgbClr val="FFFFFF"/>
          </a:solidFill>
          <a:ln w="9360">
            <a:solidFill>
              <a:srgbClr val="000000"/>
            </a:solidFill>
            <a:miter lim="800000"/>
            <a:headEnd/>
            <a:tailEnd/>
          </a:ln>
          <a:extLst>
            <a:ext uri="{FAA26D3D-D897-4be2-8F04-BA451C77F1D7}">
              <ma14:placeholderFlag xmlns:ma14="http://schemas.microsoft.com/office/mac/drawingml/2011/main" xmlns="" val="1"/>
            </a:ext>
          </a:extLst>
        </p:spPr>
      </p:sp>
      <p:sp>
        <p:nvSpPr>
          <p:cNvPr id="2053" name="Rectangle 5"/>
          <p:cNvSpPr>
            <a:spLocks noGrp="1" noChangeArrowheads="1"/>
          </p:cNvSpPr>
          <p:nvPr>
            <p:ph type="body"/>
          </p:nvPr>
        </p:nvSpPr>
        <p:spPr bwMode="auto">
          <a:xfrm>
            <a:off x="1189736" y="3258909"/>
            <a:ext cx="9507730" cy="3084935"/>
          </a:xfrm>
          <a:prstGeom prst="rect">
            <a:avLst/>
          </a:prstGeom>
          <a:noFill/>
          <a:ln w="9525">
            <a:noFill/>
            <a:round/>
            <a:headEnd/>
            <a:tailEnd/>
          </a:ln>
          <a:effectLst/>
        </p:spPr>
        <p:txBody>
          <a:bodyPr vert="horz" wrap="square" lIns="103418" tIns="53778" rIns="103418" bIns="53778" numCol="1" anchor="t" anchorCtr="0" compatLnSpc="1">
            <a:prstTxWarp prst="textNoShape">
              <a:avLst/>
            </a:prstTxWarp>
          </a:bodyPr>
          <a:lstStyle/>
          <a:p>
            <a:pPr lvl="0"/>
            <a:endParaRPr lang="en-US" noProof="0"/>
          </a:p>
        </p:txBody>
      </p:sp>
      <p:sp>
        <p:nvSpPr>
          <p:cNvPr id="2054" name="Rectangle 6"/>
          <p:cNvSpPr>
            <a:spLocks noGrp="1" noChangeArrowheads="1"/>
          </p:cNvSpPr>
          <p:nvPr>
            <p:ph type="ftr"/>
          </p:nvPr>
        </p:nvSpPr>
        <p:spPr bwMode="auto">
          <a:xfrm>
            <a:off x="0" y="6513158"/>
            <a:ext cx="5150782" cy="341735"/>
          </a:xfrm>
          <a:prstGeom prst="rect">
            <a:avLst/>
          </a:prstGeom>
          <a:noFill/>
          <a:ln w="9525">
            <a:noFill/>
            <a:round/>
            <a:headEnd/>
            <a:tailEnd/>
          </a:ln>
          <a:effectLst/>
        </p:spPr>
        <p:txBody>
          <a:bodyPr vert="horz" wrap="square" lIns="103418" tIns="53778" rIns="103418" bIns="53778" numCol="1" anchor="b" anchorCtr="0" compatLnSpc="1">
            <a:prstTxWarp prst="textNoShape">
              <a:avLst/>
            </a:prstTxWarp>
          </a:bodyPr>
          <a:lstStyle>
            <a:lvl1pPr>
              <a:lnSpc>
                <a:spcPct val="100000"/>
              </a:lnSpc>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1400">
                <a:solidFill>
                  <a:srgbClr val="000000"/>
                </a:solidFill>
                <a:ea typeface="DejaVu LGC Sans" charset="0"/>
                <a:cs typeface="DejaVu LGC Sans" charset="0"/>
              </a:defRPr>
            </a:lvl1pPr>
          </a:lstStyle>
          <a:p>
            <a:pPr>
              <a:defRPr/>
            </a:pPr>
            <a:endParaRPr lang="en-US"/>
          </a:p>
        </p:txBody>
      </p:sp>
      <p:sp>
        <p:nvSpPr>
          <p:cNvPr id="2055" name="Rectangle 7"/>
          <p:cNvSpPr>
            <a:spLocks noGrp="1" noChangeArrowheads="1"/>
          </p:cNvSpPr>
          <p:nvPr>
            <p:ph type="sldNum"/>
          </p:nvPr>
        </p:nvSpPr>
        <p:spPr bwMode="auto">
          <a:xfrm>
            <a:off x="6734389" y="6513158"/>
            <a:ext cx="5150781" cy="341735"/>
          </a:xfrm>
          <a:prstGeom prst="rect">
            <a:avLst/>
          </a:prstGeom>
          <a:noFill/>
          <a:ln w="9525">
            <a:noFill/>
            <a:round/>
            <a:headEnd/>
            <a:tailEnd/>
          </a:ln>
          <a:effectLst/>
        </p:spPr>
        <p:txBody>
          <a:bodyPr vert="horz" wrap="square" lIns="103418" tIns="53778" rIns="103418" bIns="53778" numCol="1" anchor="b" anchorCtr="0" compatLnSpc="1">
            <a:prstTxWarp prst="textNoShape">
              <a:avLst/>
            </a:prstTxWarp>
          </a:bodyPr>
          <a:lstStyle>
            <a:lvl1pPr algn="r">
              <a:lnSpc>
                <a:spcPct val="100000"/>
              </a:lnSpc>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1400">
                <a:solidFill>
                  <a:srgbClr val="000000"/>
                </a:solidFill>
              </a:defRPr>
            </a:lvl1pPr>
          </a:lstStyle>
          <a:p>
            <a:fld id="{85FF5608-3BCC-1249-9E83-154042FA97F3}" type="slidenum">
              <a:rPr lang="en-GB"/>
              <a:pPr/>
              <a:t>‹#›</a:t>
            </a:fld>
            <a:endParaRPr lang="en-GB"/>
          </a:p>
        </p:txBody>
      </p:sp>
    </p:spTree>
    <p:extLst>
      <p:ext uri="{BB962C8B-B14F-4D97-AF65-F5344CB8AC3E}">
        <p14:creationId xmlns:p14="http://schemas.microsoft.com/office/powerpoint/2010/main" xmlns="" val="205332953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97" charset="0"/>
        <a:ea typeface="ＭＳ Ｐゴシック" pitchFamily="-97" charset="-128"/>
        <a:cs typeface="ＭＳ Ｐゴシック" pitchFamily="-97" charset="-128"/>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97" charset="0"/>
        <a:ea typeface="ＭＳ Ｐゴシック" pitchFamily="-97" charset="-128"/>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97" charset="0"/>
      <a:defRPr sz="1200" kern="1200">
        <a:solidFill>
          <a:srgbClr val="000000"/>
        </a:solidFill>
        <a:latin typeface="Times New Roman" pitchFamily="-97" charset="0"/>
        <a:ea typeface="ＭＳ Ｐゴシック" pitchFamily="-97" charset="-128"/>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97" charset="0"/>
      <a:defRPr sz="1200" kern="1200">
        <a:solidFill>
          <a:srgbClr val="000000"/>
        </a:solidFill>
        <a:latin typeface="Times New Roman" pitchFamily="-97" charset="0"/>
        <a:ea typeface="ＭＳ Ｐゴシック" pitchFamily="-97" charset="-128"/>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97" charset="0"/>
      <a:defRPr sz="1200" kern="1200">
        <a:solidFill>
          <a:srgbClr val="000000"/>
        </a:solidFill>
        <a:latin typeface="Times New Roman"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9900">
                <a:solidFill>
                  <a:schemeClr val="bg1"/>
                </a:solidFill>
                <a:latin typeface="Arial" charset="0"/>
                <a:ea typeface="ＭＳ Ｐゴシック" charset="0"/>
                <a:cs typeface="DejaVu LGC Sans" charset="0"/>
              </a:defRPr>
            </a:lvl1pPr>
            <a:lvl2pPr marL="8116214" indent="-8116214" eaLnBrk="0" hangingPunct="0">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9900">
                <a:solidFill>
                  <a:schemeClr val="bg1"/>
                </a:solidFill>
                <a:latin typeface="Arial" charset="0"/>
                <a:ea typeface="DejaVu LGC Sans" charset="0"/>
                <a:cs typeface="DejaVu LGC Sans" charset="0"/>
              </a:defRPr>
            </a:lvl2pPr>
            <a:lvl3pPr eaLnBrk="0" hangingPunct="0">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9900">
                <a:solidFill>
                  <a:schemeClr val="bg1"/>
                </a:solidFill>
                <a:latin typeface="Arial" charset="0"/>
                <a:ea typeface="DejaVu LGC Sans" charset="0"/>
                <a:cs typeface="DejaVu LGC Sans" charset="0"/>
              </a:defRPr>
            </a:lvl3pPr>
            <a:lvl4pPr eaLnBrk="0" hangingPunct="0">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9900">
                <a:solidFill>
                  <a:schemeClr val="bg1"/>
                </a:solidFill>
                <a:latin typeface="Arial" charset="0"/>
                <a:ea typeface="DejaVu LGC Sans" charset="0"/>
                <a:cs typeface="DejaVu LGC Sans" charset="0"/>
              </a:defRPr>
            </a:lvl4pPr>
            <a:lvl5pPr eaLnBrk="0" hangingPunct="0">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9900">
                <a:solidFill>
                  <a:schemeClr val="bg1"/>
                </a:solidFill>
                <a:latin typeface="Arial" charset="0"/>
                <a:ea typeface="DejaVu LGC Sans" charset="0"/>
                <a:cs typeface="DejaVu LGC Sans" charset="0"/>
              </a:defRPr>
            </a:lvl5pPr>
            <a:lvl6pPr marL="525366" eaLnBrk="0" fontAlgn="base" hangingPunct="0">
              <a:lnSpc>
                <a:spcPct val="93000"/>
              </a:lnSpc>
              <a:spcBef>
                <a:spcPct val="0"/>
              </a:spcBef>
              <a:spcAft>
                <a:spcPct val="0"/>
              </a:spcAft>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9900">
                <a:solidFill>
                  <a:schemeClr val="bg1"/>
                </a:solidFill>
                <a:latin typeface="Arial" charset="0"/>
                <a:ea typeface="DejaVu LGC Sans" charset="0"/>
                <a:cs typeface="DejaVu LGC Sans" charset="0"/>
              </a:defRPr>
            </a:lvl6pPr>
            <a:lvl7pPr marL="1050731" eaLnBrk="0" fontAlgn="base" hangingPunct="0">
              <a:lnSpc>
                <a:spcPct val="93000"/>
              </a:lnSpc>
              <a:spcBef>
                <a:spcPct val="0"/>
              </a:spcBef>
              <a:spcAft>
                <a:spcPct val="0"/>
              </a:spcAft>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9900">
                <a:solidFill>
                  <a:schemeClr val="bg1"/>
                </a:solidFill>
                <a:latin typeface="Arial" charset="0"/>
                <a:ea typeface="DejaVu LGC Sans" charset="0"/>
                <a:cs typeface="DejaVu LGC Sans" charset="0"/>
              </a:defRPr>
            </a:lvl7pPr>
            <a:lvl8pPr marL="1576096" eaLnBrk="0" fontAlgn="base" hangingPunct="0">
              <a:lnSpc>
                <a:spcPct val="93000"/>
              </a:lnSpc>
              <a:spcBef>
                <a:spcPct val="0"/>
              </a:spcBef>
              <a:spcAft>
                <a:spcPct val="0"/>
              </a:spcAft>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9900">
                <a:solidFill>
                  <a:schemeClr val="bg1"/>
                </a:solidFill>
                <a:latin typeface="Arial" charset="0"/>
                <a:ea typeface="DejaVu LGC Sans" charset="0"/>
                <a:cs typeface="DejaVu LGC Sans" charset="0"/>
              </a:defRPr>
            </a:lvl8pPr>
            <a:lvl9pPr marL="2101462" eaLnBrk="0" fontAlgn="base" hangingPunct="0">
              <a:lnSpc>
                <a:spcPct val="93000"/>
              </a:lnSpc>
              <a:spcBef>
                <a:spcPct val="0"/>
              </a:spcBef>
              <a:spcAft>
                <a:spcPct val="0"/>
              </a:spcAft>
              <a:tabLst>
                <a:tab pos="0" algn="l"/>
                <a:tab pos="1050731" algn="l"/>
                <a:tab pos="2101462" algn="l"/>
                <a:tab pos="3152193" algn="l"/>
                <a:tab pos="4202924" algn="l"/>
                <a:tab pos="5253655" algn="l"/>
                <a:tab pos="6304386" algn="l"/>
                <a:tab pos="7355116" algn="l"/>
                <a:tab pos="8405847" algn="l"/>
                <a:tab pos="9456578" algn="l"/>
                <a:tab pos="10507309" algn="l"/>
                <a:tab pos="11558040" algn="l"/>
              </a:tabLst>
              <a:defRPr sz="9900">
                <a:solidFill>
                  <a:schemeClr val="bg1"/>
                </a:solidFill>
                <a:latin typeface="Arial" charset="0"/>
                <a:ea typeface="DejaVu LGC Sans" charset="0"/>
                <a:cs typeface="DejaVu LGC Sans" charset="0"/>
              </a:defRPr>
            </a:lvl9pPr>
          </a:lstStyle>
          <a:p>
            <a:pPr eaLnBrk="1" hangingPunct="1"/>
            <a:fld id="{0FD3FD8E-1111-3640-8930-7CF16B1F5B14}" type="slidenum">
              <a:rPr lang="en-GB" sz="1400">
                <a:solidFill>
                  <a:srgbClr val="000000"/>
                </a:solidFill>
              </a:rPr>
              <a:pPr eaLnBrk="1" hangingPunct="1"/>
              <a:t>1</a:t>
            </a:fld>
            <a:endParaRPr lang="en-GB" sz="1400" dirty="0">
              <a:solidFill>
                <a:srgbClr val="000000"/>
              </a:solidFill>
            </a:endParaRPr>
          </a:p>
        </p:txBody>
      </p:sp>
      <p:sp>
        <p:nvSpPr>
          <p:cNvPr id="15363" name="Text Box 1"/>
          <p:cNvSpPr txBox="1">
            <a:spLocks noChangeArrowheads="1"/>
          </p:cNvSpPr>
          <p:nvPr/>
        </p:nvSpPr>
        <p:spPr bwMode="auto">
          <a:xfrm>
            <a:off x="4023985" y="514156"/>
            <a:ext cx="3843291" cy="2572332"/>
          </a:xfrm>
          <a:prstGeom prst="rect">
            <a:avLst/>
          </a:prstGeom>
          <a:solidFill>
            <a:srgbClr val="FFFFFF"/>
          </a:solidFill>
          <a:ln w="9525">
            <a:solidFill>
              <a:srgbClr val="000000"/>
            </a:solidFill>
            <a:miter lim="800000"/>
            <a:headEnd/>
            <a:tailEnd/>
          </a:ln>
        </p:spPr>
        <p:txBody>
          <a:bodyPr wrap="none" lIns="105073" tIns="52537" rIns="105073" bIns="52537" anchor="ctr"/>
          <a:lstStyle>
            <a:lvl1pPr eaLnBrk="0" hangingPunct="0">
              <a:defRPr sz="8600">
                <a:solidFill>
                  <a:schemeClr val="bg1"/>
                </a:solidFill>
                <a:latin typeface="Arial" charset="0"/>
                <a:ea typeface="ＭＳ Ｐゴシック" charset="0"/>
                <a:cs typeface="DejaVu LGC Sans" charset="0"/>
              </a:defRPr>
            </a:lvl1pPr>
            <a:lvl2pPr marL="37931725" indent="-37474525" eaLnBrk="0" hangingPunct="0">
              <a:defRPr sz="8600">
                <a:solidFill>
                  <a:schemeClr val="bg1"/>
                </a:solidFill>
                <a:latin typeface="Arial" charset="0"/>
                <a:ea typeface="DejaVu LGC Sans" charset="0"/>
                <a:cs typeface="DejaVu LGC Sans" charset="0"/>
              </a:defRPr>
            </a:lvl2pPr>
            <a:lvl3pPr eaLnBrk="0" hangingPunct="0">
              <a:defRPr sz="8600">
                <a:solidFill>
                  <a:schemeClr val="bg1"/>
                </a:solidFill>
                <a:latin typeface="Arial" charset="0"/>
                <a:ea typeface="DejaVu LGC Sans" charset="0"/>
                <a:cs typeface="DejaVu LGC Sans" charset="0"/>
              </a:defRPr>
            </a:lvl3pPr>
            <a:lvl4pPr eaLnBrk="0" hangingPunct="0">
              <a:defRPr sz="8600">
                <a:solidFill>
                  <a:schemeClr val="bg1"/>
                </a:solidFill>
                <a:latin typeface="Arial" charset="0"/>
                <a:ea typeface="DejaVu LGC Sans" charset="0"/>
                <a:cs typeface="DejaVu LGC Sans" charset="0"/>
              </a:defRPr>
            </a:lvl4pPr>
            <a:lvl5pPr eaLnBrk="0" hangingPunct="0">
              <a:defRPr sz="8600">
                <a:solidFill>
                  <a:schemeClr val="bg1"/>
                </a:solidFill>
                <a:latin typeface="Arial" charset="0"/>
                <a:ea typeface="DejaVu LGC Sans" charset="0"/>
                <a:cs typeface="DejaVu LGC Sans" charset="0"/>
              </a:defRPr>
            </a:lvl5pPr>
            <a:lvl6pPr marL="457200" eaLnBrk="0" fontAlgn="base" hangingPunct="0">
              <a:lnSpc>
                <a:spcPct val="93000"/>
              </a:lnSpc>
              <a:spcBef>
                <a:spcPct val="0"/>
              </a:spcBef>
              <a:spcAft>
                <a:spcPct val="0"/>
              </a:spcAft>
              <a:defRPr sz="8600">
                <a:solidFill>
                  <a:schemeClr val="bg1"/>
                </a:solidFill>
                <a:latin typeface="Arial" charset="0"/>
                <a:ea typeface="DejaVu LGC Sans" charset="0"/>
                <a:cs typeface="DejaVu LGC Sans" charset="0"/>
              </a:defRPr>
            </a:lvl6pPr>
            <a:lvl7pPr marL="914400" eaLnBrk="0" fontAlgn="base" hangingPunct="0">
              <a:lnSpc>
                <a:spcPct val="93000"/>
              </a:lnSpc>
              <a:spcBef>
                <a:spcPct val="0"/>
              </a:spcBef>
              <a:spcAft>
                <a:spcPct val="0"/>
              </a:spcAft>
              <a:defRPr sz="8600">
                <a:solidFill>
                  <a:schemeClr val="bg1"/>
                </a:solidFill>
                <a:latin typeface="Arial" charset="0"/>
                <a:ea typeface="DejaVu LGC Sans" charset="0"/>
                <a:cs typeface="DejaVu LGC Sans" charset="0"/>
              </a:defRPr>
            </a:lvl7pPr>
            <a:lvl8pPr marL="1371600" eaLnBrk="0" fontAlgn="base" hangingPunct="0">
              <a:lnSpc>
                <a:spcPct val="93000"/>
              </a:lnSpc>
              <a:spcBef>
                <a:spcPct val="0"/>
              </a:spcBef>
              <a:spcAft>
                <a:spcPct val="0"/>
              </a:spcAft>
              <a:defRPr sz="8600">
                <a:solidFill>
                  <a:schemeClr val="bg1"/>
                </a:solidFill>
                <a:latin typeface="Arial" charset="0"/>
                <a:ea typeface="DejaVu LGC Sans" charset="0"/>
                <a:cs typeface="DejaVu LGC Sans" charset="0"/>
              </a:defRPr>
            </a:lvl8pPr>
            <a:lvl9pPr marL="1828800" eaLnBrk="0" fontAlgn="base" hangingPunct="0">
              <a:lnSpc>
                <a:spcPct val="93000"/>
              </a:lnSpc>
              <a:spcBef>
                <a:spcPct val="0"/>
              </a:spcBef>
              <a:spcAft>
                <a:spcPct val="0"/>
              </a:spcAft>
              <a:defRPr sz="8600">
                <a:solidFill>
                  <a:schemeClr val="bg1"/>
                </a:solidFill>
                <a:latin typeface="Arial" charset="0"/>
                <a:ea typeface="DejaVu LGC Sans" charset="0"/>
                <a:cs typeface="DejaVu LGC Sans" charset="0"/>
              </a:defRPr>
            </a:lvl9pPr>
          </a:lstStyle>
          <a:p>
            <a:pPr eaLnBrk="1" hangingPunct="1"/>
            <a:endParaRPr lang="en-US"/>
          </a:p>
        </p:txBody>
      </p:sp>
      <p:sp>
        <p:nvSpPr>
          <p:cNvPr id="15364" name="Text Box 2"/>
          <p:cNvSpPr>
            <a:spLocks noGrp="1" noChangeArrowheads="1"/>
          </p:cNvSpPr>
          <p:nvPr>
            <p:ph type="body"/>
          </p:nvPr>
        </p:nvSpPr>
        <p:spPr>
          <a:xfrm>
            <a:off x="1189735" y="3258909"/>
            <a:ext cx="9509760" cy="308648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2478" y="10225775"/>
            <a:ext cx="37306250" cy="7056664"/>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366" y="18654034"/>
            <a:ext cx="30724474" cy="8411936"/>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fld id="{7BD5E6AE-39B8-D649-A1BF-47836A026FAA}" type="slidenum">
              <a:rPr lang="en-GB"/>
              <a:pPr/>
              <a:t>‹#›</a:t>
            </a:fld>
            <a:endParaRPr lang="en-GB"/>
          </a:p>
        </p:txBody>
      </p:sp>
    </p:spTree>
    <p:extLst>
      <p:ext uri="{BB962C8B-B14F-4D97-AF65-F5344CB8AC3E}">
        <p14:creationId xmlns:p14="http://schemas.microsoft.com/office/powerpoint/2010/main" xmlns="" val="3807260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fld id="{BE25D745-B23A-7240-BDB0-1C9719EBA1D1}" type="slidenum">
              <a:rPr lang="en-GB"/>
              <a:pPr/>
              <a:t>‹#›</a:t>
            </a:fld>
            <a:endParaRPr lang="en-GB"/>
          </a:p>
        </p:txBody>
      </p:sp>
    </p:spTree>
    <p:extLst>
      <p:ext uri="{BB962C8B-B14F-4D97-AF65-F5344CB8AC3E}">
        <p14:creationId xmlns:p14="http://schemas.microsoft.com/office/powerpoint/2010/main" xmlns="" val="169141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437" y="1317176"/>
            <a:ext cx="9874250" cy="2808650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3927" y="1317176"/>
            <a:ext cx="29475114" cy="2808650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fld id="{9D330707-09DF-8546-97D0-3FBC2D5D7D26}" type="slidenum">
              <a:rPr lang="en-GB"/>
              <a:pPr/>
              <a:t>‹#›</a:t>
            </a:fld>
            <a:endParaRPr lang="en-GB"/>
          </a:p>
        </p:txBody>
      </p:sp>
    </p:spTree>
    <p:extLst>
      <p:ext uri="{BB962C8B-B14F-4D97-AF65-F5344CB8AC3E}">
        <p14:creationId xmlns:p14="http://schemas.microsoft.com/office/powerpoint/2010/main" xmlns="" val="89377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fld id="{D61B06ED-8C39-D644-B15C-DCACCD31FA68}" type="slidenum">
              <a:rPr lang="en-GB"/>
              <a:pPr/>
              <a:t>‹#›</a:t>
            </a:fld>
            <a:endParaRPr lang="en-GB"/>
          </a:p>
        </p:txBody>
      </p:sp>
    </p:spTree>
    <p:extLst>
      <p:ext uri="{BB962C8B-B14F-4D97-AF65-F5344CB8AC3E}">
        <p14:creationId xmlns:p14="http://schemas.microsoft.com/office/powerpoint/2010/main" xmlns="" val="3333197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1153664"/>
            <a:ext cx="37307839" cy="6536872"/>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3467103" y="13952764"/>
            <a:ext cx="37307839"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fld id="{D09F835C-B2DF-814D-9388-C4CF67C4D5CC}" type="slidenum">
              <a:rPr lang="en-GB"/>
              <a:pPr/>
              <a:t>‹#›</a:t>
            </a:fld>
            <a:endParaRPr lang="en-GB"/>
          </a:p>
        </p:txBody>
      </p:sp>
    </p:spTree>
    <p:extLst>
      <p:ext uri="{BB962C8B-B14F-4D97-AF65-F5344CB8AC3E}">
        <p14:creationId xmlns:p14="http://schemas.microsoft.com/office/powerpoint/2010/main" xmlns="" val="3098106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93927" y="7679872"/>
            <a:ext cx="19673887" cy="217238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20216" y="7679872"/>
            <a:ext cx="19675474" cy="217238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fld id="{768DB6B0-AA74-8A44-AF7D-A20AEAA8B040}" type="slidenum">
              <a:rPr lang="en-GB"/>
              <a:pPr/>
              <a:t>‹#›</a:t>
            </a:fld>
            <a:endParaRPr lang="en-GB"/>
          </a:p>
        </p:txBody>
      </p:sp>
    </p:spTree>
    <p:extLst>
      <p:ext uri="{BB962C8B-B14F-4D97-AF65-F5344CB8AC3E}">
        <p14:creationId xmlns:p14="http://schemas.microsoft.com/office/powerpoint/2010/main" xmlns="" val="217858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3928" y="1318533"/>
            <a:ext cx="3950335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3928" y="7368270"/>
            <a:ext cx="19392902" cy="3071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93928" y="10439403"/>
            <a:ext cx="19392902" cy="189656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440" y="7368270"/>
            <a:ext cx="19400839" cy="307113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2296440" y="10439403"/>
            <a:ext cx="19400839" cy="1896563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fld id="{B0DC85EE-F726-0842-913F-F1425A65E59A}" type="slidenum">
              <a:rPr lang="en-GB"/>
              <a:pPr/>
              <a:t>‹#›</a:t>
            </a:fld>
            <a:endParaRPr lang="en-GB"/>
          </a:p>
        </p:txBody>
      </p:sp>
    </p:spTree>
    <p:extLst>
      <p:ext uri="{BB962C8B-B14F-4D97-AF65-F5344CB8AC3E}">
        <p14:creationId xmlns:p14="http://schemas.microsoft.com/office/powerpoint/2010/main" xmlns="" val="3864911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fld id="{24DA2AAD-B6A4-6649-96E7-5A4F7E6CFE4D}" type="slidenum">
              <a:rPr lang="en-GB"/>
              <a:pPr/>
              <a:t>‹#›</a:t>
            </a:fld>
            <a:endParaRPr lang="en-GB"/>
          </a:p>
        </p:txBody>
      </p:sp>
    </p:spTree>
    <p:extLst>
      <p:ext uri="{BB962C8B-B14F-4D97-AF65-F5344CB8AC3E}">
        <p14:creationId xmlns:p14="http://schemas.microsoft.com/office/powerpoint/2010/main" xmlns="" val="3808267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fld id="{5CCD6622-5990-D245-B3DA-F6E18B027049}" type="slidenum">
              <a:rPr lang="en-GB"/>
              <a:pPr/>
              <a:t>‹#›</a:t>
            </a:fld>
            <a:endParaRPr lang="en-GB"/>
          </a:p>
        </p:txBody>
      </p:sp>
    </p:spTree>
    <p:extLst>
      <p:ext uri="{BB962C8B-B14F-4D97-AF65-F5344CB8AC3E}">
        <p14:creationId xmlns:p14="http://schemas.microsoft.com/office/powerpoint/2010/main" xmlns="" val="183238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3927" y="1310369"/>
            <a:ext cx="14439902" cy="557756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7160874" y="1310369"/>
            <a:ext cx="24536400" cy="2809466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3927" y="6887936"/>
            <a:ext cx="14439902"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fld id="{ED15B113-B3E5-6148-A4F8-3D7726338424}" type="slidenum">
              <a:rPr lang="en-GB"/>
              <a:pPr/>
              <a:t>‹#›</a:t>
            </a:fld>
            <a:endParaRPr lang="en-GB"/>
          </a:p>
        </p:txBody>
      </p:sp>
    </p:spTree>
    <p:extLst>
      <p:ext uri="{BB962C8B-B14F-4D97-AF65-F5344CB8AC3E}">
        <p14:creationId xmlns:p14="http://schemas.microsoft.com/office/powerpoint/2010/main" xmlns="" val="2400252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666" y="23042341"/>
            <a:ext cx="26335039" cy="272143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8602666" y="2941871"/>
            <a:ext cx="26335039" cy="197507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8602666" y="25763771"/>
            <a:ext cx="26335039" cy="386306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fld id="{23B2941C-D455-4C41-89A9-76966CCE5369}" type="slidenum">
              <a:rPr lang="en-GB"/>
              <a:pPr/>
              <a:t>‹#›</a:t>
            </a:fld>
            <a:endParaRPr lang="en-GB"/>
          </a:p>
        </p:txBody>
      </p:sp>
    </p:spTree>
    <p:extLst>
      <p:ext uri="{BB962C8B-B14F-4D97-AF65-F5344CB8AC3E}">
        <p14:creationId xmlns:p14="http://schemas.microsoft.com/office/powerpoint/2010/main" xmlns="" val="777376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8000"/>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2194214" y="1317313"/>
            <a:ext cx="39501041" cy="54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438840" tIns="219600" rIns="438840" bIns="2196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2194214" y="7679533"/>
            <a:ext cx="39501041" cy="21724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438840" tIns="219600" rIns="438840" bIns="2196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Text Box 3"/>
          <p:cNvSpPr txBox="1">
            <a:spLocks noChangeArrowheads="1"/>
          </p:cNvSpPr>
          <p:nvPr/>
        </p:nvSpPr>
        <p:spPr bwMode="auto">
          <a:xfrm>
            <a:off x="2194219" y="29976604"/>
            <a:ext cx="10241974" cy="228600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028" name="Text Box 4"/>
          <p:cNvSpPr txBox="1">
            <a:spLocks noChangeArrowheads="1"/>
          </p:cNvSpPr>
          <p:nvPr/>
        </p:nvSpPr>
        <p:spPr bwMode="auto">
          <a:xfrm>
            <a:off x="14995819" y="29976604"/>
            <a:ext cx="13899574" cy="2286000"/>
          </a:xfrm>
          <a:prstGeom prst="rect">
            <a:avLst/>
          </a:prstGeom>
          <a:noFill/>
          <a:ln w="9525">
            <a:noFill/>
            <a:round/>
            <a:headEnd/>
            <a:tailEnd/>
          </a:ln>
          <a:effectLst/>
        </p:spPr>
        <p:txBody>
          <a:bodyPr wrap="none" anchor="ctr"/>
          <a:lstStyle/>
          <a:p>
            <a:pPr>
              <a:defRPr/>
            </a:pPr>
            <a:endParaRPr lang="en-US">
              <a:ea typeface="+mn-ea"/>
              <a:cs typeface="+mn-cs"/>
            </a:endParaRPr>
          </a:p>
        </p:txBody>
      </p:sp>
      <p:sp>
        <p:nvSpPr>
          <p:cNvPr id="1029" name="Rectangle 5"/>
          <p:cNvSpPr>
            <a:spLocks noGrp="1" noChangeArrowheads="1"/>
          </p:cNvSpPr>
          <p:nvPr>
            <p:ph type="sldNum"/>
          </p:nvPr>
        </p:nvSpPr>
        <p:spPr bwMode="auto">
          <a:xfrm>
            <a:off x="31455014" y="29976604"/>
            <a:ext cx="10240241" cy="2284571"/>
          </a:xfrm>
          <a:prstGeom prst="rect">
            <a:avLst/>
          </a:prstGeom>
          <a:noFill/>
          <a:ln w="9525">
            <a:noFill/>
            <a:round/>
            <a:headEnd/>
            <a:tailEnd/>
          </a:ln>
          <a:effectLst/>
        </p:spPr>
        <p:txBody>
          <a:bodyPr vert="horz" wrap="square" lIns="438840" tIns="219600" rIns="438840" bIns="219600" numCol="1" anchor="t" anchorCtr="0" compatLnSpc="1">
            <a:prstTxWarp prst="textNoShape">
              <a:avLst/>
            </a:prstTxWarp>
          </a:bodyPr>
          <a:lstStyle>
            <a:lvl1pPr algn="r">
              <a:lnSpc>
                <a:spcPct val="100000"/>
              </a:lnSpc>
              <a:defRPr sz="6700">
                <a:solidFill>
                  <a:srgbClr val="000000"/>
                </a:solidFill>
              </a:defRPr>
            </a:lvl1pPr>
          </a:lstStyle>
          <a:p>
            <a:fld id="{F5887FB7-3507-904A-9FAE-2B242B0F996C}"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lnSpc>
          <a:spcPct val="93000"/>
        </a:lnSpc>
        <a:spcBef>
          <a:spcPct val="0"/>
        </a:spcBef>
        <a:spcAft>
          <a:spcPct val="0"/>
        </a:spcAft>
        <a:buClr>
          <a:srgbClr val="000000"/>
        </a:buClr>
        <a:buSzPct val="100000"/>
        <a:buFont typeface="Arial" charset="0"/>
        <a:defRPr sz="21100">
          <a:solidFill>
            <a:srgbClr val="000000"/>
          </a:solidFill>
          <a:latin typeface="+mj-lt"/>
          <a:ea typeface="ＭＳ Ｐゴシック" charset="0"/>
          <a:cs typeface="+mj-cs"/>
        </a:defRPr>
      </a:lvl1pPr>
      <a:lvl2pPr algn="ctr" defTabSz="457200" rtl="0" eaLnBrk="0" fontAlgn="base" hangingPunct="0">
        <a:lnSpc>
          <a:spcPct val="93000"/>
        </a:lnSpc>
        <a:spcBef>
          <a:spcPct val="0"/>
        </a:spcBef>
        <a:spcAft>
          <a:spcPct val="0"/>
        </a:spcAft>
        <a:buClr>
          <a:srgbClr val="000000"/>
        </a:buClr>
        <a:buSzPct val="100000"/>
        <a:buFont typeface="Arial" charset="0"/>
        <a:defRPr sz="21100">
          <a:solidFill>
            <a:srgbClr val="000000"/>
          </a:solidFill>
          <a:latin typeface="Arial" pitchFamily="-97" charset="0"/>
          <a:ea typeface="ＭＳ Ｐゴシック" charset="0"/>
          <a:cs typeface="DejaVu LGC Sans" charset="0"/>
        </a:defRPr>
      </a:lvl2pPr>
      <a:lvl3pPr algn="ctr" defTabSz="457200" rtl="0" eaLnBrk="0" fontAlgn="base" hangingPunct="0">
        <a:lnSpc>
          <a:spcPct val="93000"/>
        </a:lnSpc>
        <a:spcBef>
          <a:spcPct val="0"/>
        </a:spcBef>
        <a:spcAft>
          <a:spcPct val="0"/>
        </a:spcAft>
        <a:buClr>
          <a:srgbClr val="000000"/>
        </a:buClr>
        <a:buSzPct val="100000"/>
        <a:buFont typeface="Arial" charset="0"/>
        <a:defRPr sz="21100">
          <a:solidFill>
            <a:srgbClr val="000000"/>
          </a:solidFill>
          <a:latin typeface="Arial" pitchFamily="-97" charset="0"/>
          <a:ea typeface="ＭＳ Ｐゴシック" charset="0"/>
          <a:cs typeface="DejaVu LGC Sans" charset="0"/>
        </a:defRPr>
      </a:lvl3pPr>
      <a:lvl4pPr algn="ctr" defTabSz="457200" rtl="0" eaLnBrk="0" fontAlgn="base" hangingPunct="0">
        <a:lnSpc>
          <a:spcPct val="93000"/>
        </a:lnSpc>
        <a:spcBef>
          <a:spcPct val="0"/>
        </a:spcBef>
        <a:spcAft>
          <a:spcPct val="0"/>
        </a:spcAft>
        <a:buClr>
          <a:srgbClr val="000000"/>
        </a:buClr>
        <a:buSzPct val="100000"/>
        <a:buFont typeface="Arial" charset="0"/>
        <a:defRPr sz="21100">
          <a:solidFill>
            <a:srgbClr val="000000"/>
          </a:solidFill>
          <a:latin typeface="Arial" pitchFamily="-97" charset="0"/>
          <a:ea typeface="ＭＳ Ｐゴシック" charset="0"/>
          <a:cs typeface="DejaVu LGC Sans" charset="0"/>
        </a:defRPr>
      </a:lvl4pPr>
      <a:lvl5pPr algn="ctr" defTabSz="457200" rtl="0" eaLnBrk="0" fontAlgn="base" hangingPunct="0">
        <a:lnSpc>
          <a:spcPct val="93000"/>
        </a:lnSpc>
        <a:spcBef>
          <a:spcPct val="0"/>
        </a:spcBef>
        <a:spcAft>
          <a:spcPct val="0"/>
        </a:spcAft>
        <a:buClr>
          <a:srgbClr val="000000"/>
        </a:buClr>
        <a:buSzPct val="100000"/>
        <a:buFont typeface="Arial" charset="0"/>
        <a:defRPr sz="21100">
          <a:solidFill>
            <a:srgbClr val="000000"/>
          </a:solidFill>
          <a:latin typeface="Arial" pitchFamily="-97" charset="0"/>
          <a:ea typeface="ＭＳ Ｐゴシック" charset="0"/>
          <a:cs typeface="DejaVu LGC Sans" charset="0"/>
        </a:defRPr>
      </a:lvl5pPr>
      <a:lvl6pPr marL="457200" algn="ctr" defTabSz="457200" rtl="0" eaLnBrk="0" fontAlgn="base" hangingPunct="0">
        <a:lnSpc>
          <a:spcPct val="93000"/>
        </a:lnSpc>
        <a:spcBef>
          <a:spcPct val="0"/>
        </a:spcBef>
        <a:spcAft>
          <a:spcPct val="0"/>
        </a:spcAft>
        <a:buClr>
          <a:srgbClr val="000000"/>
        </a:buClr>
        <a:buSzPct val="100000"/>
        <a:buFont typeface="Arial" pitchFamily="-97" charset="0"/>
        <a:defRPr sz="21100">
          <a:solidFill>
            <a:srgbClr val="000000"/>
          </a:solidFill>
          <a:latin typeface="Arial" pitchFamily="-97" charset="0"/>
          <a:ea typeface="DejaVu LGC Sans" charset="0"/>
          <a:cs typeface="DejaVu LGC Sans" charset="0"/>
        </a:defRPr>
      </a:lvl6pPr>
      <a:lvl7pPr marL="914400" algn="ctr" defTabSz="457200" rtl="0" eaLnBrk="0" fontAlgn="base" hangingPunct="0">
        <a:lnSpc>
          <a:spcPct val="93000"/>
        </a:lnSpc>
        <a:spcBef>
          <a:spcPct val="0"/>
        </a:spcBef>
        <a:spcAft>
          <a:spcPct val="0"/>
        </a:spcAft>
        <a:buClr>
          <a:srgbClr val="000000"/>
        </a:buClr>
        <a:buSzPct val="100000"/>
        <a:buFont typeface="Arial" pitchFamily="-97" charset="0"/>
        <a:defRPr sz="21100">
          <a:solidFill>
            <a:srgbClr val="000000"/>
          </a:solidFill>
          <a:latin typeface="Arial" pitchFamily="-97" charset="0"/>
          <a:ea typeface="DejaVu LGC Sans" charset="0"/>
          <a:cs typeface="DejaVu LGC Sans" charset="0"/>
        </a:defRPr>
      </a:lvl7pPr>
      <a:lvl8pPr marL="1371600" algn="ctr" defTabSz="457200" rtl="0" eaLnBrk="0" fontAlgn="base" hangingPunct="0">
        <a:lnSpc>
          <a:spcPct val="93000"/>
        </a:lnSpc>
        <a:spcBef>
          <a:spcPct val="0"/>
        </a:spcBef>
        <a:spcAft>
          <a:spcPct val="0"/>
        </a:spcAft>
        <a:buClr>
          <a:srgbClr val="000000"/>
        </a:buClr>
        <a:buSzPct val="100000"/>
        <a:buFont typeface="Arial" pitchFamily="-97" charset="0"/>
        <a:defRPr sz="21100">
          <a:solidFill>
            <a:srgbClr val="000000"/>
          </a:solidFill>
          <a:latin typeface="Arial" pitchFamily="-97" charset="0"/>
          <a:ea typeface="DejaVu LGC Sans" charset="0"/>
          <a:cs typeface="DejaVu LGC Sans" charset="0"/>
        </a:defRPr>
      </a:lvl8pPr>
      <a:lvl9pPr marL="1828800" algn="ctr" defTabSz="457200" rtl="0" eaLnBrk="0" fontAlgn="base" hangingPunct="0">
        <a:lnSpc>
          <a:spcPct val="93000"/>
        </a:lnSpc>
        <a:spcBef>
          <a:spcPct val="0"/>
        </a:spcBef>
        <a:spcAft>
          <a:spcPct val="0"/>
        </a:spcAft>
        <a:buClr>
          <a:srgbClr val="000000"/>
        </a:buClr>
        <a:buSzPct val="100000"/>
        <a:buFont typeface="Arial" pitchFamily="-97" charset="0"/>
        <a:defRPr sz="21100">
          <a:solidFill>
            <a:srgbClr val="000000"/>
          </a:solidFill>
          <a:latin typeface="Arial" pitchFamily="-97" charset="0"/>
          <a:ea typeface="DejaVu LGC Sans" charset="0"/>
          <a:cs typeface="DejaVu LGC Sans" charset="0"/>
        </a:defRPr>
      </a:lvl9pPr>
    </p:titleStyle>
    <p:bodyStyle>
      <a:lvl1pPr marL="1644650" indent="-1644650" algn="l" defTabSz="457200" rtl="0" eaLnBrk="0" fontAlgn="base" hangingPunct="0">
        <a:lnSpc>
          <a:spcPct val="93000"/>
        </a:lnSpc>
        <a:spcBef>
          <a:spcPts val="3850"/>
        </a:spcBef>
        <a:spcAft>
          <a:spcPct val="0"/>
        </a:spcAft>
        <a:buClr>
          <a:srgbClr val="000000"/>
        </a:buClr>
        <a:buSzPct val="100000"/>
        <a:buFont typeface="Arial" charset="0"/>
        <a:buChar char="•"/>
        <a:defRPr sz="15400">
          <a:solidFill>
            <a:srgbClr val="000000"/>
          </a:solidFill>
          <a:latin typeface="+mn-lt"/>
          <a:ea typeface="ＭＳ Ｐゴシック" charset="0"/>
          <a:cs typeface="+mn-cs"/>
        </a:defRPr>
      </a:lvl1pPr>
      <a:lvl2pPr marL="3563938" indent="-1371600" algn="l" defTabSz="457200" rtl="0" eaLnBrk="0" fontAlgn="base" hangingPunct="0">
        <a:lnSpc>
          <a:spcPct val="93000"/>
        </a:lnSpc>
        <a:spcBef>
          <a:spcPts val="3350"/>
        </a:spcBef>
        <a:spcAft>
          <a:spcPct val="0"/>
        </a:spcAft>
        <a:buClr>
          <a:srgbClr val="000000"/>
        </a:buClr>
        <a:buSzPct val="100000"/>
        <a:buFont typeface="Arial" charset="0"/>
        <a:buChar char="–"/>
        <a:defRPr sz="13400">
          <a:solidFill>
            <a:srgbClr val="000000"/>
          </a:solidFill>
          <a:latin typeface="+mn-lt"/>
          <a:ea typeface="+mn-ea"/>
          <a:cs typeface="+mn-cs"/>
        </a:defRPr>
      </a:lvl2pPr>
      <a:lvl3pPr marL="5486400" indent="-1096963" algn="l" defTabSz="457200" rtl="0" eaLnBrk="0" fontAlgn="base" hangingPunct="0">
        <a:lnSpc>
          <a:spcPct val="93000"/>
        </a:lnSpc>
        <a:spcBef>
          <a:spcPts val="2875"/>
        </a:spcBef>
        <a:spcAft>
          <a:spcPct val="0"/>
        </a:spcAft>
        <a:buClr>
          <a:srgbClr val="000000"/>
        </a:buClr>
        <a:buSzPct val="100000"/>
        <a:buFont typeface="Arial" charset="0"/>
        <a:buChar char="•"/>
        <a:defRPr sz="11500">
          <a:solidFill>
            <a:srgbClr val="000000"/>
          </a:solidFill>
          <a:latin typeface="+mn-lt"/>
          <a:ea typeface="+mn-ea"/>
          <a:cs typeface="+mn-cs"/>
        </a:defRPr>
      </a:lvl3pPr>
      <a:lvl4pPr marL="7678738" indent="-1095375" algn="l" defTabSz="457200" rtl="0" eaLnBrk="0" fontAlgn="base" hangingPunct="0">
        <a:lnSpc>
          <a:spcPct val="93000"/>
        </a:lnSpc>
        <a:spcBef>
          <a:spcPts val="2400"/>
        </a:spcBef>
        <a:spcAft>
          <a:spcPct val="0"/>
        </a:spcAft>
        <a:buClr>
          <a:srgbClr val="000000"/>
        </a:buClr>
        <a:buSzPct val="100000"/>
        <a:buFont typeface="Arial" charset="0"/>
        <a:buChar char="–"/>
        <a:defRPr sz="9600">
          <a:solidFill>
            <a:srgbClr val="000000"/>
          </a:solidFill>
          <a:latin typeface="+mn-lt"/>
          <a:ea typeface="+mn-ea"/>
          <a:cs typeface="+mn-cs"/>
        </a:defRPr>
      </a:lvl4pPr>
      <a:lvl5pPr marL="9874250" indent="-1095375" algn="l" defTabSz="457200" rtl="0" eaLnBrk="0" fontAlgn="base" hangingPunct="0">
        <a:lnSpc>
          <a:spcPct val="93000"/>
        </a:lnSpc>
        <a:spcBef>
          <a:spcPts val="2400"/>
        </a:spcBef>
        <a:spcAft>
          <a:spcPct val="0"/>
        </a:spcAft>
        <a:buClr>
          <a:srgbClr val="000000"/>
        </a:buClr>
        <a:buSzPct val="100000"/>
        <a:buFont typeface="Arial" charset="0"/>
        <a:buChar char="»"/>
        <a:defRPr sz="9600">
          <a:solidFill>
            <a:srgbClr val="000000"/>
          </a:solidFill>
          <a:latin typeface="+mn-lt"/>
          <a:ea typeface="+mn-ea"/>
          <a:cs typeface="+mn-cs"/>
        </a:defRPr>
      </a:lvl5pPr>
      <a:lvl6pPr marL="10331450" indent="-1095375" algn="l" defTabSz="457200" rtl="0" eaLnBrk="0" fontAlgn="base" hangingPunct="0">
        <a:lnSpc>
          <a:spcPct val="93000"/>
        </a:lnSpc>
        <a:spcBef>
          <a:spcPts val="2400"/>
        </a:spcBef>
        <a:spcAft>
          <a:spcPct val="0"/>
        </a:spcAft>
        <a:buClr>
          <a:srgbClr val="000000"/>
        </a:buClr>
        <a:buSzPct val="100000"/>
        <a:buFont typeface="Arial" pitchFamily="-97" charset="0"/>
        <a:buChar char="»"/>
        <a:defRPr sz="9600">
          <a:solidFill>
            <a:srgbClr val="000000"/>
          </a:solidFill>
          <a:latin typeface="+mn-lt"/>
          <a:ea typeface="+mn-ea"/>
          <a:cs typeface="+mn-cs"/>
        </a:defRPr>
      </a:lvl6pPr>
      <a:lvl7pPr marL="10788650" indent="-1095375" algn="l" defTabSz="457200" rtl="0" eaLnBrk="0" fontAlgn="base" hangingPunct="0">
        <a:lnSpc>
          <a:spcPct val="93000"/>
        </a:lnSpc>
        <a:spcBef>
          <a:spcPts val="2400"/>
        </a:spcBef>
        <a:spcAft>
          <a:spcPct val="0"/>
        </a:spcAft>
        <a:buClr>
          <a:srgbClr val="000000"/>
        </a:buClr>
        <a:buSzPct val="100000"/>
        <a:buFont typeface="Arial" pitchFamily="-97" charset="0"/>
        <a:buChar char="»"/>
        <a:defRPr sz="9600">
          <a:solidFill>
            <a:srgbClr val="000000"/>
          </a:solidFill>
          <a:latin typeface="+mn-lt"/>
          <a:ea typeface="+mn-ea"/>
          <a:cs typeface="+mn-cs"/>
        </a:defRPr>
      </a:lvl7pPr>
      <a:lvl8pPr marL="11245850" indent="-1095375" algn="l" defTabSz="457200" rtl="0" eaLnBrk="0" fontAlgn="base" hangingPunct="0">
        <a:lnSpc>
          <a:spcPct val="93000"/>
        </a:lnSpc>
        <a:spcBef>
          <a:spcPts val="2400"/>
        </a:spcBef>
        <a:spcAft>
          <a:spcPct val="0"/>
        </a:spcAft>
        <a:buClr>
          <a:srgbClr val="000000"/>
        </a:buClr>
        <a:buSzPct val="100000"/>
        <a:buFont typeface="Arial" pitchFamily="-97" charset="0"/>
        <a:buChar char="»"/>
        <a:defRPr sz="9600">
          <a:solidFill>
            <a:srgbClr val="000000"/>
          </a:solidFill>
          <a:latin typeface="+mn-lt"/>
          <a:ea typeface="+mn-ea"/>
          <a:cs typeface="+mn-cs"/>
        </a:defRPr>
      </a:lvl8pPr>
      <a:lvl9pPr marL="11703050" indent="-1095375" algn="l" defTabSz="457200" rtl="0" eaLnBrk="0" fontAlgn="base" hangingPunct="0">
        <a:lnSpc>
          <a:spcPct val="93000"/>
        </a:lnSpc>
        <a:spcBef>
          <a:spcPts val="2400"/>
        </a:spcBef>
        <a:spcAft>
          <a:spcPct val="0"/>
        </a:spcAft>
        <a:buClr>
          <a:srgbClr val="000000"/>
        </a:buClr>
        <a:buSzPct val="100000"/>
        <a:buFont typeface="Arial" pitchFamily="-97" charset="0"/>
        <a:buChar char="»"/>
        <a:defRPr sz="9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1.jpeg"/><Relationship Id="rId21" Type="http://schemas.openxmlformats.org/officeDocument/2006/relationships/image" Target="../media/image19.png"/><Relationship Id="rId7" Type="http://schemas.openxmlformats.org/officeDocument/2006/relationships/image" Target="../media/image5.jpeg"/><Relationship Id="rId12" Type="http://schemas.openxmlformats.org/officeDocument/2006/relationships/image" Target="../media/image10.pn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jpeg"/><Relationship Id="rId20"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67B4D"/>
        </a:solidFill>
        <a:effectLst/>
      </p:bgPr>
    </p:bg>
    <p:spTree>
      <p:nvGrpSpPr>
        <p:cNvPr id="1" name=""/>
        <p:cNvGrpSpPr/>
        <p:nvPr/>
      </p:nvGrpSpPr>
      <p:grpSpPr>
        <a:xfrm>
          <a:off x="0" y="0"/>
          <a:ext cx="0" cy="0"/>
          <a:chOff x="0" y="0"/>
          <a:chExt cx="0" cy="0"/>
        </a:xfrm>
      </p:grpSpPr>
      <p:sp>
        <p:nvSpPr>
          <p:cNvPr id="81" name="Rectangle 80"/>
          <p:cNvSpPr/>
          <p:nvPr/>
        </p:nvSpPr>
        <p:spPr bwMode="auto">
          <a:xfrm>
            <a:off x="20955000" y="13639800"/>
            <a:ext cx="11887200" cy="3962400"/>
          </a:xfrm>
          <a:prstGeom prst="rect">
            <a:avLst/>
          </a:prstGeom>
          <a:solidFill>
            <a:srgbClr val="8ADA8E"/>
          </a:solid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97" charset="0"/>
              <a:buNone/>
              <a:tabLst/>
            </a:pPr>
            <a:endParaRPr kumimoji="0" lang="en-US" sz="8600" b="0" i="0" u="none" strike="noStrike" cap="none" normalizeH="0" baseline="0">
              <a:ln>
                <a:noFill/>
              </a:ln>
              <a:solidFill>
                <a:schemeClr val="bg1"/>
              </a:solidFill>
              <a:effectLst/>
              <a:latin typeface="Arial" pitchFamily="-97" charset="0"/>
            </a:endParaRPr>
          </a:p>
        </p:txBody>
      </p:sp>
      <p:sp>
        <p:nvSpPr>
          <p:cNvPr id="69" name="Rectangle 68"/>
          <p:cNvSpPr/>
          <p:nvPr/>
        </p:nvSpPr>
        <p:spPr bwMode="auto">
          <a:xfrm>
            <a:off x="20955000" y="17754600"/>
            <a:ext cx="11887200" cy="11353800"/>
          </a:xfrm>
          <a:prstGeom prst="rect">
            <a:avLst/>
          </a:prstGeom>
          <a:solidFill>
            <a:srgbClr val="8ADA8E"/>
          </a:solid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97" charset="0"/>
              <a:buNone/>
              <a:tabLst/>
            </a:pPr>
            <a:endParaRPr kumimoji="0" lang="en-US" sz="8600" b="0" i="0" u="none" strike="noStrike" cap="none" normalizeH="0" baseline="0">
              <a:ln>
                <a:noFill/>
              </a:ln>
              <a:solidFill>
                <a:schemeClr val="bg1"/>
              </a:solidFill>
              <a:effectLst/>
              <a:latin typeface="Arial" pitchFamily="-97" charset="0"/>
            </a:endParaRPr>
          </a:p>
        </p:txBody>
      </p:sp>
      <p:sp>
        <p:nvSpPr>
          <p:cNvPr id="59" name="Rectangle 58"/>
          <p:cNvSpPr/>
          <p:nvPr/>
        </p:nvSpPr>
        <p:spPr bwMode="auto">
          <a:xfrm>
            <a:off x="32994600" y="4800600"/>
            <a:ext cx="10668000" cy="16916400"/>
          </a:xfrm>
          <a:prstGeom prst="rect">
            <a:avLst/>
          </a:prstGeom>
          <a:solidFill>
            <a:srgbClr val="8ADA8E"/>
          </a:solid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97" charset="0"/>
              <a:buNone/>
              <a:tabLst/>
            </a:pPr>
            <a:endParaRPr kumimoji="0" lang="en-US" sz="8600" b="0" i="0" u="none" strike="noStrike" cap="none" normalizeH="0" baseline="0">
              <a:ln>
                <a:noFill/>
              </a:ln>
              <a:solidFill>
                <a:schemeClr val="bg1"/>
              </a:solidFill>
              <a:effectLst/>
              <a:latin typeface="Arial" pitchFamily="-97" charset="0"/>
            </a:endParaRPr>
          </a:p>
        </p:txBody>
      </p:sp>
      <p:sp>
        <p:nvSpPr>
          <p:cNvPr id="26" name="Rectangle 25"/>
          <p:cNvSpPr/>
          <p:nvPr/>
        </p:nvSpPr>
        <p:spPr bwMode="auto">
          <a:xfrm>
            <a:off x="14630400" y="4800600"/>
            <a:ext cx="6172200" cy="27660600"/>
          </a:xfrm>
          <a:prstGeom prst="rect">
            <a:avLst/>
          </a:prstGeom>
          <a:solidFill>
            <a:srgbClr val="8ADA8E"/>
          </a:solid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97" charset="0"/>
              <a:buNone/>
              <a:tabLst/>
            </a:pPr>
            <a:endParaRPr kumimoji="0" lang="en-US" sz="8600" b="0" i="0" u="none" strike="noStrike" cap="none" normalizeH="0" baseline="0">
              <a:ln>
                <a:noFill/>
              </a:ln>
              <a:solidFill>
                <a:schemeClr val="bg1"/>
              </a:solidFill>
              <a:effectLst/>
              <a:latin typeface="Arial" pitchFamily="-97" charset="0"/>
            </a:endParaRPr>
          </a:p>
        </p:txBody>
      </p:sp>
      <p:sp>
        <p:nvSpPr>
          <p:cNvPr id="52" name="Rectangle 51"/>
          <p:cNvSpPr/>
          <p:nvPr/>
        </p:nvSpPr>
        <p:spPr bwMode="auto">
          <a:xfrm>
            <a:off x="228600" y="12039600"/>
            <a:ext cx="5638800" cy="20421600"/>
          </a:xfrm>
          <a:prstGeom prst="rect">
            <a:avLst/>
          </a:prstGeom>
          <a:solidFill>
            <a:srgbClr val="8ADA8E"/>
          </a:solid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97" charset="0"/>
              <a:buNone/>
              <a:tabLst/>
            </a:pPr>
            <a:endParaRPr kumimoji="0" lang="en-US" sz="8600" b="0" i="0" u="none" strike="noStrike" cap="none" normalizeH="0" baseline="0">
              <a:ln>
                <a:noFill/>
              </a:ln>
              <a:solidFill>
                <a:schemeClr val="bg1"/>
              </a:solidFill>
              <a:effectLst/>
              <a:latin typeface="Arial" pitchFamily="-97" charset="0"/>
            </a:endParaRPr>
          </a:p>
        </p:txBody>
      </p:sp>
      <p:sp>
        <p:nvSpPr>
          <p:cNvPr id="2" name="Rectangle 1"/>
          <p:cNvSpPr/>
          <p:nvPr/>
        </p:nvSpPr>
        <p:spPr bwMode="auto">
          <a:xfrm>
            <a:off x="228600" y="403412"/>
            <a:ext cx="43434000" cy="3939988"/>
          </a:xfrm>
          <a:prstGeom prst="rect">
            <a:avLst/>
          </a:prstGeom>
          <a:solidFill>
            <a:schemeClr val="bg1"/>
          </a:solid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97" charset="0"/>
              <a:buNone/>
              <a:tabLst/>
            </a:pPr>
            <a:endParaRPr kumimoji="0" lang="en-US" sz="8600" b="0" i="0" u="none" strike="noStrike" cap="none" normalizeH="0" baseline="0">
              <a:ln>
                <a:noFill/>
              </a:ln>
              <a:solidFill>
                <a:schemeClr val="bg1"/>
              </a:solidFill>
              <a:effectLst/>
              <a:latin typeface="Arial" pitchFamily="-97" charset="0"/>
            </a:endParaRPr>
          </a:p>
        </p:txBody>
      </p:sp>
      <p:sp>
        <p:nvSpPr>
          <p:cNvPr id="14350" name="Text Box 4"/>
          <p:cNvSpPr txBox="1">
            <a:spLocks noChangeArrowheads="1"/>
          </p:cNvSpPr>
          <p:nvPr/>
        </p:nvSpPr>
        <p:spPr bwMode="auto">
          <a:xfrm>
            <a:off x="381000" y="645459"/>
            <a:ext cx="42976800" cy="3443444"/>
          </a:xfrm>
          <a:prstGeom prst="rect">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defRPr sz="8600">
                <a:solidFill>
                  <a:schemeClr val="bg1"/>
                </a:solidFill>
                <a:latin typeface="Arial" charset="0"/>
                <a:ea typeface="ＭＳ Ｐゴシック" charset="0"/>
                <a:cs typeface="DejaVu LGC Sans" charset="0"/>
              </a:defRPr>
            </a:lvl1pPr>
            <a:lvl2pPr marL="37931725" indent="-37474525" eaLnBrk="0" hangingPunct="0">
              <a:defRPr sz="8600">
                <a:solidFill>
                  <a:schemeClr val="bg1"/>
                </a:solidFill>
                <a:latin typeface="Arial" charset="0"/>
                <a:ea typeface="DejaVu LGC Sans" charset="0"/>
                <a:cs typeface="DejaVu LGC Sans" charset="0"/>
              </a:defRPr>
            </a:lvl2pPr>
            <a:lvl3pPr eaLnBrk="0" hangingPunct="0">
              <a:defRPr sz="8600">
                <a:solidFill>
                  <a:schemeClr val="bg1"/>
                </a:solidFill>
                <a:latin typeface="Arial" charset="0"/>
                <a:ea typeface="DejaVu LGC Sans" charset="0"/>
                <a:cs typeface="DejaVu LGC Sans" charset="0"/>
              </a:defRPr>
            </a:lvl3pPr>
            <a:lvl4pPr eaLnBrk="0" hangingPunct="0">
              <a:defRPr sz="8600">
                <a:solidFill>
                  <a:schemeClr val="bg1"/>
                </a:solidFill>
                <a:latin typeface="Arial" charset="0"/>
                <a:ea typeface="DejaVu LGC Sans" charset="0"/>
                <a:cs typeface="DejaVu LGC Sans" charset="0"/>
              </a:defRPr>
            </a:lvl4pPr>
            <a:lvl5pPr eaLnBrk="0" hangingPunct="0">
              <a:defRPr sz="8600">
                <a:solidFill>
                  <a:schemeClr val="bg1"/>
                </a:solidFill>
                <a:latin typeface="Arial" charset="0"/>
                <a:ea typeface="DejaVu LGC Sans" charset="0"/>
                <a:cs typeface="DejaVu LGC Sans" charset="0"/>
              </a:defRPr>
            </a:lvl5pPr>
            <a:lvl6pPr marL="457200" eaLnBrk="0" fontAlgn="base" hangingPunct="0">
              <a:lnSpc>
                <a:spcPct val="93000"/>
              </a:lnSpc>
              <a:spcBef>
                <a:spcPct val="0"/>
              </a:spcBef>
              <a:spcAft>
                <a:spcPct val="0"/>
              </a:spcAft>
              <a:defRPr sz="8600">
                <a:solidFill>
                  <a:schemeClr val="bg1"/>
                </a:solidFill>
                <a:latin typeface="Arial" charset="0"/>
                <a:ea typeface="DejaVu LGC Sans" charset="0"/>
                <a:cs typeface="DejaVu LGC Sans" charset="0"/>
              </a:defRPr>
            </a:lvl6pPr>
            <a:lvl7pPr marL="914400" eaLnBrk="0" fontAlgn="base" hangingPunct="0">
              <a:lnSpc>
                <a:spcPct val="93000"/>
              </a:lnSpc>
              <a:spcBef>
                <a:spcPct val="0"/>
              </a:spcBef>
              <a:spcAft>
                <a:spcPct val="0"/>
              </a:spcAft>
              <a:defRPr sz="8600">
                <a:solidFill>
                  <a:schemeClr val="bg1"/>
                </a:solidFill>
                <a:latin typeface="Arial" charset="0"/>
                <a:ea typeface="DejaVu LGC Sans" charset="0"/>
                <a:cs typeface="DejaVu LGC Sans" charset="0"/>
              </a:defRPr>
            </a:lvl7pPr>
            <a:lvl8pPr marL="1371600" eaLnBrk="0" fontAlgn="base" hangingPunct="0">
              <a:lnSpc>
                <a:spcPct val="93000"/>
              </a:lnSpc>
              <a:spcBef>
                <a:spcPct val="0"/>
              </a:spcBef>
              <a:spcAft>
                <a:spcPct val="0"/>
              </a:spcAft>
              <a:defRPr sz="8600">
                <a:solidFill>
                  <a:schemeClr val="bg1"/>
                </a:solidFill>
                <a:latin typeface="Arial" charset="0"/>
                <a:ea typeface="DejaVu LGC Sans" charset="0"/>
                <a:cs typeface="DejaVu LGC Sans" charset="0"/>
              </a:defRPr>
            </a:lvl8pPr>
            <a:lvl9pPr marL="1828800" eaLnBrk="0" fontAlgn="base" hangingPunct="0">
              <a:lnSpc>
                <a:spcPct val="93000"/>
              </a:lnSpc>
              <a:spcBef>
                <a:spcPct val="0"/>
              </a:spcBef>
              <a:spcAft>
                <a:spcPct val="0"/>
              </a:spcAft>
              <a:defRPr sz="8600">
                <a:solidFill>
                  <a:schemeClr val="bg1"/>
                </a:solidFill>
                <a:latin typeface="Arial" charset="0"/>
                <a:ea typeface="DejaVu LGC Sans" charset="0"/>
                <a:cs typeface="DejaVu LGC Sans" charset="0"/>
              </a:defRPr>
            </a:lvl9pPr>
          </a:lstStyle>
          <a:p>
            <a:pPr algn="ctr" eaLnBrk="1" hangingPunct="1"/>
            <a:r>
              <a:rPr lang="en-GB" sz="7200" dirty="0" smtClean="0">
                <a:solidFill>
                  <a:srgbClr val="000000"/>
                </a:solidFill>
              </a:rPr>
              <a:t>Accuracy of Locally Forecasted Precipitation as Determined by UND Radar</a:t>
            </a:r>
          </a:p>
          <a:p>
            <a:pPr algn="ctr" eaLnBrk="1" hangingPunct="1"/>
            <a:r>
              <a:rPr lang="en-GB" sz="5400" dirty="0" err="1" smtClean="0">
                <a:solidFill>
                  <a:srgbClr val="000000"/>
                </a:solidFill>
              </a:rPr>
              <a:t>Mariusz</a:t>
            </a:r>
            <a:r>
              <a:rPr lang="en-GB" sz="5400" dirty="0" smtClean="0">
                <a:solidFill>
                  <a:srgbClr val="000000"/>
                </a:solidFill>
              </a:rPr>
              <a:t> </a:t>
            </a:r>
            <a:r>
              <a:rPr lang="en-GB" sz="5400" dirty="0" err="1" smtClean="0">
                <a:solidFill>
                  <a:srgbClr val="000000"/>
                </a:solidFill>
              </a:rPr>
              <a:t>Starzec</a:t>
            </a:r>
            <a:r>
              <a:rPr lang="en-GB" sz="5400" dirty="0" smtClean="0">
                <a:solidFill>
                  <a:srgbClr val="000000"/>
                </a:solidFill>
              </a:rPr>
              <a:t> (mariusz.starzec@my.und.edu)</a:t>
            </a:r>
            <a:r>
              <a:rPr lang="en-GB" sz="5400" baseline="30000" dirty="0" smtClean="0">
                <a:solidFill>
                  <a:srgbClr val="000000"/>
                </a:solidFill>
              </a:rPr>
              <a:t>1</a:t>
            </a:r>
            <a:r>
              <a:rPr lang="en-GB" sz="5400" dirty="0" smtClean="0">
                <a:solidFill>
                  <a:srgbClr val="000000"/>
                </a:solidFill>
              </a:rPr>
              <a:t>, Gretchen Mullendore</a:t>
            </a:r>
            <a:r>
              <a:rPr lang="en-GB" sz="5400" baseline="30000" dirty="0" smtClean="0">
                <a:solidFill>
                  <a:srgbClr val="000000"/>
                </a:solidFill>
              </a:rPr>
              <a:t>1</a:t>
            </a:r>
            <a:r>
              <a:rPr lang="en-US" sz="5400" dirty="0" smtClean="0">
                <a:solidFill>
                  <a:srgbClr val="000000"/>
                </a:solidFill>
              </a:rPr>
              <a:t>, </a:t>
            </a:r>
          </a:p>
          <a:p>
            <a:pPr algn="ctr" eaLnBrk="1" hangingPunct="1"/>
            <a:r>
              <a:rPr lang="en-US" sz="5400" dirty="0" smtClean="0">
                <a:solidFill>
                  <a:srgbClr val="000000"/>
                </a:solidFill>
              </a:rPr>
              <a:t>David </a:t>
            </a:r>
            <a:r>
              <a:rPr lang="en-US" sz="5400" dirty="0" err="1" smtClean="0">
                <a:solidFill>
                  <a:srgbClr val="000000"/>
                </a:solidFill>
              </a:rPr>
              <a:t>Delene</a:t>
            </a:r>
            <a:r>
              <a:rPr lang="en-GB" sz="5400" baseline="30000" dirty="0" smtClean="0">
                <a:solidFill>
                  <a:srgbClr val="000000"/>
                </a:solidFill>
              </a:rPr>
              <a:t>1</a:t>
            </a:r>
            <a:r>
              <a:rPr lang="en-GB" sz="5400" dirty="0" smtClean="0">
                <a:solidFill>
                  <a:srgbClr val="000000"/>
                </a:solidFill>
              </a:rPr>
              <a:t>, Paul Kucera</a:t>
            </a:r>
            <a:r>
              <a:rPr lang="en-GB" sz="5400" baseline="30000" dirty="0" smtClean="0">
                <a:solidFill>
                  <a:srgbClr val="000000"/>
                </a:solidFill>
              </a:rPr>
              <a:t>2</a:t>
            </a:r>
            <a:endParaRPr lang="en-US" sz="5400" dirty="0" smtClean="0">
              <a:solidFill>
                <a:srgbClr val="000000"/>
              </a:solidFill>
            </a:endParaRPr>
          </a:p>
          <a:p>
            <a:pPr algn="ctr" eaLnBrk="1" hangingPunct="1"/>
            <a:r>
              <a:rPr lang="en-US" sz="4800" i="1" baseline="30000" dirty="0" smtClean="0">
                <a:solidFill>
                  <a:srgbClr val="000000"/>
                </a:solidFill>
              </a:rPr>
              <a:t>1</a:t>
            </a:r>
            <a:r>
              <a:rPr lang="en-US" sz="4800" i="1" dirty="0" smtClean="0">
                <a:solidFill>
                  <a:srgbClr val="000000"/>
                </a:solidFill>
              </a:rPr>
              <a:t>University of North Dakota, </a:t>
            </a:r>
            <a:r>
              <a:rPr lang="en-GB" sz="4800" i="1" baseline="30000" dirty="0" smtClean="0">
                <a:solidFill>
                  <a:srgbClr val="000000"/>
                </a:solidFill>
              </a:rPr>
              <a:t>2</a:t>
            </a:r>
            <a:r>
              <a:rPr lang="en-GB" sz="4800" i="1" dirty="0" smtClean="0">
                <a:solidFill>
                  <a:srgbClr val="000000"/>
                </a:solidFill>
              </a:rPr>
              <a:t>Research Applications Laboratory, National Center for Atmospheric Research</a:t>
            </a:r>
            <a:endParaRPr lang="en-US" sz="4800" i="1" dirty="0" smtClean="0">
              <a:solidFill>
                <a:srgbClr val="000000"/>
              </a:solidFill>
            </a:endParaRPr>
          </a:p>
        </p:txBody>
      </p:sp>
      <p:pic>
        <p:nvPicPr>
          <p:cNvPr id="14351"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990600"/>
            <a:ext cx="5612374" cy="249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4352" name="Rectangle 197"/>
          <p:cNvSpPr>
            <a:spLocks noChangeArrowheads="1"/>
          </p:cNvSpPr>
          <p:nvPr/>
        </p:nvSpPr>
        <p:spPr bwMode="auto">
          <a:xfrm>
            <a:off x="0" y="0"/>
            <a:ext cx="43891200" cy="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353" name="Rectangle 199"/>
          <p:cNvSpPr>
            <a:spLocks noChangeArrowheads="1"/>
          </p:cNvSpPr>
          <p:nvPr/>
        </p:nvSpPr>
        <p:spPr bwMode="auto">
          <a:xfrm>
            <a:off x="0" y="0"/>
            <a:ext cx="43891200" cy="1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3" name="TextBox 2"/>
          <p:cNvSpPr txBox="1"/>
          <p:nvPr/>
        </p:nvSpPr>
        <p:spPr bwMode="auto">
          <a:xfrm>
            <a:off x="228600" y="4800600"/>
            <a:ext cx="14249400" cy="3828748"/>
          </a:xfrm>
          <a:prstGeom prst="rect">
            <a:avLst/>
          </a:prstGeom>
          <a:solidFill>
            <a:srgbClr val="FFFFFF"/>
          </a:solidFill>
          <a:ln w="44450">
            <a:solidFill>
              <a:schemeClr val="tx1"/>
            </a:solidFill>
            <a:round/>
            <a:headEnd/>
            <a:tailEnd/>
          </a:ln>
          <a:effectLst/>
        </p:spPr>
        <p:txBody>
          <a:bodyPr wrap="square" lIns="182880" tIns="53280" rIns="182880" bIns="53280" rtlCol="0">
            <a:prstTxWarp prst="textNoShape">
              <a:avLst/>
            </a:prstTxWarp>
            <a:spAutoFit/>
          </a:bodyPr>
          <a:lstStyle/>
          <a:p>
            <a:pPr algn="ctr"/>
            <a:r>
              <a:rPr lang="en-US" sz="4400" b="1" u="sng" dirty="0" smtClean="0">
                <a:solidFill>
                  <a:srgbClr val="000000"/>
                </a:solidFill>
              </a:rPr>
              <a:t>Background</a:t>
            </a:r>
          </a:p>
          <a:p>
            <a:pPr algn="just"/>
            <a:r>
              <a:rPr lang="en-US" sz="2400" dirty="0" smtClean="0">
                <a:solidFill>
                  <a:schemeClr val="tx1"/>
                </a:solidFill>
              </a:rPr>
              <a:t>During the Summer of 2010, the </a:t>
            </a:r>
            <a:r>
              <a:rPr lang="en-US" sz="2400" dirty="0" err="1" smtClean="0">
                <a:solidFill>
                  <a:schemeClr val="tx1"/>
                </a:solidFill>
              </a:rPr>
              <a:t>Polarimetric</a:t>
            </a:r>
            <a:r>
              <a:rPr lang="en-US" sz="2400" dirty="0" smtClean="0">
                <a:solidFill>
                  <a:schemeClr val="tx1"/>
                </a:solidFill>
              </a:rPr>
              <a:t> Cloud Analysis and Seeding Test 3 (POLCAST 3) field campaign was taking place in order to research the use and effects of hygroscopic seeding flares on convective cells in North Dakota using the University of North Dakota’s (UND) Citation Research Aircraft. During the campaign, local Weather and Research Forecasting (WRF) model runs were used to predict the timing, intensity, and distribution of convection and precipitation in the target region. This output information was used ahead of time to plan flights for the Research Aircraft, cloud modification aircraft, and determine whether the team should be put on standby. During the times of predicted precipitation, UND’s </a:t>
            </a:r>
            <a:r>
              <a:rPr lang="en-US" sz="2400" dirty="0" err="1" smtClean="0">
                <a:solidFill>
                  <a:schemeClr val="tx1"/>
                </a:solidFill>
              </a:rPr>
              <a:t>NorthPol</a:t>
            </a:r>
            <a:r>
              <a:rPr lang="en-US" sz="2400" dirty="0" smtClean="0">
                <a:solidFill>
                  <a:schemeClr val="tx1"/>
                </a:solidFill>
              </a:rPr>
              <a:t> </a:t>
            </a:r>
            <a:r>
              <a:rPr lang="en-US" sz="2400" dirty="0" err="1" smtClean="0">
                <a:solidFill>
                  <a:schemeClr val="tx1"/>
                </a:solidFill>
              </a:rPr>
              <a:t>Polarimetric</a:t>
            </a:r>
            <a:r>
              <a:rPr lang="en-US" sz="2400" dirty="0" smtClean="0">
                <a:solidFill>
                  <a:schemeClr val="tx1"/>
                </a:solidFill>
              </a:rPr>
              <a:t> Radar was scanning the region to collect data and to lead the aircraft to convective cells that had a potential for modification. </a:t>
            </a:r>
            <a:endParaRPr lang="en-US" sz="2400" dirty="0">
              <a:solidFill>
                <a:schemeClr val="tx1"/>
              </a:solidFill>
            </a:endParaRPr>
          </a:p>
        </p:txBody>
      </p:sp>
      <p:sp>
        <p:nvSpPr>
          <p:cNvPr id="67" name="TextBox 66"/>
          <p:cNvSpPr txBox="1"/>
          <p:nvPr/>
        </p:nvSpPr>
        <p:spPr bwMode="auto">
          <a:xfrm>
            <a:off x="6019800" y="12039601"/>
            <a:ext cx="8458200" cy="20421599"/>
          </a:xfrm>
          <a:prstGeom prst="rect">
            <a:avLst/>
          </a:prstGeom>
          <a:solidFill>
            <a:srgbClr val="FFFFFF"/>
          </a:solidFill>
          <a:ln w="44450">
            <a:solidFill>
              <a:schemeClr val="tx1"/>
            </a:solidFill>
            <a:round/>
            <a:headEnd/>
            <a:tailEnd/>
          </a:ln>
        </p:spPr>
        <p:txBody>
          <a:bodyPr wrap="square" lIns="182880" tIns="53280" rIns="182880" bIns="53280" rtlCol="0">
            <a:prstTxWarp prst="textNoShape">
              <a:avLst/>
            </a:prstTxWarp>
            <a:spAutoFit/>
          </a:bodyPr>
          <a:lstStyle/>
          <a:p>
            <a:pPr algn="ctr"/>
            <a:r>
              <a:rPr lang="en-US" sz="4400" b="1" u="sng" dirty="0" smtClean="0">
                <a:solidFill>
                  <a:schemeClr val="tx1"/>
                </a:solidFill>
              </a:rPr>
              <a:t>Methodology</a:t>
            </a:r>
          </a:p>
          <a:p>
            <a:pPr algn="just"/>
            <a:r>
              <a:rPr lang="en-US" sz="2400" dirty="0" smtClean="0">
                <a:solidFill>
                  <a:schemeClr val="tx1"/>
                </a:solidFill>
              </a:rPr>
              <a:t>Ten test cases were selected to be initially tested, each with a forecast lead time between 14 and 28 hours. Test cases were selected randomly from the subset of cases which contained both observed and forecasted convection.  Each case consisted of a single analysis time.  Because forecasted results are only archived hourly, the radar data times selected are the closest data to the top of the selected forecast hour.  The skill of the forecasted convection was assessed by using traditional point-to-point methods and by using object-based methods.  Object-based comparison was done using Developmental </a:t>
            </a:r>
            <a:r>
              <a:rPr lang="en-US" sz="2400" dirty="0" err="1" smtClean="0">
                <a:solidFill>
                  <a:schemeClr val="tx1"/>
                </a:solidFill>
              </a:rPr>
              <a:t>Testbed</a:t>
            </a:r>
            <a:r>
              <a:rPr lang="en-US" sz="2400" dirty="0" smtClean="0">
                <a:solidFill>
                  <a:schemeClr val="tx1"/>
                </a:solidFill>
              </a:rPr>
              <a:t> Center’s (DTC) Model Evaluation Tools (MET), namely the Method for Object-Based Diagnostic Evaluation (MODE) tool. The MODE tool was chosen as it compares different observed and forecasted cells against each other, as opposed to using traditional verification methods where you compare observations and forecasts point-to-point. It is well known that forecasting the location of convection is difficult and point-to-point verification methods do not account for variations in location. </a:t>
            </a:r>
          </a:p>
          <a:p>
            <a:pPr algn="just">
              <a:lnSpc>
                <a:spcPct val="50000"/>
              </a:lnSpc>
            </a:pPr>
            <a:endParaRPr lang="en-US" sz="2400" dirty="0" smtClean="0">
              <a:solidFill>
                <a:schemeClr val="tx1"/>
              </a:solidFill>
            </a:endParaRPr>
          </a:p>
          <a:p>
            <a:pPr algn="just"/>
            <a:r>
              <a:rPr lang="en-US" sz="2400" dirty="0" smtClean="0">
                <a:solidFill>
                  <a:schemeClr val="tx1"/>
                </a:solidFill>
              </a:rPr>
              <a:t>The forecasts and the observations were to be compared using reflectivity values. The first step was to get both the model data and radar data, which were both in different formats, to the format required by the MODE tool. The MODE tool needed all inputs to be in a specific format, which is outputted from the PCP-Combine Tool, another MET tool. However, PCP-Combine only  deals with adding or subtracting accumulated precipitation from multiple files into one.  Specialized programs were written to complete this conversion step. For the model data, a program was created to calculate reflectivity using the model hydrometeor fields, interpolate it across the same 3-km grid but at one kilometer altitude, and output the data so it exactly matches the output of PCP-Combine. For the radar data, a program was created to take the radar data at one kilometer, interpolate it over the 3-km model grid, and to output it so it matches the output of PCP-Combine. These conversions programs produced the forecast files and observations files in a format that MODE can use, while using reflectivity values and not accumulated precipitation. In addition to the format challenges, while the radar was scanning the region, many times it only scanned sectors and not complete scans, in order to better help guide the aircrafts.  Another program was developed to take the radar azimuth data and create polygon files that were used to mask out the regions of that were not scanned and did not contain data. Masking out regions of missing data guaranteed that MODE wouldn’t include missing data in its calculations.</a:t>
            </a:r>
          </a:p>
          <a:p>
            <a:pPr algn="just">
              <a:lnSpc>
                <a:spcPct val="50000"/>
              </a:lnSpc>
            </a:pPr>
            <a:endParaRPr lang="en-US" sz="2400" dirty="0" smtClean="0">
              <a:solidFill>
                <a:schemeClr val="tx1"/>
              </a:solidFill>
            </a:endParaRPr>
          </a:p>
          <a:p>
            <a:pPr algn="just"/>
            <a:r>
              <a:rPr lang="en-US" sz="2400" dirty="0" smtClean="0">
                <a:solidFill>
                  <a:schemeClr val="tx1"/>
                </a:solidFill>
              </a:rPr>
              <a:t>After these steps the MODE tool was run using threshold of greater than or equal to 30 </a:t>
            </a:r>
            <a:r>
              <a:rPr lang="en-US" sz="2400" dirty="0" err="1" smtClean="0">
                <a:solidFill>
                  <a:schemeClr val="tx1"/>
                </a:solidFill>
              </a:rPr>
              <a:t>dBZ</a:t>
            </a:r>
            <a:r>
              <a:rPr lang="en-US" sz="2400" dirty="0" smtClean="0">
                <a:solidFill>
                  <a:schemeClr val="tx1"/>
                </a:solidFill>
              </a:rPr>
              <a:t>. This threshold was selected since 30 </a:t>
            </a:r>
            <a:r>
              <a:rPr lang="en-US" sz="2400" dirty="0" err="1" smtClean="0">
                <a:solidFill>
                  <a:schemeClr val="tx1"/>
                </a:solidFill>
              </a:rPr>
              <a:t>dBZ</a:t>
            </a:r>
            <a:r>
              <a:rPr lang="en-US" sz="2400" dirty="0" smtClean="0">
                <a:solidFill>
                  <a:schemeClr val="tx1"/>
                </a:solidFill>
              </a:rPr>
              <a:t> can be considered as the point where precipitation is almost guaranteed, and is a good indicator of convection. Cells with these reflectivity values were also targeted for modification by the research aircraft during POLCAST3. </a:t>
            </a:r>
          </a:p>
        </p:txBody>
      </p:sp>
      <p:sp>
        <p:nvSpPr>
          <p:cNvPr id="17" name="TextBox 16"/>
          <p:cNvSpPr txBox="1"/>
          <p:nvPr/>
        </p:nvSpPr>
        <p:spPr bwMode="auto">
          <a:xfrm>
            <a:off x="228600" y="8763000"/>
            <a:ext cx="14249400" cy="3141765"/>
          </a:xfrm>
          <a:prstGeom prst="rect">
            <a:avLst/>
          </a:prstGeom>
          <a:solidFill>
            <a:srgbClr val="FFFFFF"/>
          </a:solidFill>
          <a:ln w="44450">
            <a:solidFill>
              <a:schemeClr val="tx1"/>
            </a:solidFill>
            <a:round/>
            <a:headEnd/>
            <a:tailEnd/>
          </a:ln>
          <a:effectLst/>
        </p:spPr>
        <p:txBody>
          <a:bodyPr wrap="square" lIns="182880" tIns="53280" rIns="182880" bIns="53280" rtlCol="0">
            <a:prstTxWarp prst="textNoShape">
              <a:avLst/>
            </a:prstTxWarp>
            <a:spAutoFit/>
          </a:bodyPr>
          <a:lstStyle/>
          <a:p>
            <a:pPr algn="ctr"/>
            <a:r>
              <a:rPr lang="en-US" sz="4400" b="1" u="sng" dirty="0" smtClean="0">
                <a:solidFill>
                  <a:srgbClr val="000000"/>
                </a:solidFill>
              </a:rPr>
              <a:t>Objectives</a:t>
            </a:r>
          </a:p>
          <a:p>
            <a:pPr algn="just"/>
            <a:r>
              <a:rPr lang="en-US" sz="2400" dirty="0" smtClean="0">
                <a:solidFill>
                  <a:schemeClr val="tx1"/>
                </a:solidFill>
              </a:rPr>
              <a:t>The purpose of this project is to find a method compare forecasted precipitation to observed precipitation, and to effectively compare them. This will be done by comparing the WRF model forecasts to the Radar data. By comparing the forecasted and observed precipitation, the goal is to determine the accuracy of the WRF model. This will also show how reliable the locally run WRF model is when used in deciding whether to prepare the Research Aircraft. Using these results, another  goal is to show that traditional point-to-point skill scores should not be used to assess forecasts, since they do not account for changes in location.  </a:t>
            </a:r>
            <a:endParaRPr lang="en-US" sz="2400" dirty="0">
              <a:solidFill>
                <a:schemeClr val="tx1"/>
              </a:solidFill>
            </a:endParaRPr>
          </a:p>
        </p:txBody>
      </p:sp>
      <p:sp>
        <p:nvSpPr>
          <p:cNvPr id="18" name="TextBox 17"/>
          <p:cNvSpPr txBox="1"/>
          <p:nvPr/>
        </p:nvSpPr>
        <p:spPr bwMode="auto">
          <a:xfrm>
            <a:off x="32994600" y="26535178"/>
            <a:ext cx="10668000" cy="4859222"/>
          </a:xfrm>
          <a:prstGeom prst="rect">
            <a:avLst/>
          </a:prstGeom>
          <a:solidFill>
            <a:srgbClr val="FFFFFF"/>
          </a:solidFill>
          <a:ln w="44450">
            <a:solidFill>
              <a:schemeClr val="tx1"/>
            </a:solidFill>
            <a:round/>
            <a:headEnd/>
            <a:tailEnd/>
          </a:ln>
          <a:effectLst/>
        </p:spPr>
        <p:txBody>
          <a:bodyPr wrap="square" lIns="182880" tIns="53280" rIns="182880" bIns="53280" rtlCol="0">
            <a:prstTxWarp prst="textNoShape">
              <a:avLst/>
            </a:prstTxWarp>
            <a:spAutoFit/>
          </a:bodyPr>
          <a:lstStyle/>
          <a:p>
            <a:pPr algn="ctr"/>
            <a:r>
              <a:rPr lang="en-US" sz="4400" b="1" u="sng" dirty="0" smtClean="0">
                <a:solidFill>
                  <a:srgbClr val="000000"/>
                </a:solidFill>
              </a:rPr>
              <a:t>Future Work</a:t>
            </a:r>
          </a:p>
          <a:p>
            <a:pPr algn="just"/>
            <a:r>
              <a:rPr lang="en-US" sz="2400" dirty="0" smtClean="0">
                <a:solidFill>
                  <a:schemeClr val="tx1"/>
                </a:solidFill>
              </a:rPr>
              <a:t>While there is a lot that still needs to be done, and can be done using the data collected, the main goal for the immediate future is to go through all the data collected during POLCAST 3. This includes the 0Z model data and the 12Z model data. Once all the data has been processed, more statistically accurate results will be available to assess the WRF model overall. More data will also allow further investigation as to why the WRF model sometimes excels and other times fails in convective forecasts.  The next step would be to create a process that accounts for time lags. There are times when the WRF model correctly simulates the coverage and intensity of a convective system, but the timing is off. Comparisons of the 0Z and 12Z runs can then be compared to show which is more reliable, and whether the 12Z forecast is more accurate as expected. </a:t>
            </a:r>
            <a:endParaRPr lang="en-US" sz="2400" dirty="0">
              <a:solidFill>
                <a:schemeClr val="tx1"/>
              </a:solidFill>
            </a:endParaRPr>
          </a:p>
        </p:txBody>
      </p:sp>
      <p:sp>
        <p:nvSpPr>
          <p:cNvPr id="19" name="TextBox 18"/>
          <p:cNvSpPr txBox="1"/>
          <p:nvPr/>
        </p:nvSpPr>
        <p:spPr bwMode="auto">
          <a:xfrm>
            <a:off x="32994600" y="21945600"/>
            <a:ext cx="10668000" cy="4404803"/>
          </a:xfrm>
          <a:prstGeom prst="rect">
            <a:avLst/>
          </a:prstGeom>
          <a:solidFill>
            <a:srgbClr val="FFFFFF"/>
          </a:solidFill>
          <a:ln w="44450">
            <a:solidFill>
              <a:schemeClr val="tx1"/>
            </a:solidFill>
            <a:round/>
            <a:headEnd/>
            <a:tailEnd/>
          </a:ln>
          <a:effectLst/>
        </p:spPr>
        <p:txBody>
          <a:bodyPr wrap="square" lIns="182880" tIns="53280" rIns="182880" bIns="53280" rtlCol="0">
            <a:prstTxWarp prst="textNoShape">
              <a:avLst/>
            </a:prstTxWarp>
            <a:spAutoFit/>
          </a:bodyPr>
          <a:lstStyle/>
          <a:p>
            <a:pPr algn="ctr"/>
            <a:r>
              <a:rPr lang="en-US" sz="4400" b="1" u="sng" dirty="0" smtClean="0">
                <a:solidFill>
                  <a:srgbClr val="000000"/>
                </a:solidFill>
              </a:rPr>
              <a:t>Conclusions</a:t>
            </a:r>
            <a:endParaRPr lang="en-US" sz="4400" b="1" u="sng" dirty="0" smtClean="0">
              <a:solidFill>
                <a:schemeClr val="tx1"/>
              </a:solidFill>
            </a:endParaRPr>
          </a:p>
          <a:p>
            <a:r>
              <a:rPr lang="en-US" sz="2400" dirty="0" smtClean="0">
                <a:solidFill>
                  <a:schemeClr val="tx1"/>
                </a:solidFill>
              </a:rPr>
              <a:t>Looking at the initial results from the ten test cases we can see that:</a:t>
            </a:r>
          </a:p>
          <a:p>
            <a:pPr>
              <a:lnSpc>
                <a:spcPct val="100000"/>
              </a:lnSpc>
            </a:pPr>
            <a:endParaRPr lang="en-US" sz="2400" dirty="0" smtClean="0">
              <a:solidFill>
                <a:schemeClr val="tx1"/>
              </a:solidFill>
            </a:endParaRPr>
          </a:p>
          <a:p>
            <a:pPr lvl="1" indent="-457200">
              <a:lnSpc>
                <a:spcPct val="100000"/>
              </a:lnSpc>
              <a:buFont typeface="Arial" pitchFamily="34" charset="0"/>
              <a:buChar char="•"/>
            </a:pPr>
            <a:r>
              <a:rPr lang="en-US" sz="2400" dirty="0" smtClean="0">
                <a:solidFill>
                  <a:schemeClr val="tx1"/>
                </a:solidFill>
              </a:rPr>
              <a:t> While the predicted precipitation may have not been in the correct location, which is to be expected, the WRF model did fairly well in predicting the distribution and intensity of cells.</a:t>
            </a:r>
          </a:p>
          <a:p>
            <a:pPr lvl="1" indent="-457200">
              <a:lnSpc>
                <a:spcPct val="100000"/>
              </a:lnSpc>
              <a:buFont typeface="Arial" pitchFamily="34" charset="0"/>
              <a:buChar char="•"/>
            </a:pPr>
            <a:r>
              <a:rPr lang="en-US" sz="2400" dirty="0" smtClean="0">
                <a:solidFill>
                  <a:schemeClr val="tx1"/>
                </a:solidFill>
              </a:rPr>
              <a:t> The WRF model 14-hour to 28-hour convective forecasts agree well with observations, and the model can be used to help guide future flights with a high certainty of success. </a:t>
            </a:r>
          </a:p>
          <a:p>
            <a:pPr lvl="1" indent="-457200">
              <a:lnSpc>
                <a:spcPct val="100000"/>
              </a:lnSpc>
              <a:buFont typeface="Arial" pitchFamily="34" charset="0"/>
              <a:buChar char="•"/>
            </a:pPr>
            <a:r>
              <a:rPr lang="en-US" sz="2400" dirty="0" smtClean="0">
                <a:solidFill>
                  <a:schemeClr val="tx1"/>
                </a:solidFill>
              </a:rPr>
              <a:t> Object-based analysis has been shown to be preferable to point-to-point analysis for assessment of convective forecasting. </a:t>
            </a:r>
          </a:p>
        </p:txBody>
      </p:sp>
      <p:pic>
        <p:nvPicPr>
          <p:cNvPr id="4" name="Picture 2"/>
          <p:cNvPicPr>
            <a:picLocks noChangeAspect="1" noChangeArrowheads="1"/>
          </p:cNvPicPr>
          <p:nvPr/>
        </p:nvPicPr>
        <p:blipFill>
          <a:blip r:embed="rId4"/>
          <a:srcRect/>
          <a:stretch>
            <a:fillRect/>
          </a:stretch>
        </p:blipFill>
        <p:spPr bwMode="auto">
          <a:xfrm>
            <a:off x="457200" y="23317200"/>
            <a:ext cx="5181600" cy="3924300"/>
          </a:xfrm>
          <a:prstGeom prst="rect">
            <a:avLst/>
          </a:prstGeom>
          <a:noFill/>
          <a:ln w="9525">
            <a:noFill/>
            <a:miter lim="800000"/>
            <a:headEnd/>
            <a:tailEnd/>
          </a:ln>
        </p:spPr>
      </p:pic>
      <p:pic>
        <p:nvPicPr>
          <p:cNvPr id="1027" name="Picture 3"/>
          <p:cNvPicPr>
            <a:picLocks noChangeAspect="1" noChangeArrowheads="1"/>
          </p:cNvPicPr>
          <p:nvPr/>
        </p:nvPicPr>
        <p:blipFill>
          <a:blip r:embed="rId5"/>
          <a:srcRect/>
          <a:stretch>
            <a:fillRect/>
          </a:stretch>
        </p:blipFill>
        <p:spPr bwMode="auto">
          <a:xfrm>
            <a:off x="457200" y="18440400"/>
            <a:ext cx="5181600" cy="3886200"/>
          </a:xfrm>
          <a:prstGeom prst="rect">
            <a:avLst/>
          </a:prstGeom>
          <a:noFill/>
          <a:ln w="9525">
            <a:noFill/>
            <a:miter lim="800000"/>
            <a:headEnd/>
            <a:tailEnd/>
          </a:ln>
        </p:spPr>
      </p:pic>
      <p:pic>
        <p:nvPicPr>
          <p:cNvPr id="1029" name="Picture 5" descr="http://radar.atmos.und.edu/pictures/UND_radar.jpg"/>
          <p:cNvPicPr>
            <a:picLocks noChangeAspect="1" noChangeArrowheads="1"/>
          </p:cNvPicPr>
          <p:nvPr/>
        </p:nvPicPr>
        <p:blipFill>
          <a:blip r:embed="rId6"/>
          <a:srcRect t="12308" b="9231"/>
          <a:stretch>
            <a:fillRect/>
          </a:stretch>
        </p:blipFill>
        <p:spPr bwMode="auto">
          <a:xfrm>
            <a:off x="838200" y="13182600"/>
            <a:ext cx="4343400" cy="4239491"/>
          </a:xfrm>
          <a:prstGeom prst="rect">
            <a:avLst/>
          </a:prstGeom>
          <a:noFill/>
        </p:spPr>
      </p:pic>
      <p:pic>
        <p:nvPicPr>
          <p:cNvPr id="29" name="Picture 28" descr="20100719_0Z_forecast.jpg"/>
          <p:cNvPicPr>
            <a:picLocks noChangeAspect="1"/>
          </p:cNvPicPr>
          <p:nvPr/>
        </p:nvPicPr>
        <p:blipFill>
          <a:blip r:embed="rId7"/>
          <a:stretch>
            <a:fillRect/>
          </a:stretch>
        </p:blipFill>
        <p:spPr>
          <a:xfrm>
            <a:off x="14935200" y="11582400"/>
            <a:ext cx="5486400" cy="5506948"/>
          </a:xfrm>
          <a:prstGeom prst="rect">
            <a:avLst/>
          </a:prstGeom>
        </p:spPr>
      </p:pic>
      <p:pic>
        <p:nvPicPr>
          <p:cNvPr id="30" name="Picture 29" descr="20100719_radar.jpg"/>
          <p:cNvPicPr>
            <a:picLocks noChangeAspect="1"/>
          </p:cNvPicPr>
          <p:nvPr/>
        </p:nvPicPr>
        <p:blipFill>
          <a:blip r:embed="rId8"/>
          <a:stretch>
            <a:fillRect/>
          </a:stretch>
        </p:blipFill>
        <p:spPr>
          <a:xfrm>
            <a:off x="15011400" y="6019800"/>
            <a:ext cx="5410200" cy="4639742"/>
          </a:xfrm>
          <a:prstGeom prst="rect">
            <a:avLst/>
          </a:prstGeom>
        </p:spPr>
      </p:pic>
      <p:sp>
        <p:nvSpPr>
          <p:cNvPr id="31" name="TextBox 30"/>
          <p:cNvSpPr txBox="1"/>
          <p:nvPr/>
        </p:nvSpPr>
        <p:spPr bwMode="auto">
          <a:xfrm>
            <a:off x="14935200" y="5257800"/>
            <a:ext cx="5486400" cy="794584"/>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UND’s NorthPol Radar Display (Using IRIS Software)</a:t>
            </a:r>
            <a:endParaRPr lang="en-US" sz="2400" i="1" dirty="0">
              <a:solidFill>
                <a:schemeClr val="tx1"/>
              </a:solidFill>
            </a:endParaRPr>
          </a:p>
        </p:txBody>
      </p:sp>
      <p:sp>
        <p:nvSpPr>
          <p:cNvPr id="32" name="TextBox 31"/>
          <p:cNvSpPr txBox="1"/>
          <p:nvPr/>
        </p:nvSpPr>
        <p:spPr bwMode="auto">
          <a:xfrm>
            <a:off x="14935200" y="10820400"/>
            <a:ext cx="5486400" cy="794584"/>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Weather Research and Forecasting (WRF) model Forecast</a:t>
            </a:r>
            <a:endParaRPr lang="en-US" sz="2400" i="1" dirty="0">
              <a:solidFill>
                <a:schemeClr val="tx1"/>
              </a:solidFill>
            </a:endParaRPr>
          </a:p>
        </p:txBody>
      </p:sp>
      <p:pic>
        <p:nvPicPr>
          <p:cNvPr id="33" name="Picture 2"/>
          <p:cNvPicPr>
            <a:picLocks noChangeAspect="1" noChangeArrowheads="1"/>
          </p:cNvPicPr>
          <p:nvPr/>
        </p:nvPicPr>
        <p:blipFill>
          <a:blip r:embed="rId9"/>
          <a:srcRect t="11111" r="328" b="31481"/>
          <a:stretch>
            <a:fillRect/>
          </a:stretch>
        </p:blipFill>
        <p:spPr bwMode="auto">
          <a:xfrm>
            <a:off x="14935200" y="18211800"/>
            <a:ext cx="5510981" cy="4495800"/>
          </a:xfrm>
          <a:prstGeom prst="rect">
            <a:avLst/>
          </a:prstGeom>
          <a:noFill/>
          <a:ln w="9525">
            <a:noFill/>
            <a:miter lim="800000"/>
            <a:headEnd/>
            <a:tailEnd/>
          </a:ln>
        </p:spPr>
      </p:pic>
      <p:sp>
        <p:nvSpPr>
          <p:cNvPr id="34" name="TextBox 33"/>
          <p:cNvSpPr txBox="1"/>
          <p:nvPr/>
        </p:nvSpPr>
        <p:spPr bwMode="auto">
          <a:xfrm>
            <a:off x="14935200" y="17449800"/>
            <a:ext cx="5486400" cy="794584"/>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Method for Object-based Diagnostic Development (MODE) Tool</a:t>
            </a:r>
            <a:endParaRPr lang="en-US" sz="2400" i="1" dirty="0">
              <a:solidFill>
                <a:schemeClr val="tx1"/>
              </a:solidFill>
            </a:endParaRPr>
          </a:p>
        </p:txBody>
      </p:sp>
      <p:sp>
        <p:nvSpPr>
          <p:cNvPr id="47" name="TextBox 46"/>
          <p:cNvSpPr txBox="1"/>
          <p:nvPr/>
        </p:nvSpPr>
        <p:spPr bwMode="auto">
          <a:xfrm>
            <a:off x="457200" y="12344400"/>
            <a:ext cx="5486400" cy="794584"/>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UND </a:t>
            </a:r>
            <a:r>
              <a:rPr lang="en-US" sz="2400" i="1" dirty="0" err="1" smtClean="0">
                <a:solidFill>
                  <a:schemeClr val="tx1"/>
                </a:solidFill>
              </a:rPr>
              <a:t>NorthPol</a:t>
            </a:r>
            <a:r>
              <a:rPr lang="en-US" sz="2400" i="1" dirty="0" smtClean="0">
                <a:solidFill>
                  <a:schemeClr val="tx1"/>
                </a:solidFill>
              </a:rPr>
              <a:t> C-band </a:t>
            </a:r>
          </a:p>
          <a:p>
            <a:pPr algn="ctr"/>
            <a:r>
              <a:rPr lang="en-US" sz="2400" i="1" dirty="0" smtClean="0">
                <a:solidFill>
                  <a:schemeClr val="tx1"/>
                </a:solidFill>
              </a:rPr>
              <a:t>Polarimetric Radar</a:t>
            </a:r>
            <a:endParaRPr lang="en-US" sz="2400" i="1" dirty="0">
              <a:solidFill>
                <a:schemeClr val="tx1"/>
              </a:solidFill>
            </a:endParaRPr>
          </a:p>
        </p:txBody>
      </p:sp>
      <p:sp>
        <p:nvSpPr>
          <p:cNvPr id="48" name="TextBox 47"/>
          <p:cNvSpPr txBox="1"/>
          <p:nvPr/>
        </p:nvSpPr>
        <p:spPr bwMode="auto">
          <a:xfrm>
            <a:off x="381000" y="17907000"/>
            <a:ext cx="5486400" cy="451093"/>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UND Citation Research Aircraft</a:t>
            </a:r>
            <a:endParaRPr lang="en-US" sz="2400" i="1" dirty="0">
              <a:solidFill>
                <a:schemeClr val="tx1"/>
              </a:solidFill>
            </a:endParaRPr>
          </a:p>
        </p:txBody>
      </p:sp>
      <p:sp>
        <p:nvSpPr>
          <p:cNvPr id="49" name="TextBox 48"/>
          <p:cNvSpPr txBox="1"/>
          <p:nvPr/>
        </p:nvSpPr>
        <p:spPr bwMode="auto">
          <a:xfrm>
            <a:off x="381000" y="22783800"/>
            <a:ext cx="5486400" cy="451093"/>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Cloud Modification Aircraft</a:t>
            </a:r>
            <a:endParaRPr lang="en-US" sz="2400" i="1" dirty="0">
              <a:solidFill>
                <a:schemeClr val="tx1"/>
              </a:solidFill>
            </a:endParaRPr>
          </a:p>
        </p:txBody>
      </p:sp>
      <p:pic>
        <p:nvPicPr>
          <p:cNvPr id="1026" name="Picture 2"/>
          <p:cNvPicPr>
            <a:picLocks noChangeAspect="1" noChangeArrowheads="1"/>
          </p:cNvPicPr>
          <p:nvPr/>
        </p:nvPicPr>
        <p:blipFill>
          <a:blip r:embed="rId10"/>
          <a:srcRect/>
          <a:stretch>
            <a:fillRect/>
          </a:stretch>
        </p:blipFill>
        <p:spPr bwMode="auto">
          <a:xfrm>
            <a:off x="457200" y="28117800"/>
            <a:ext cx="5181600" cy="3813293"/>
          </a:xfrm>
          <a:prstGeom prst="rect">
            <a:avLst/>
          </a:prstGeom>
          <a:noFill/>
          <a:ln w="9525">
            <a:noFill/>
            <a:miter lim="800000"/>
            <a:headEnd/>
            <a:tailEnd/>
          </a:ln>
        </p:spPr>
      </p:pic>
      <p:sp>
        <p:nvSpPr>
          <p:cNvPr id="28" name="TextBox 27"/>
          <p:cNvSpPr txBox="1"/>
          <p:nvPr/>
        </p:nvSpPr>
        <p:spPr bwMode="auto">
          <a:xfrm>
            <a:off x="381000" y="27584400"/>
            <a:ext cx="5486400" cy="451093"/>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Surface Measurements </a:t>
            </a:r>
            <a:endParaRPr lang="en-US" sz="2400" i="1" dirty="0">
              <a:solidFill>
                <a:schemeClr val="tx1"/>
              </a:solidFill>
            </a:endParaRPr>
          </a:p>
        </p:txBody>
      </p:sp>
      <p:pic>
        <p:nvPicPr>
          <p:cNvPr id="5" name="Picture 3"/>
          <p:cNvPicPr>
            <a:picLocks noChangeAspect="1" noChangeArrowheads="1"/>
          </p:cNvPicPr>
          <p:nvPr/>
        </p:nvPicPr>
        <p:blipFill>
          <a:blip r:embed="rId11"/>
          <a:srcRect/>
          <a:stretch>
            <a:fillRect/>
          </a:stretch>
        </p:blipFill>
        <p:spPr bwMode="auto">
          <a:xfrm>
            <a:off x="21031200" y="14173200"/>
            <a:ext cx="2882418" cy="2714626"/>
          </a:xfrm>
          <a:prstGeom prst="rect">
            <a:avLst/>
          </a:prstGeom>
          <a:noFill/>
          <a:ln w="9525">
            <a:noFill/>
            <a:miter lim="800000"/>
            <a:headEnd/>
            <a:tailEnd/>
          </a:ln>
        </p:spPr>
      </p:pic>
      <p:pic>
        <p:nvPicPr>
          <p:cNvPr id="1028" name="Picture 4"/>
          <p:cNvPicPr>
            <a:picLocks noChangeAspect="1" noChangeArrowheads="1"/>
          </p:cNvPicPr>
          <p:nvPr/>
        </p:nvPicPr>
        <p:blipFill>
          <a:blip r:embed="rId12"/>
          <a:srcRect/>
          <a:stretch>
            <a:fillRect/>
          </a:stretch>
        </p:blipFill>
        <p:spPr bwMode="auto">
          <a:xfrm>
            <a:off x="26974800" y="14173200"/>
            <a:ext cx="2895599" cy="2772102"/>
          </a:xfrm>
          <a:prstGeom prst="rect">
            <a:avLst/>
          </a:prstGeom>
          <a:noFill/>
          <a:ln w="9525">
            <a:noFill/>
            <a:miter lim="800000"/>
            <a:headEnd/>
            <a:tailEnd/>
          </a:ln>
        </p:spPr>
      </p:pic>
      <p:pic>
        <p:nvPicPr>
          <p:cNvPr id="6" name="Picture 5"/>
          <p:cNvPicPr>
            <a:picLocks noChangeAspect="1" noChangeArrowheads="1"/>
          </p:cNvPicPr>
          <p:nvPr/>
        </p:nvPicPr>
        <p:blipFill>
          <a:blip r:embed="rId13"/>
          <a:srcRect/>
          <a:stretch>
            <a:fillRect/>
          </a:stretch>
        </p:blipFill>
        <p:spPr bwMode="auto">
          <a:xfrm>
            <a:off x="23926800" y="14173200"/>
            <a:ext cx="2895600" cy="2728775"/>
          </a:xfrm>
          <a:prstGeom prst="rect">
            <a:avLst/>
          </a:prstGeom>
          <a:noFill/>
          <a:ln w="9525">
            <a:noFill/>
            <a:miter lim="800000"/>
            <a:headEnd/>
            <a:tailEnd/>
          </a:ln>
        </p:spPr>
      </p:pic>
      <p:pic>
        <p:nvPicPr>
          <p:cNvPr id="1030" name="Picture 6"/>
          <p:cNvPicPr>
            <a:picLocks noChangeAspect="1" noChangeArrowheads="1"/>
          </p:cNvPicPr>
          <p:nvPr/>
        </p:nvPicPr>
        <p:blipFill>
          <a:blip r:embed="rId14"/>
          <a:srcRect/>
          <a:stretch>
            <a:fillRect/>
          </a:stretch>
        </p:blipFill>
        <p:spPr bwMode="auto">
          <a:xfrm>
            <a:off x="29946600" y="14173200"/>
            <a:ext cx="2888463" cy="2743200"/>
          </a:xfrm>
          <a:prstGeom prst="rect">
            <a:avLst/>
          </a:prstGeom>
          <a:noFill/>
          <a:ln w="9525">
            <a:noFill/>
            <a:miter lim="800000"/>
            <a:headEnd/>
            <a:tailEnd/>
          </a:ln>
        </p:spPr>
      </p:pic>
      <p:sp>
        <p:nvSpPr>
          <p:cNvPr id="37" name="TextBox 36"/>
          <p:cNvSpPr txBox="1"/>
          <p:nvPr/>
        </p:nvSpPr>
        <p:spPr bwMode="auto">
          <a:xfrm>
            <a:off x="21336000" y="16992600"/>
            <a:ext cx="5486400" cy="451093"/>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Radar Returns (June 25</a:t>
            </a:r>
            <a:r>
              <a:rPr lang="en-US" sz="2400" i="1" baseline="30000" dirty="0" smtClean="0">
                <a:solidFill>
                  <a:schemeClr val="tx1"/>
                </a:solidFill>
              </a:rPr>
              <a:t>th</a:t>
            </a:r>
            <a:r>
              <a:rPr lang="en-US" sz="2400" i="1" dirty="0" smtClean="0">
                <a:solidFill>
                  <a:schemeClr val="tx1"/>
                </a:solidFill>
              </a:rPr>
              <a:t>, 2010)</a:t>
            </a:r>
            <a:endParaRPr lang="en-US" sz="2400" i="1" dirty="0">
              <a:solidFill>
                <a:schemeClr val="tx1"/>
              </a:solidFill>
            </a:endParaRPr>
          </a:p>
        </p:txBody>
      </p:sp>
      <p:sp>
        <p:nvSpPr>
          <p:cNvPr id="38" name="TextBox 37"/>
          <p:cNvSpPr txBox="1"/>
          <p:nvPr/>
        </p:nvSpPr>
        <p:spPr bwMode="auto">
          <a:xfrm>
            <a:off x="27203400" y="16992600"/>
            <a:ext cx="5486400" cy="451093"/>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&gt;30 </a:t>
            </a:r>
            <a:r>
              <a:rPr lang="en-US" sz="2400" i="1" dirty="0" err="1" smtClean="0">
                <a:solidFill>
                  <a:schemeClr val="tx1"/>
                </a:solidFill>
              </a:rPr>
              <a:t>dBZ</a:t>
            </a:r>
            <a:r>
              <a:rPr lang="en-US" sz="2400" i="1" dirty="0" smtClean="0">
                <a:solidFill>
                  <a:schemeClr val="tx1"/>
                </a:solidFill>
              </a:rPr>
              <a:t> Cloud Cells</a:t>
            </a:r>
            <a:endParaRPr lang="en-US" sz="2400" i="1" dirty="0">
              <a:solidFill>
                <a:schemeClr val="tx1"/>
              </a:solidFill>
            </a:endParaRPr>
          </a:p>
        </p:txBody>
      </p:sp>
      <p:sp>
        <p:nvSpPr>
          <p:cNvPr id="39" name="TextBox 38"/>
          <p:cNvSpPr txBox="1"/>
          <p:nvPr/>
        </p:nvSpPr>
        <p:spPr bwMode="auto">
          <a:xfrm>
            <a:off x="20955000" y="13716000"/>
            <a:ext cx="3048000" cy="457200"/>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b="1" dirty="0" smtClean="0">
                <a:solidFill>
                  <a:schemeClr val="tx1"/>
                </a:solidFill>
              </a:rPr>
              <a:t>24 hr Forecast</a:t>
            </a:r>
            <a:endParaRPr lang="en-US" sz="2400" b="1" dirty="0">
              <a:solidFill>
                <a:schemeClr val="tx1"/>
              </a:solidFill>
            </a:endParaRPr>
          </a:p>
        </p:txBody>
      </p:sp>
      <p:sp>
        <p:nvSpPr>
          <p:cNvPr id="40" name="TextBox 39"/>
          <p:cNvSpPr txBox="1"/>
          <p:nvPr/>
        </p:nvSpPr>
        <p:spPr bwMode="auto">
          <a:xfrm>
            <a:off x="24155400" y="13716000"/>
            <a:ext cx="2209800" cy="451093"/>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b="1" dirty="0" smtClean="0">
                <a:solidFill>
                  <a:schemeClr val="tx1"/>
                </a:solidFill>
              </a:rPr>
              <a:t>Observation</a:t>
            </a:r>
            <a:endParaRPr lang="en-US" sz="2400" b="1" dirty="0">
              <a:solidFill>
                <a:schemeClr val="tx1"/>
              </a:solidFill>
            </a:endParaRPr>
          </a:p>
        </p:txBody>
      </p:sp>
      <p:sp>
        <p:nvSpPr>
          <p:cNvPr id="43" name="TextBox 42"/>
          <p:cNvSpPr txBox="1"/>
          <p:nvPr/>
        </p:nvSpPr>
        <p:spPr bwMode="auto">
          <a:xfrm>
            <a:off x="20955000" y="4800600"/>
            <a:ext cx="7848600" cy="8686800"/>
          </a:xfrm>
          <a:prstGeom prst="rect">
            <a:avLst/>
          </a:prstGeom>
          <a:solidFill>
            <a:srgbClr val="FFFFFF"/>
          </a:solidFill>
          <a:ln w="44450">
            <a:solidFill>
              <a:schemeClr val="tx1"/>
            </a:solidFill>
            <a:round/>
            <a:headEnd/>
            <a:tailEnd/>
          </a:ln>
          <a:effectLst/>
        </p:spPr>
        <p:txBody>
          <a:bodyPr wrap="square" lIns="182880" tIns="53280" rIns="182880" bIns="53280" rtlCol="0">
            <a:prstTxWarp prst="textNoShape">
              <a:avLst/>
            </a:prstTxWarp>
            <a:spAutoFit/>
          </a:bodyPr>
          <a:lstStyle/>
          <a:p>
            <a:pPr algn="ctr"/>
            <a:r>
              <a:rPr lang="en-US" sz="4400" b="1" u="sng" dirty="0" smtClean="0">
                <a:solidFill>
                  <a:srgbClr val="000000"/>
                </a:solidFill>
              </a:rPr>
              <a:t>Analysis</a:t>
            </a:r>
          </a:p>
          <a:p>
            <a:r>
              <a:rPr lang="en-US" sz="2400" b="1" u="sng" dirty="0" smtClean="0">
                <a:solidFill>
                  <a:srgbClr val="000000"/>
                </a:solidFill>
              </a:rPr>
              <a:t>Cell Comparison</a:t>
            </a:r>
            <a:r>
              <a:rPr lang="en-US" sz="2400" dirty="0" smtClean="0"/>
              <a:t> </a:t>
            </a:r>
          </a:p>
          <a:p>
            <a:pPr algn="just"/>
            <a:r>
              <a:rPr lang="en-US" sz="2400" dirty="0" smtClean="0">
                <a:solidFill>
                  <a:schemeClr val="tx1"/>
                </a:solidFill>
              </a:rPr>
              <a:t>Subjective analysis of the MODE tool output showed problems with the way the MODE tool was grouping, clustering, and matching objects (figure to the right). Due to these problems, the clustering and matching features of MODE were not used in the analysis. When MODE defines objects, it calculates the area of each object (cell). Since forecast location is not important at this scale, we decided to compare the count of objects forecasted to the count of objects observed. Each object was put in bins based on area to better visualize the data. Some sample plots of this comparison are displayed as the histograms to the right. By looking at these plots, you can see that the WRF model did fairly well in forecasting the correct count of cells by area. All the test days are included in the large histogram underneath the four sample cases. For most cases and area bins, the difference between the number of forecasted convective objects and the number of observed convective objects was less than three cells. Subjective review of the final test case showed that the poor forecasting results were due to timing of the system.</a:t>
            </a:r>
            <a:endParaRPr lang="en-US" sz="2400" dirty="0">
              <a:solidFill>
                <a:schemeClr val="tx1"/>
              </a:solidFill>
            </a:endParaRPr>
          </a:p>
        </p:txBody>
      </p:sp>
      <p:pic>
        <p:nvPicPr>
          <p:cNvPr id="44" name="Picture 43" descr="graph2.png"/>
          <p:cNvPicPr>
            <a:picLocks noChangeAspect="1"/>
          </p:cNvPicPr>
          <p:nvPr/>
        </p:nvPicPr>
        <p:blipFill>
          <a:blip r:embed="rId15"/>
          <a:stretch>
            <a:fillRect/>
          </a:stretch>
        </p:blipFill>
        <p:spPr>
          <a:xfrm>
            <a:off x="33147000" y="15087600"/>
            <a:ext cx="10368148" cy="4953000"/>
          </a:xfrm>
          <a:prstGeom prst="rect">
            <a:avLst/>
          </a:prstGeom>
        </p:spPr>
      </p:pic>
      <p:pic>
        <p:nvPicPr>
          <p:cNvPr id="7" name="Picture 2" descr="U:\cut_708.jpg"/>
          <p:cNvPicPr>
            <a:picLocks noChangeAspect="1" noChangeArrowheads="1"/>
          </p:cNvPicPr>
          <p:nvPr/>
        </p:nvPicPr>
        <p:blipFill>
          <a:blip r:embed="rId16"/>
          <a:srcRect/>
          <a:stretch>
            <a:fillRect/>
          </a:stretch>
        </p:blipFill>
        <p:spPr bwMode="auto">
          <a:xfrm>
            <a:off x="33147000" y="4953000"/>
            <a:ext cx="5137792" cy="3962400"/>
          </a:xfrm>
          <a:prstGeom prst="rect">
            <a:avLst/>
          </a:prstGeom>
          <a:noFill/>
        </p:spPr>
      </p:pic>
      <p:sp>
        <p:nvSpPr>
          <p:cNvPr id="55" name="TextBox 54"/>
          <p:cNvSpPr txBox="1"/>
          <p:nvPr/>
        </p:nvSpPr>
        <p:spPr bwMode="auto">
          <a:xfrm>
            <a:off x="33985200" y="4876800"/>
            <a:ext cx="3657600" cy="393833"/>
          </a:xfrm>
          <a:prstGeom prst="rect">
            <a:avLst/>
          </a:prstGeom>
          <a:noFill/>
          <a:ln w="9525">
            <a:noFill/>
            <a:round/>
            <a:headEnd/>
            <a:tailEnd/>
          </a:ln>
        </p:spPr>
        <p:txBody>
          <a:bodyPr wrap="square" lIns="182880" tIns="53280" rIns="182880" bIns="53280" rtlCol="0">
            <a:prstTxWarp prst="textNoShape">
              <a:avLst/>
            </a:prstTxWarp>
            <a:spAutoFit/>
          </a:bodyPr>
          <a:lstStyle/>
          <a:p>
            <a:pPr algn="just"/>
            <a:r>
              <a:rPr lang="en-US" sz="2000" b="1" dirty="0" smtClean="0">
                <a:solidFill>
                  <a:schemeClr val="tx1"/>
                </a:solidFill>
              </a:rPr>
              <a:t>7/08 – 23 hour Lead Time</a:t>
            </a:r>
            <a:endParaRPr lang="en-US" sz="2000" b="1" dirty="0">
              <a:solidFill>
                <a:schemeClr val="tx1"/>
              </a:solidFill>
            </a:endParaRPr>
          </a:p>
        </p:txBody>
      </p:sp>
      <p:pic>
        <p:nvPicPr>
          <p:cNvPr id="8" name="Picture 3" descr="U:\cut_709.jpg"/>
          <p:cNvPicPr>
            <a:picLocks noChangeArrowheads="1"/>
          </p:cNvPicPr>
          <p:nvPr/>
        </p:nvPicPr>
        <p:blipFill>
          <a:blip r:embed="rId17"/>
          <a:srcRect/>
          <a:stretch>
            <a:fillRect/>
          </a:stretch>
        </p:blipFill>
        <p:spPr bwMode="auto">
          <a:xfrm>
            <a:off x="38404800" y="4953000"/>
            <a:ext cx="5138928" cy="3962400"/>
          </a:xfrm>
          <a:prstGeom prst="rect">
            <a:avLst/>
          </a:prstGeom>
          <a:noFill/>
        </p:spPr>
      </p:pic>
      <p:sp>
        <p:nvSpPr>
          <p:cNvPr id="56" name="TextBox 55"/>
          <p:cNvSpPr txBox="1"/>
          <p:nvPr/>
        </p:nvSpPr>
        <p:spPr bwMode="auto">
          <a:xfrm>
            <a:off x="39090600" y="4876800"/>
            <a:ext cx="3657600" cy="393833"/>
          </a:xfrm>
          <a:prstGeom prst="rect">
            <a:avLst/>
          </a:prstGeom>
          <a:noFill/>
          <a:ln w="9525">
            <a:noFill/>
            <a:round/>
            <a:headEnd/>
            <a:tailEnd/>
          </a:ln>
        </p:spPr>
        <p:txBody>
          <a:bodyPr wrap="square" lIns="182880" tIns="53280" rIns="182880" bIns="53280" rtlCol="0">
            <a:prstTxWarp prst="textNoShape">
              <a:avLst/>
            </a:prstTxWarp>
            <a:spAutoFit/>
          </a:bodyPr>
          <a:lstStyle/>
          <a:p>
            <a:pPr algn="just"/>
            <a:r>
              <a:rPr lang="en-US" sz="2000" b="1" dirty="0" smtClean="0">
                <a:solidFill>
                  <a:schemeClr val="tx1"/>
                </a:solidFill>
              </a:rPr>
              <a:t>7/09 – 22 hour Lead Time</a:t>
            </a:r>
            <a:endParaRPr lang="en-US" sz="2000" b="1" dirty="0">
              <a:solidFill>
                <a:schemeClr val="tx1"/>
              </a:solidFill>
            </a:endParaRPr>
          </a:p>
        </p:txBody>
      </p:sp>
      <p:pic>
        <p:nvPicPr>
          <p:cNvPr id="9" name="Picture 4" descr="U:\cut_713.jpg"/>
          <p:cNvPicPr>
            <a:picLocks noChangeAspect="1" noChangeArrowheads="1"/>
          </p:cNvPicPr>
          <p:nvPr/>
        </p:nvPicPr>
        <p:blipFill>
          <a:blip r:embed="rId18"/>
          <a:srcRect/>
          <a:stretch>
            <a:fillRect/>
          </a:stretch>
        </p:blipFill>
        <p:spPr bwMode="auto">
          <a:xfrm>
            <a:off x="33147000" y="9067800"/>
            <a:ext cx="5137791" cy="3857625"/>
          </a:xfrm>
          <a:prstGeom prst="rect">
            <a:avLst/>
          </a:prstGeom>
          <a:noFill/>
        </p:spPr>
      </p:pic>
      <p:sp>
        <p:nvSpPr>
          <p:cNvPr id="57" name="TextBox 56"/>
          <p:cNvSpPr txBox="1"/>
          <p:nvPr/>
        </p:nvSpPr>
        <p:spPr bwMode="auto">
          <a:xfrm>
            <a:off x="33985200" y="8991600"/>
            <a:ext cx="3657600" cy="393833"/>
          </a:xfrm>
          <a:prstGeom prst="rect">
            <a:avLst/>
          </a:prstGeom>
          <a:noFill/>
          <a:ln w="9525">
            <a:noFill/>
            <a:round/>
            <a:headEnd/>
            <a:tailEnd/>
          </a:ln>
        </p:spPr>
        <p:txBody>
          <a:bodyPr wrap="square" lIns="182880" tIns="53280" rIns="182880" bIns="53280" rtlCol="0">
            <a:prstTxWarp prst="textNoShape">
              <a:avLst/>
            </a:prstTxWarp>
            <a:spAutoFit/>
          </a:bodyPr>
          <a:lstStyle/>
          <a:p>
            <a:pPr algn="just"/>
            <a:r>
              <a:rPr lang="en-US" sz="2000" b="1" dirty="0" smtClean="0">
                <a:solidFill>
                  <a:schemeClr val="tx1"/>
                </a:solidFill>
              </a:rPr>
              <a:t>7/13 – 14 hour Lead Time</a:t>
            </a:r>
            <a:endParaRPr lang="en-US" sz="2000" b="1" dirty="0">
              <a:solidFill>
                <a:schemeClr val="tx1"/>
              </a:solidFill>
            </a:endParaRPr>
          </a:p>
        </p:txBody>
      </p:sp>
      <p:pic>
        <p:nvPicPr>
          <p:cNvPr id="10" name="Picture 5" descr="U:\cut_715.jpg"/>
          <p:cNvPicPr>
            <a:picLocks noChangeAspect="1" noChangeArrowheads="1"/>
          </p:cNvPicPr>
          <p:nvPr/>
        </p:nvPicPr>
        <p:blipFill>
          <a:blip r:embed="rId19"/>
          <a:srcRect/>
          <a:stretch>
            <a:fillRect/>
          </a:stretch>
        </p:blipFill>
        <p:spPr bwMode="auto">
          <a:xfrm>
            <a:off x="38404800" y="9067800"/>
            <a:ext cx="5137792" cy="3857625"/>
          </a:xfrm>
          <a:prstGeom prst="rect">
            <a:avLst/>
          </a:prstGeom>
          <a:noFill/>
        </p:spPr>
      </p:pic>
      <p:sp>
        <p:nvSpPr>
          <p:cNvPr id="58" name="TextBox 57"/>
          <p:cNvSpPr txBox="1"/>
          <p:nvPr/>
        </p:nvSpPr>
        <p:spPr bwMode="auto">
          <a:xfrm>
            <a:off x="39090600" y="8991600"/>
            <a:ext cx="3657600" cy="393833"/>
          </a:xfrm>
          <a:prstGeom prst="rect">
            <a:avLst/>
          </a:prstGeom>
          <a:noFill/>
          <a:ln w="9525">
            <a:noFill/>
            <a:round/>
            <a:headEnd/>
            <a:tailEnd/>
          </a:ln>
        </p:spPr>
        <p:txBody>
          <a:bodyPr wrap="square" lIns="182880" tIns="53280" rIns="182880" bIns="53280" rtlCol="0">
            <a:prstTxWarp prst="textNoShape">
              <a:avLst/>
            </a:prstTxWarp>
            <a:spAutoFit/>
          </a:bodyPr>
          <a:lstStyle/>
          <a:p>
            <a:pPr algn="just"/>
            <a:r>
              <a:rPr lang="en-US" sz="2000" b="1" dirty="0" smtClean="0">
                <a:solidFill>
                  <a:schemeClr val="tx1"/>
                </a:solidFill>
              </a:rPr>
              <a:t>7/15 – 19 hour Lead Time</a:t>
            </a:r>
            <a:endParaRPr lang="en-US" sz="2000" b="1" dirty="0">
              <a:solidFill>
                <a:schemeClr val="tx1"/>
              </a:solidFill>
            </a:endParaRPr>
          </a:p>
        </p:txBody>
      </p:sp>
      <p:sp>
        <p:nvSpPr>
          <p:cNvPr id="61" name="Rectangle 60"/>
          <p:cNvSpPr/>
          <p:nvPr/>
        </p:nvSpPr>
        <p:spPr>
          <a:xfrm>
            <a:off x="33223200" y="20193000"/>
            <a:ext cx="10210800" cy="1466299"/>
          </a:xfrm>
          <a:prstGeom prst="rect">
            <a:avLst/>
          </a:prstGeom>
        </p:spPr>
        <p:txBody>
          <a:bodyPr wrap="square">
            <a:spAutoFit/>
          </a:bodyPr>
          <a:lstStyle/>
          <a:p>
            <a:r>
              <a:rPr lang="en-US" sz="2400" i="1" dirty="0" smtClean="0">
                <a:solidFill>
                  <a:schemeClr val="tx1"/>
                </a:solidFill>
              </a:rPr>
              <a:t>Histogram containing all ten test cases, comparing the forecasted and observed number of cells in different size ranges. The forecast lead times are between 14 and 28 hours, and are from 3 km resolution runs of the WRF model.</a:t>
            </a:r>
            <a:endParaRPr lang="en-US" sz="2400" i="1" dirty="0">
              <a:solidFill>
                <a:schemeClr val="tx1"/>
              </a:solidFill>
            </a:endParaRPr>
          </a:p>
        </p:txBody>
      </p:sp>
      <p:sp>
        <p:nvSpPr>
          <p:cNvPr id="62" name="Rectangle 61"/>
          <p:cNvSpPr/>
          <p:nvPr/>
        </p:nvSpPr>
        <p:spPr>
          <a:xfrm>
            <a:off x="33299400" y="13258800"/>
            <a:ext cx="9982200" cy="435825"/>
          </a:xfrm>
          <a:prstGeom prst="rect">
            <a:avLst/>
          </a:prstGeom>
        </p:spPr>
        <p:txBody>
          <a:bodyPr wrap="square">
            <a:spAutoFit/>
          </a:bodyPr>
          <a:lstStyle/>
          <a:p>
            <a:endParaRPr lang="en-US" sz="2400" i="1" dirty="0">
              <a:solidFill>
                <a:schemeClr val="tx1"/>
              </a:solidFill>
            </a:endParaRPr>
          </a:p>
        </p:txBody>
      </p:sp>
      <p:sp>
        <p:nvSpPr>
          <p:cNvPr id="53" name="Rectangle 52"/>
          <p:cNvSpPr/>
          <p:nvPr/>
        </p:nvSpPr>
        <p:spPr>
          <a:xfrm>
            <a:off x="33223200" y="13182600"/>
            <a:ext cx="10210800" cy="1466299"/>
          </a:xfrm>
          <a:prstGeom prst="rect">
            <a:avLst/>
          </a:prstGeom>
        </p:spPr>
        <p:txBody>
          <a:bodyPr wrap="square">
            <a:spAutoFit/>
          </a:bodyPr>
          <a:lstStyle/>
          <a:p>
            <a:r>
              <a:rPr lang="en-US" sz="2400" i="1" dirty="0" smtClean="0">
                <a:solidFill>
                  <a:schemeClr val="tx1"/>
                </a:solidFill>
              </a:rPr>
              <a:t>Four sample histograms comparing the forecasts and observations by showing the number of cells in different size ranges that are above the 30 </a:t>
            </a:r>
            <a:r>
              <a:rPr lang="en-US" sz="2400" i="1" dirty="0" err="1" smtClean="0">
                <a:solidFill>
                  <a:schemeClr val="tx1"/>
                </a:solidFill>
              </a:rPr>
              <a:t>dBZ</a:t>
            </a:r>
            <a:r>
              <a:rPr lang="en-US" sz="2400" i="1" dirty="0" smtClean="0">
                <a:solidFill>
                  <a:schemeClr val="tx1"/>
                </a:solidFill>
              </a:rPr>
              <a:t> threshold. By looking at the graphs, you can see that the WRF model did fairly well, generally with about one or two cells difference per bin.</a:t>
            </a:r>
            <a:endParaRPr lang="en-US" sz="2400" i="1" dirty="0">
              <a:solidFill>
                <a:schemeClr val="tx1"/>
              </a:solidFill>
            </a:endParaRPr>
          </a:p>
        </p:txBody>
      </p:sp>
      <p:sp>
        <p:nvSpPr>
          <p:cNvPr id="63" name="Rectangle 62"/>
          <p:cNvSpPr/>
          <p:nvPr/>
        </p:nvSpPr>
        <p:spPr bwMode="auto">
          <a:xfrm>
            <a:off x="28956000" y="4800600"/>
            <a:ext cx="3886200" cy="8686800"/>
          </a:xfrm>
          <a:prstGeom prst="rect">
            <a:avLst/>
          </a:prstGeom>
          <a:solidFill>
            <a:srgbClr val="8ADA8E"/>
          </a:solidFill>
          <a:ln w="444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93000"/>
              </a:lnSpc>
              <a:spcBef>
                <a:spcPct val="0"/>
              </a:spcBef>
              <a:spcAft>
                <a:spcPct val="0"/>
              </a:spcAft>
              <a:buClr>
                <a:srgbClr val="000000"/>
              </a:buClr>
              <a:buSzPct val="100000"/>
              <a:buFont typeface="Arial" pitchFamily="-97" charset="0"/>
              <a:buNone/>
              <a:tabLst/>
            </a:pPr>
            <a:endParaRPr kumimoji="0" lang="en-US" sz="8600" b="0" i="0" u="none" strike="noStrike" cap="none" normalizeH="0" baseline="0">
              <a:ln>
                <a:noFill/>
              </a:ln>
              <a:solidFill>
                <a:schemeClr val="bg1"/>
              </a:solidFill>
              <a:effectLst/>
              <a:latin typeface="Arial" pitchFamily="-97" charset="0"/>
            </a:endParaRPr>
          </a:p>
        </p:txBody>
      </p:sp>
      <p:pic>
        <p:nvPicPr>
          <p:cNvPr id="54" name="Picture 53"/>
          <p:cNvPicPr>
            <a:picLocks noChangeAspect="1"/>
          </p:cNvPicPr>
          <p:nvPr/>
        </p:nvPicPr>
        <p:blipFill>
          <a:blip r:embed="rId20" cstate="print"/>
          <a:srcRect l="43590" t="32182" r="28662" b="50208"/>
          <a:stretch>
            <a:fillRect/>
          </a:stretch>
        </p:blipFill>
        <p:spPr bwMode="auto">
          <a:xfrm>
            <a:off x="29032200" y="8610600"/>
            <a:ext cx="3733800" cy="3519846"/>
          </a:xfrm>
          <a:prstGeom prst="rect">
            <a:avLst/>
          </a:prstGeom>
          <a:noFill/>
          <a:ln w="12700">
            <a:solidFill>
              <a:schemeClr val="tx1"/>
            </a:solidFill>
            <a:miter lim="800000"/>
            <a:headEnd/>
            <a:tailEnd/>
          </a:ln>
        </p:spPr>
      </p:pic>
      <p:sp>
        <p:nvSpPr>
          <p:cNvPr id="60" name="TextBox 59"/>
          <p:cNvSpPr txBox="1"/>
          <p:nvPr/>
        </p:nvSpPr>
        <p:spPr bwMode="auto">
          <a:xfrm>
            <a:off x="29184600" y="12192000"/>
            <a:ext cx="3276600" cy="1138076"/>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Example of unusual grouping and  clustering by MODE.</a:t>
            </a:r>
            <a:endParaRPr lang="en-US" sz="2400" i="1" dirty="0">
              <a:solidFill>
                <a:schemeClr val="tx1"/>
              </a:solidFill>
            </a:endParaRPr>
          </a:p>
        </p:txBody>
      </p:sp>
      <p:pic>
        <p:nvPicPr>
          <p:cNvPr id="64" name="Picture 63"/>
          <p:cNvPicPr>
            <a:picLocks noChangeAspect="1"/>
          </p:cNvPicPr>
          <p:nvPr/>
        </p:nvPicPr>
        <p:blipFill>
          <a:blip r:embed="rId20" cstate="print"/>
          <a:srcRect l="7692" t="32440" r="64711" b="50208"/>
          <a:stretch>
            <a:fillRect/>
          </a:stretch>
        </p:blipFill>
        <p:spPr bwMode="auto">
          <a:xfrm>
            <a:off x="29032200" y="5029200"/>
            <a:ext cx="3733800" cy="3395287"/>
          </a:xfrm>
          <a:prstGeom prst="rect">
            <a:avLst/>
          </a:prstGeom>
          <a:noFill/>
          <a:ln w="12700">
            <a:solidFill>
              <a:schemeClr val="tx1"/>
            </a:solidFill>
            <a:miter lim="800000"/>
            <a:headEnd/>
            <a:tailEnd/>
          </a:ln>
        </p:spPr>
      </p:pic>
      <p:sp>
        <p:nvSpPr>
          <p:cNvPr id="66" name="TextBox 65"/>
          <p:cNvSpPr txBox="1"/>
          <p:nvPr/>
        </p:nvSpPr>
        <p:spPr bwMode="auto">
          <a:xfrm>
            <a:off x="29489400" y="7772400"/>
            <a:ext cx="2701636" cy="451093"/>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dirty="0" smtClean="0">
                <a:solidFill>
                  <a:schemeClr val="tx1"/>
                </a:solidFill>
              </a:rPr>
              <a:t>Forecast</a:t>
            </a:r>
            <a:endParaRPr lang="en-US" sz="2400" dirty="0">
              <a:solidFill>
                <a:schemeClr val="tx1"/>
              </a:solidFill>
            </a:endParaRPr>
          </a:p>
        </p:txBody>
      </p:sp>
      <p:sp>
        <p:nvSpPr>
          <p:cNvPr id="68" name="TextBox 67"/>
          <p:cNvSpPr txBox="1"/>
          <p:nvPr/>
        </p:nvSpPr>
        <p:spPr bwMode="auto">
          <a:xfrm>
            <a:off x="29565600" y="11506200"/>
            <a:ext cx="2682673" cy="451093"/>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dirty="0" smtClean="0">
                <a:solidFill>
                  <a:schemeClr val="tx1"/>
                </a:solidFill>
              </a:rPr>
              <a:t>Observed</a:t>
            </a:r>
            <a:endParaRPr lang="en-US" sz="2400" dirty="0">
              <a:solidFill>
                <a:schemeClr val="tx1"/>
              </a:solidFill>
            </a:endParaRPr>
          </a:p>
        </p:txBody>
      </p:sp>
      <p:pic>
        <p:nvPicPr>
          <p:cNvPr id="1032" name="Picture 8" descr="U:\skillscores_final.png"/>
          <p:cNvPicPr>
            <a:picLocks noChangeAspect="1" noChangeArrowheads="1"/>
          </p:cNvPicPr>
          <p:nvPr/>
        </p:nvPicPr>
        <p:blipFill>
          <a:blip r:embed="rId21"/>
          <a:srcRect l="7622" r="8160"/>
          <a:stretch>
            <a:fillRect/>
          </a:stretch>
        </p:blipFill>
        <p:spPr bwMode="auto">
          <a:xfrm>
            <a:off x="21031200" y="17907000"/>
            <a:ext cx="11734800" cy="6453956"/>
          </a:xfrm>
          <a:prstGeom prst="rect">
            <a:avLst/>
          </a:prstGeom>
          <a:noFill/>
        </p:spPr>
      </p:pic>
      <p:graphicFrame>
        <p:nvGraphicFramePr>
          <p:cNvPr id="70" name="Table 69"/>
          <p:cNvGraphicFramePr>
            <a:graphicFrameLocks noGrp="1"/>
          </p:cNvGraphicFramePr>
          <p:nvPr/>
        </p:nvGraphicFramePr>
        <p:xfrm>
          <a:off x="27051000" y="24536400"/>
          <a:ext cx="5715000" cy="2971801"/>
        </p:xfrm>
        <a:graphic>
          <a:graphicData uri="http://schemas.openxmlformats.org/drawingml/2006/table">
            <a:tbl>
              <a:tblPr/>
              <a:tblGrid>
                <a:gridCol w="1428750"/>
                <a:gridCol w="1428750"/>
                <a:gridCol w="1428750"/>
                <a:gridCol w="1428750"/>
              </a:tblGrid>
              <a:tr h="517049">
                <a:tc rowSpan="2">
                  <a:txBody>
                    <a:bodyPr/>
                    <a:lstStyle/>
                    <a:p>
                      <a:pPr marL="0" marR="0" algn="ctr">
                        <a:lnSpc>
                          <a:spcPct val="115000"/>
                        </a:lnSpc>
                        <a:spcBef>
                          <a:spcPts val="0"/>
                        </a:spcBef>
                        <a:spcAft>
                          <a:spcPts val="0"/>
                        </a:spcAft>
                      </a:pPr>
                      <a:r>
                        <a:rPr lang="en-US" sz="2000" b="1" dirty="0">
                          <a:solidFill>
                            <a:srgbClr val="7030A0"/>
                          </a:solidFill>
                          <a:latin typeface="Calibri"/>
                          <a:ea typeface="Calibri"/>
                          <a:cs typeface="Calibri"/>
                        </a:rPr>
                        <a:t>Event</a:t>
                      </a:r>
                      <a:endParaRPr lang="en-US" sz="2000" dirty="0">
                        <a:latin typeface="Calibri"/>
                        <a:ea typeface="Calibri"/>
                        <a:cs typeface="Times New Roman"/>
                      </a:endParaRPr>
                    </a:p>
                    <a:p>
                      <a:pPr marL="0" marR="0" algn="ctr">
                        <a:lnSpc>
                          <a:spcPct val="115000"/>
                        </a:lnSpc>
                        <a:spcBef>
                          <a:spcPts val="0"/>
                        </a:spcBef>
                        <a:spcAft>
                          <a:spcPts val="0"/>
                        </a:spcAft>
                      </a:pPr>
                      <a:r>
                        <a:rPr lang="en-US" sz="2000" b="1" dirty="0">
                          <a:solidFill>
                            <a:srgbClr val="7030A0"/>
                          </a:solidFill>
                          <a:latin typeface="Calibri"/>
                          <a:ea typeface="Calibri"/>
                          <a:cs typeface="Calibri"/>
                        </a:rPr>
                        <a:t>Forecast</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3">
                  <a:txBody>
                    <a:bodyPr/>
                    <a:lstStyle/>
                    <a:p>
                      <a:pPr marL="0" marR="0" algn="ctr">
                        <a:lnSpc>
                          <a:spcPct val="115000"/>
                        </a:lnSpc>
                        <a:spcBef>
                          <a:spcPts val="0"/>
                        </a:spcBef>
                        <a:spcAft>
                          <a:spcPts val="1000"/>
                        </a:spcAft>
                      </a:pPr>
                      <a:r>
                        <a:rPr lang="en-US" sz="2000" b="1" dirty="0">
                          <a:solidFill>
                            <a:srgbClr val="76923C"/>
                          </a:solidFill>
                          <a:latin typeface="Calibri"/>
                          <a:ea typeface="Calibri"/>
                          <a:cs typeface="Calibri"/>
                        </a:rPr>
                        <a:t>Event Observed</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r>
              <a:tr h="753415">
                <a:tc vMerge="1">
                  <a:txBody>
                    <a:bodyPr/>
                    <a:lstStyle/>
                    <a:p>
                      <a:endParaRPr lang="en-US"/>
                    </a:p>
                  </a:txBody>
                  <a:tcPr/>
                </a:tc>
                <a:tc>
                  <a:txBody>
                    <a:bodyPr/>
                    <a:lstStyle/>
                    <a:p>
                      <a:pPr marL="0" marR="0" algn="ctr">
                        <a:lnSpc>
                          <a:spcPct val="115000"/>
                        </a:lnSpc>
                        <a:spcBef>
                          <a:spcPts val="0"/>
                        </a:spcBef>
                        <a:spcAft>
                          <a:spcPts val="0"/>
                        </a:spcAft>
                      </a:pPr>
                      <a:r>
                        <a:rPr lang="en-US" sz="2000" b="1" dirty="0">
                          <a:solidFill>
                            <a:srgbClr val="76923C"/>
                          </a:solidFill>
                          <a:latin typeface="Calibri"/>
                          <a:ea typeface="Calibri"/>
                          <a:cs typeface="Calibri"/>
                        </a:rPr>
                        <a:t>Yes</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tabLst>
                          <a:tab pos="542925" algn="l"/>
                          <a:tab pos="691515" algn="ctr"/>
                        </a:tabLst>
                      </a:pPr>
                      <a:r>
                        <a:rPr lang="en-US" sz="2000" b="1">
                          <a:solidFill>
                            <a:srgbClr val="76923C"/>
                          </a:solidFill>
                          <a:latin typeface="Calibri"/>
                          <a:ea typeface="Calibri"/>
                          <a:cs typeface="Calibri"/>
                        </a:rPr>
                        <a:t>		No</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1">
                          <a:solidFill>
                            <a:srgbClr val="7030A0"/>
                          </a:solidFill>
                          <a:latin typeface="Calibri"/>
                          <a:ea typeface="Calibri"/>
                          <a:cs typeface="Calibri"/>
                        </a:rPr>
                        <a:t>Marginal Total</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73961">
                <a:tc>
                  <a:txBody>
                    <a:bodyPr/>
                    <a:lstStyle/>
                    <a:p>
                      <a:pPr marL="0" marR="0" algn="ctr">
                        <a:lnSpc>
                          <a:spcPct val="115000"/>
                        </a:lnSpc>
                        <a:spcBef>
                          <a:spcPts val="0"/>
                        </a:spcBef>
                        <a:spcAft>
                          <a:spcPts val="0"/>
                        </a:spcAft>
                      </a:pPr>
                      <a:r>
                        <a:rPr lang="en-US" sz="2000" b="1">
                          <a:solidFill>
                            <a:srgbClr val="7030A0"/>
                          </a:solidFill>
                          <a:latin typeface="Calibri"/>
                          <a:ea typeface="Calibri"/>
                          <a:cs typeface="Calibri"/>
                        </a:rPr>
                        <a:t>Yes</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dirty="0" smtClean="0">
                          <a:solidFill>
                            <a:srgbClr val="FF0000"/>
                          </a:solidFill>
                          <a:latin typeface="Calibri"/>
                          <a:ea typeface="Calibri"/>
                          <a:cs typeface="Calibri"/>
                        </a:rPr>
                        <a:t>a</a:t>
                      </a:r>
                      <a:endParaRPr lang="en-US" sz="2000"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dirty="0" smtClean="0">
                          <a:solidFill>
                            <a:srgbClr val="FF0000"/>
                          </a:solidFill>
                          <a:latin typeface="Calibri"/>
                          <a:ea typeface="Calibri"/>
                          <a:cs typeface="Calibri"/>
                        </a:rPr>
                        <a:t>b</a:t>
                      </a:r>
                      <a:endParaRPr lang="en-US" sz="2000"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dirty="0" err="1" smtClean="0">
                          <a:solidFill>
                            <a:srgbClr val="7030A0"/>
                          </a:solidFill>
                          <a:latin typeface="Calibri"/>
                          <a:ea typeface="Calibri"/>
                          <a:cs typeface="Calibri"/>
                        </a:rPr>
                        <a:t>a+b</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473961">
                <a:tc>
                  <a:txBody>
                    <a:bodyPr/>
                    <a:lstStyle/>
                    <a:p>
                      <a:pPr marL="0" marR="0" algn="ctr">
                        <a:lnSpc>
                          <a:spcPct val="115000"/>
                        </a:lnSpc>
                        <a:spcBef>
                          <a:spcPts val="0"/>
                        </a:spcBef>
                        <a:spcAft>
                          <a:spcPts val="0"/>
                        </a:spcAft>
                      </a:pPr>
                      <a:r>
                        <a:rPr lang="en-US" sz="2000" b="1">
                          <a:solidFill>
                            <a:srgbClr val="7030A0"/>
                          </a:solidFill>
                          <a:latin typeface="Calibri"/>
                          <a:ea typeface="Calibri"/>
                          <a:cs typeface="Calibri"/>
                        </a:rPr>
                        <a:t>No</a:t>
                      </a:r>
                      <a:endParaRPr lang="en-US" sz="20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dirty="0" smtClean="0">
                          <a:solidFill>
                            <a:srgbClr val="FF0000"/>
                          </a:solidFill>
                          <a:latin typeface="Calibri"/>
                          <a:ea typeface="Calibri"/>
                          <a:cs typeface="Calibri"/>
                        </a:rPr>
                        <a:t>c</a:t>
                      </a:r>
                      <a:endParaRPr lang="en-US" sz="2000"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dirty="0" smtClean="0">
                          <a:solidFill>
                            <a:srgbClr val="FF0000"/>
                          </a:solidFill>
                          <a:latin typeface="Calibri"/>
                          <a:ea typeface="Calibri"/>
                          <a:cs typeface="Calibri"/>
                        </a:rPr>
                        <a:t>d</a:t>
                      </a:r>
                      <a:endParaRPr lang="en-US" sz="2000"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baseline="0" dirty="0" smtClean="0">
                          <a:solidFill>
                            <a:srgbClr val="7030A0"/>
                          </a:solidFill>
                          <a:latin typeface="Calibri"/>
                          <a:ea typeface="Calibri"/>
                          <a:cs typeface="Calibri"/>
                        </a:rPr>
                        <a:t> </a:t>
                      </a:r>
                      <a:r>
                        <a:rPr lang="en-US" sz="2000" baseline="0" dirty="0" err="1" smtClean="0">
                          <a:solidFill>
                            <a:srgbClr val="7030A0"/>
                          </a:solidFill>
                          <a:latin typeface="Calibri"/>
                          <a:ea typeface="Calibri"/>
                          <a:cs typeface="Calibri"/>
                        </a:rPr>
                        <a:t>c+d</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753415">
                <a:tc>
                  <a:txBody>
                    <a:bodyPr/>
                    <a:lstStyle/>
                    <a:p>
                      <a:pPr marL="0" marR="0" algn="ctr">
                        <a:lnSpc>
                          <a:spcPct val="115000"/>
                        </a:lnSpc>
                        <a:spcBef>
                          <a:spcPts val="0"/>
                        </a:spcBef>
                        <a:spcAft>
                          <a:spcPts val="0"/>
                        </a:spcAft>
                      </a:pPr>
                      <a:r>
                        <a:rPr lang="en-US" sz="2000" b="1" dirty="0">
                          <a:solidFill>
                            <a:srgbClr val="76923C"/>
                          </a:solidFill>
                          <a:latin typeface="Calibri"/>
                          <a:ea typeface="Calibri"/>
                          <a:cs typeface="Calibri"/>
                        </a:rPr>
                        <a:t>Marginal Total</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dirty="0" err="1" smtClean="0">
                          <a:solidFill>
                            <a:srgbClr val="76923C"/>
                          </a:solidFill>
                          <a:latin typeface="Calibri"/>
                          <a:ea typeface="Calibri"/>
                          <a:cs typeface="Calibri"/>
                        </a:rPr>
                        <a:t>a+c</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dirty="0" err="1" smtClean="0">
                          <a:solidFill>
                            <a:srgbClr val="76923C"/>
                          </a:solidFill>
                          <a:latin typeface="Calibri"/>
                          <a:ea typeface="Calibri"/>
                          <a:cs typeface="Calibri"/>
                        </a:rPr>
                        <a:t>b+d</a:t>
                      </a:r>
                      <a:endParaRPr lang="en-US"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1000"/>
                        </a:spcAft>
                      </a:pPr>
                      <a:r>
                        <a:rPr lang="en-US" sz="2000" dirty="0" err="1" smtClean="0">
                          <a:solidFill>
                            <a:srgbClr val="FF0000"/>
                          </a:solidFill>
                          <a:latin typeface="Calibri"/>
                          <a:ea typeface="Calibri"/>
                          <a:cs typeface="Calibri"/>
                        </a:rPr>
                        <a:t>a+b+c+d</a:t>
                      </a:r>
                      <a:r>
                        <a:rPr lang="en-US" sz="2000" dirty="0" smtClean="0">
                          <a:solidFill>
                            <a:srgbClr val="FF0000"/>
                          </a:solidFill>
                          <a:latin typeface="Calibri"/>
                          <a:ea typeface="Calibri"/>
                          <a:cs typeface="Calibri"/>
                        </a:rPr>
                        <a:t> = n</a:t>
                      </a:r>
                      <a:endParaRPr lang="en-US" sz="2000" dirty="0">
                        <a:solidFill>
                          <a:srgbClr val="FF0000"/>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graphicFrame>
        <p:nvGraphicFramePr>
          <p:cNvPr id="71" name="Table 70"/>
          <p:cNvGraphicFramePr>
            <a:graphicFrameLocks noGrp="1"/>
          </p:cNvGraphicFramePr>
          <p:nvPr/>
        </p:nvGraphicFramePr>
        <p:xfrm>
          <a:off x="27051000" y="27660600"/>
          <a:ext cx="5715000" cy="1295400"/>
        </p:xfrm>
        <a:graphic>
          <a:graphicData uri="http://schemas.openxmlformats.org/drawingml/2006/table">
            <a:tbl>
              <a:tblPr/>
              <a:tblGrid>
                <a:gridCol w="5715000"/>
              </a:tblGrid>
              <a:tr h="323850">
                <a:tc>
                  <a:txBody>
                    <a:bodyPr/>
                    <a:lstStyle/>
                    <a:p>
                      <a:pPr marL="0" marR="0" algn="ctr">
                        <a:lnSpc>
                          <a:spcPct val="115000"/>
                        </a:lnSpc>
                        <a:spcBef>
                          <a:spcPts val="0"/>
                        </a:spcBef>
                        <a:spcAft>
                          <a:spcPts val="1000"/>
                        </a:spcAft>
                      </a:pPr>
                      <a:r>
                        <a:rPr lang="en-US" sz="1600" b="1" dirty="0">
                          <a:solidFill>
                            <a:srgbClr val="000000"/>
                          </a:solidFill>
                          <a:latin typeface="Cambria"/>
                          <a:ea typeface="Times New Roman"/>
                          <a:cs typeface="Times New Roman"/>
                        </a:rPr>
                        <a:t>HSS = </a:t>
                      </a:r>
                      <a:r>
                        <a:rPr lang="en-US" sz="1600" b="1" dirty="0">
                          <a:solidFill>
                            <a:srgbClr val="FF0000"/>
                          </a:solidFill>
                          <a:latin typeface="Cambria"/>
                          <a:ea typeface="Times New Roman"/>
                          <a:cs typeface="Times New Roman"/>
                        </a:rPr>
                        <a:t>2 (ad – </a:t>
                      </a:r>
                      <a:r>
                        <a:rPr lang="en-US" sz="1600" b="1" dirty="0" err="1">
                          <a:solidFill>
                            <a:srgbClr val="FF0000"/>
                          </a:solidFill>
                          <a:latin typeface="Cambria"/>
                          <a:ea typeface="Times New Roman"/>
                          <a:cs typeface="Times New Roman"/>
                        </a:rPr>
                        <a:t>bc</a:t>
                      </a:r>
                      <a:r>
                        <a:rPr lang="en-US" sz="1600" b="1" dirty="0">
                          <a:solidFill>
                            <a:srgbClr val="FF0000"/>
                          </a:solidFill>
                          <a:latin typeface="Cambria"/>
                          <a:ea typeface="Times New Roman"/>
                          <a:cs typeface="Times New Roman"/>
                        </a:rPr>
                        <a:t>) </a:t>
                      </a:r>
                      <a:r>
                        <a:rPr lang="en-US" sz="1600" b="1" dirty="0">
                          <a:latin typeface="Cambria"/>
                          <a:ea typeface="Times New Roman"/>
                          <a:cs typeface="Times New Roman"/>
                        </a:rPr>
                        <a:t>/</a:t>
                      </a:r>
                      <a:r>
                        <a:rPr lang="en-US" sz="1600" b="1" dirty="0">
                          <a:solidFill>
                            <a:srgbClr val="FF0000"/>
                          </a:solidFill>
                          <a:latin typeface="Cambria"/>
                          <a:ea typeface="Times New Roman"/>
                          <a:cs typeface="Times New Roman"/>
                        </a:rPr>
                        <a:t> [(</a:t>
                      </a:r>
                      <a:r>
                        <a:rPr lang="en-US" sz="1600" b="1" dirty="0" err="1">
                          <a:solidFill>
                            <a:srgbClr val="FF0000"/>
                          </a:solidFill>
                          <a:latin typeface="Cambria"/>
                          <a:ea typeface="Times New Roman"/>
                          <a:cs typeface="Times New Roman"/>
                        </a:rPr>
                        <a:t>a+c</a:t>
                      </a:r>
                      <a:r>
                        <a:rPr lang="en-US" sz="1600" b="1" dirty="0">
                          <a:solidFill>
                            <a:srgbClr val="FF0000"/>
                          </a:solidFill>
                          <a:latin typeface="Cambria"/>
                          <a:ea typeface="Times New Roman"/>
                          <a:cs typeface="Times New Roman"/>
                        </a:rPr>
                        <a:t>)(</a:t>
                      </a:r>
                      <a:r>
                        <a:rPr lang="en-US" sz="1600" b="1" dirty="0" err="1">
                          <a:solidFill>
                            <a:srgbClr val="FF0000"/>
                          </a:solidFill>
                          <a:latin typeface="Cambria"/>
                          <a:ea typeface="Times New Roman"/>
                          <a:cs typeface="Times New Roman"/>
                        </a:rPr>
                        <a:t>c+d</a:t>
                      </a:r>
                      <a:r>
                        <a:rPr lang="en-US" sz="1600" b="1" dirty="0">
                          <a:solidFill>
                            <a:srgbClr val="FF0000"/>
                          </a:solidFill>
                          <a:latin typeface="Cambria"/>
                          <a:ea typeface="Times New Roman"/>
                          <a:cs typeface="Times New Roman"/>
                        </a:rPr>
                        <a:t>)+(</a:t>
                      </a:r>
                      <a:r>
                        <a:rPr lang="en-US" sz="1600" b="1" dirty="0" err="1">
                          <a:solidFill>
                            <a:srgbClr val="FF0000"/>
                          </a:solidFill>
                          <a:latin typeface="Cambria"/>
                          <a:ea typeface="Times New Roman"/>
                          <a:cs typeface="Times New Roman"/>
                        </a:rPr>
                        <a:t>a+b</a:t>
                      </a:r>
                      <a:r>
                        <a:rPr lang="en-US" sz="1600" b="1" dirty="0">
                          <a:solidFill>
                            <a:srgbClr val="FF0000"/>
                          </a:solidFill>
                          <a:latin typeface="Cambria"/>
                          <a:ea typeface="Times New Roman"/>
                          <a:cs typeface="Times New Roman"/>
                        </a:rPr>
                        <a:t>)(</a:t>
                      </a:r>
                      <a:r>
                        <a:rPr lang="en-US" sz="1600" b="1" dirty="0" err="1">
                          <a:solidFill>
                            <a:srgbClr val="FF0000"/>
                          </a:solidFill>
                          <a:latin typeface="Cambria"/>
                          <a:ea typeface="Times New Roman"/>
                          <a:cs typeface="Times New Roman"/>
                        </a:rPr>
                        <a:t>b+d</a:t>
                      </a:r>
                      <a:r>
                        <a:rPr lang="en-US" sz="1600" b="1" dirty="0">
                          <a:solidFill>
                            <a:srgbClr val="FF0000"/>
                          </a:solidFill>
                          <a:latin typeface="Cambria"/>
                          <a:ea typeface="Times New Roman"/>
                          <a:cs typeface="Times New Roman"/>
                        </a:rPr>
                        <a:t>)]</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3850">
                <a:tc>
                  <a:txBody>
                    <a:bodyPr/>
                    <a:lstStyle/>
                    <a:p>
                      <a:pPr marL="0" marR="0" algn="ctr">
                        <a:lnSpc>
                          <a:spcPct val="115000"/>
                        </a:lnSpc>
                        <a:spcBef>
                          <a:spcPts val="0"/>
                        </a:spcBef>
                        <a:spcAft>
                          <a:spcPts val="1000"/>
                        </a:spcAft>
                      </a:pPr>
                      <a:r>
                        <a:rPr lang="en-US" sz="1600" b="1">
                          <a:solidFill>
                            <a:srgbClr val="000000"/>
                          </a:solidFill>
                          <a:latin typeface="Cambria"/>
                          <a:ea typeface="Times New Roman"/>
                          <a:cs typeface="Times New Roman"/>
                        </a:rPr>
                        <a:t>HK = KSS = TSS = H – F = </a:t>
                      </a:r>
                      <a:r>
                        <a:rPr lang="en-US" sz="1600" b="1">
                          <a:solidFill>
                            <a:srgbClr val="FF0000"/>
                          </a:solidFill>
                          <a:latin typeface="Cambria"/>
                          <a:ea typeface="Times New Roman"/>
                          <a:cs typeface="Times New Roman"/>
                        </a:rPr>
                        <a:t>(ad – bc) </a:t>
                      </a:r>
                      <a:r>
                        <a:rPr lang="en-US" sz="1600" b="1">
                          <a:solidFill>
                            <a:srgbClr val="000000"/>
                          </a:solidFill>
                          <a:latin typeface="Cambria"/>
                          <a:ea typeface="Times New Roman"/>
                          <a:cs typeface="Times New Roman"/>
                        </a:rPr>
                        <a:t>/ </a:t>
                      </a:r>
                      <a:r>
                        <a:rPr lang="en-US" sz="1600" b="1">
                          <a:solidFill>
                            <a:srgbClr val="00B050"/>
                          </a:solidFill>
                          <a:latin typeface="Cambria"/>
                          <a:ea typeface="Times New Roman"/>
                          <a:cs typeface="Times New Roman"/>
                        </a:rPr>
                        <a:t>[(a+c) (b+d)]</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3850">
                <a:tc>
                  <a:txBody>
                    <a:bodyPr/>
                    <a:lstStyle/>
                    <a:p>
                      <a:pPr marL="0" marR="0" algn="ctr">
                        <a:lnSpc>
                          <a:spcPct val="115000"/>
                        </a:lnSpc>
                        <a:spcBef>
                          <a:spcPts val="0"/>
                        </a:spcBef>
                        <a:spcAft>
                          <a:spcPts val="1000"/>
                        </a:spcAft>
                      </a:pPr>
                      <a:r>
                        <a:rPr lang="en-US" sz="1600" b="1">
                          <a:latin typeface="Cambria"/>
                          <a:ea typeface="Calibri"/>
                          <a:cs typeface="Times New Roman"/>
                        </a:rPr>
                        <a:t>GSS = ETS = (</a:t>
                      </a:r>
                      <a:r>
                        <a:rPr lang="en-US" sz="1600" b="1">
                          <a:solidFill>
                            <a:srgbClr val="FF0000"/>
                          </a:solidFill>
                          <a:latin typeface="Cambria"/>
                          <a:ea typeface="Calibri"/>
                          <a:cs typeface="Times New Roman"/>
                        </a:rPr>
                        <a:t>a</a:t>
                      </a:r>
                      <a:r>
                        <a:rPr lang="en-US" sz="1600" b="1">
                          <a:latin typeface="Cambria"/>
                          <a:ea typeface="Calibri"/>
                          <a:cs typeface="Times New Roman"/>
                        </a:rPr>
                        <a:t> – a</a:t>
                      </a:r>
                      <a:r>
                        <a:rPr lang="en-US" sz="1600" b="1" baseline="-25000">
                          <a:latin typeface="Cambria"/>
                          <a:ea typeface="Calibri"/>
                          <a:cs typeface="Times New Roman"/>
                        </a:rPr>
                        <a:t>r</a:t>
                      </a:r>
                      <a:r>
                        <a:rPr lang="en-US" sz="1600" b="1">
                          <a:latin typeface="Cambria"/>
                          <a:ea typeface="Calibri"/>
                          <a:cs typeface="Times New Roman"/>
                        </a:rPr>
                        <a:t>) / (</a:t>
                      </a:r>
                      <a:r>
                        <a:rPr lang="en-US" sz="1600" b="1">
                          <a:solidFill>
                            <a:srgbClr val="FF0000"/>
                          </a:solidFill>
                          <a:latin typeface="Cambria"/>
                          <a:ea typeface="Calibri"/>
                          <a:cs typeface="Times New Roman"/>
                        </a:rPr>
                        <a:t>a+b+c</a:t>
                      </a:r>
                      <a:r>
                        <a:rPr lang="en-US" sz="1600" b="1">
                          <a:latin typeface="Cambria"/>
                          <a:ea typeface="Calibri"/>
                          <a:cs typeface="Times New Roman"/>
                        </a:rPr>
                        <a:t>-a</a:t>
                      </a:r>
                      <a:r>
                        <a:rPr lang="en-US" sz="1600" b="1" baseline="-25000">
                          <a:latin typeface="Cambria"/>
                          <a:ea typeface="Calibri"/>
                          <a:cs typeface="Times New Roman"/>
                        </a:rPr>
                        <a:t>r</a:t>
                      </a:r>
                      <a:r>
                        <a:rPr lang="en-US" sz="1600" b="1">
                          <a:latin typeface="Cambria"/>
                          <a:ea typeface="Calibri"/>
                          <a:cs typeface="Times New Roman"/>
                        </a:rPr>
                        <a:t>), </a:t>
                      </a:r>
                      <a:r>
                        <a:rPr lang="en-US" sz="1600">
                          <a:latin typeface="Cambria"/>
                          <a:ea typeface="Calibri"/>
                          <a:cs typeface="Times New Roman"/>
                        </a:rPr>
                        <a:t>where</a:t>
                      </a:r>
                      <a:r>
                        <a:rPr lang="en-US" sz="1600" b="1">
                          <a:latin typeface="Cambria"/>
                          <a:ea typeface="Calibri"/>
                          <a:cs typeface="Times New Roman"/>
                        </a:rPr>
                        <a:t> a</a:t>
                      </a:r>
                      <a:r>
                        <a:rPr lang="en-US" sz="1600" b="1" baseline="-25000">
                          <a:latin typeface="Cambria"/>
                          <a:ea typeface="Calibri"/>
                          <a:cs typeface="Times New Roman"/>
                        </a:rPr>
                        <a:t>r</a:t>
                      </a:r>
                      <a:r>
                        <a:rPr lang="en-US" sz="1600" b="1">
                          <a:latin typeface="Cambria"/>
                          <a:ea typeface="Calibri"/>
                          <a:cs typeface="Times New Roman"/>
                        </a:rPr>
                        <a:t> = </a:t>
                      </a:r>
                      <a:r>
                        <a:rPr lang="en-US" sz="1600" b="1">
                          <a:solidFill>
                            <a:srgbClr val="0070C0"/>
                          </a:solidFill>
                          <a:latin typeface="Cambria"/>
                          <a:ea typeface="Calibri"/>
                          <a:cs typeface="Times New Roman"/>
                        </a:rPr>
                        <a:t>(a+b)</a:t>
                      </a:r>
                      <a:r>
                        <a:rPr lang="en-US" sz="1600" b="1">
                          <a:solidFill>
                            <a:srgbClr val="FF0000"/>
                          </a:solidFill>
                          <a:latin typeface="Cambria"/>
                          <a:ea typeface="Calibri"/>
                          <a:cs typeface="Times New Roman"/>
                        </a:rPr>
                        <a:t> (a+c) </a:t>
                      </a:r>
                      <a:r>
                        <a:rPr lang="en-US" sz="1600" b="1">
                          <a:latin typeface="Cambria"/>
                          <a:ea typeface="Calibri"/>
                          <a:cs typeface="Times New Roman"/>
                        </a:rPr>
                        <a:t>/ </a:t>
                      </a:r>
                      <a:r>
                        <a:rPr lang="en-US" sz="1600" b="1">
                          <a:solidFill>
                            <a:srgbClr val="FF0000"/>
                          </a:solidFill>
                          <a:latin typeface="Cambria"/>
                          <a:ea typeface="Calibri"/>
                          <a:cs typeface="Times New Roman"/>
                        </a:rPr>
                        <a:t>n</a:t>
                      </a:r>
                      <a:endParaRPr lang="en-US"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23850">
                <a:tc>
                  <a:txBody>
                    <a:bodyPr/>
                    <a:lstStyle/>
                    <a:p>
                      <a:pPr marL="0" marR="0" algn="ctr">
                        <a:lnSpc>
                          <a:spcPct val="115000"/>
                        </a:lnSpc>
                        <a:spcBef>
                          <a:spcPts val="0"/>
                        </a:spcBef>
                        <a:spcAft>
                          <a:spcPts val="1000"/>
                        </a:spcAft>
                      </a:pPr>
                      <a:r>
                        <a:rPr lang="en-US" sz="1600" b="1" dirty="0">
                          <a:solidFill>
                            <a:srgbClr val="000000"/>
                          </a:solidFill>
                          <a:latin typeface="Cambria"/>
                          <a:ea typeface="Times New Roman"/>
                          <a:cs typeface="Times New Roman"/>
                        </a:rPr>
                        <a:t>CSI = TS = </a:t>
                      </a:r>
                      <a:r>
                        <a:rPr lang="en-US" sz="1600" b="1" dirty="0">
                          <a:solidFill>
                            <a:srgbClr val="FF0000"/>
                          </a:solidFill>
                          <a:latin typeface="Cambria"/>
                          <a:ea typeface="Times New Roman"/>
                          <a:cs typeface="Times New Roman"/>
                        </a:rPr>
                        <a:t>a</a:t>
                      </a:r>
                      <a:r>
                        <a:rPr lang="en-US" sz="1600" b="1" dirty="0">
                          <a:solidFill>
                            <a:srgbClr val="000000"/>
                          </a:solidFill>
                          <a:latin typeface="Cambria"/>
                          <a:ea typeface="Times New Roman"/>
                          <a:cs typeface="Times New Roman"/>
                        </a:rPr>
                        <a:t> / </a:t>
                      </a:r>
                      <a:r>
                        <a:rPr lang="en-US" sz="1600" b="1" dirty="0">
                          <a:solidFill>
                            <a:srgbClr val="FF0000"/>
                          </a:solidFill>
                          <a:latin typeface="Cambria"/>
                          <a:ea typeface="Times New Roman"/>
                          <a:cs typeface="Times New Roman"/>
                        </a:rPr>
                        <a:t>(</a:t>
                      </a:r>
                      <a:r>
                        <a:rPr lang="en-US" sz="1600" b="1" dirty="0" err="1">
                          <a:solidFill>
                            <a:srgbClr val="FF0000"/>
                          </a:solidFill>
                          <a:latin typeface="Cambria"/>
                          <a:ea typeface="Times New Roman"/>
                          <a:cs typeface="Times New Roman"/>
                        </a:rPr>
                        <a:t>a+b+c</a:t>
                      </a:r>
                      <a:r>
                        <a:rPr lang="en-US" sz="1600" b="1" dirty="0">
                          <a:solidFill>
                            <a:srgbClr val="FF0000"/>
                          </a:solidFill>
                          <a:latin typeface="Cambria"/>
                          <a:ea typeface="Times New Roman"/>
                          <a:cs typeface="Times New Roman"/>
                        </a:rPr>
                        <a:t>)</a:t>
                      </a:r>
                      <a:endParaRPr lang="en-US"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
        <p:nvSpPr>
          <p:cNvPr id="72" name="Rectangle 71"/>
          <p:cNvSpPr/>
          <p:nvPr/>
        </p:nvSpPr>
        <p:spPr>
          <a:xfrm>
            <a:off x="21107400" y="24536400"/>
            <a:ext cx="5867400" cy="3183757"/>
          </a:xfrm>
          <a:prstGeom prst="rect">
            <a:avLst/>
          </a:prstGeom>
        </p:spPr>
        <p:txBody>
          <a:bodyPr wrap="square">
            <a:spAutoFit/>
          </a:bodyPr>
          <a:lstStyle/>
          <a:p>
            <a:r>
              <a:rPr lang="en-US" sz="2400" i="1" dirty="0" smtClean="0">
                <a:solidFill>
                  <a:schemeClr val="tx1"/>
                </a:solidFill>
              </a:rPr>
              <a:t>Histogram plot above shows the calculated traditional point-to-point skill scores for each test case. Skill scores of &gt;0 give more skill to the forecast (score of 1 equals a perfect forecast), scores of 0 give equal skill to the forecast and a random forecast, and scores of &lt;0 state that a random forecast has more skill than what was forecasted.</a:t>
            </a:r>
            <a:endParaRPr lang="en-US" sz="2400" i="1" dirty="0">
              <a:solidFill>
                <a:schemeClr val="tx1"/>
              </a:solidFill>
            </a:endParaRPr>
          </a:p>
        </p:txBody>
      </p:sp>
      <p:sp>
        <p:nvSpPr>
          <p:cNvPr id="75" name="Rectangle 74"/>
          <p:cNvSpPr/>
          <p:nvPr/>
        </p:nvSpPr>
        <p:spPr>
          <a:xfrm>
            <a:off x="21107400" y="27889200"/>
            <a:ext cx="5867400" cy="779316"/>
          </a:xfrm>
          <a:prstGeom prst="rect">
            <a:avLst/>
          </a:prstGeom>
        </p:spPr>
        <p:txBody>
          <a:bodyPr wrap="square">
            <a:spAutoFit/>
          </a:bodyPr>
          <a:lstStyle/>
          <a:p>
            <a:r>
              <a:rPr lang="en-US" sz="2400" i="1" dirty="0" smtClean="0">
                <a:solidFill>
                  <a:schemeClr val="tx1"/>
                </a:solidFill>
              </a:rPr>
              <a:t>The chart and formulas on the right show how each skill score is calculated. </a:t>
            </a:r>
            <a:endParaRPr lang="en-US" sz="2400" i="1" dirty="0">
              <a:solidFill>
                <a:schemeClr val="tx1"/>
              </a:solidFill>
            </a:endParaRPr>
          </a:p>
        </p:txBody>
      </p:sp>
      <p:sp>
        <p:nvSpPr>
          <p:cNvPr id="76" name="TextBox 75"/>
          <p:cNvSpPr txBox="1"/>
          <p:nvPr/>
        </p:nvSpPr>
        <p:spPr bwMode="auto">
          <a:xfrm>
            <a:off x="20955000" y="29260800"/>
            <a:ext cx="11887200" cy="3199024"/>
          </a:xfrm>
          <a:prstGeom prst="rect">
            <a:avLst/>
          </a:prstGeom>
          <a:solidFill>
            <a:srgbClr val="FFFFFF"/>
          </a:solidFill>
          <a:ln w="44450">
            <a:solidFill>
              <a:schemeClr val="tx1"/>
            </a:solidFill>
            <a:round/>
            <a:headEnd/>
            <a:tailEnd/>
          </a:ln>
          <a:effectLst/>
        </p:spPr>
        <p:txBody>
          <a:bodyPr wrap="square" lIns="182880" tIns="53280" rIns="182880" bIns="53280" rtlCol="0">
            <a:prstTxWarp prst="textNoShape">
              <a:avLst/>
            </a:prstTxWarp>
            <a:spAutoFit/>
          </a:bodyPr>
          <a:lstStyle/>
          <a:p>
            <a:r>
              <a:rPr lang="en-US" sz="2400" b="1" u="sng" dirty="0" smtClean="0">
                <a:solidFill>
                  <a:srgbClr val="000000"/>
                </a:solidFill>
              </a:rPr>
              <a:t>Skill Scores</a:t>
            </a:r>
          </a:p>
          <a:p>
            <a:pPr algn="just"/>
            <a:r>
              <a:rPr lang="en-US" sz="2400" dirty="0" smtClean="0">
                <a:solidFill>
                  <a:schemeClr val="tx1"/>
                </a:solidFill>
              </a:rPr>
              <a:t>By looking at the histogram above, we can see that overall the skill scores did not show much skill in the WRF model forecasts. This is simply because if a point of the forecasted grid does not match a point on the observed grid, it instantly counts that point forecast as a miss, even if the location of that point was off by one grid square. Since forecasting the exact location of convection and precipitation is extremely challenging, these skill scores should not be used to assess these types of forecasts. This is why object-based evaluation of precipitation needs to be done to account for the changes in location and, to some degree, shape. </a:t>
            </a:r>
            <a:endParaRPr lang="en-US" sz="2400" dirty="0">
              <a:solidFill>
                <a:schemeClr val="tx1"/>
              </a:solidFill>
            </a:endParaRPr>
          </a:p>
        </p:txBody>
      </p:sp>
      <p:sp>
        <p:nvSpPr>
          <p:cNvPr id="79" name="TextBox 78"/>
          <p:cNvSpPr txBox="1"/>
          <p:nvPr/>
        </p:nvSpPr>
        <p:spPr bwMode="auto">
          <a:xfrm>
            <a:off x="26974800" y="13716000"/>
            <a:ext cx="3048000" cy="457200"/>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b="1" dirty="0" smtClean="0">
                <a:solidFill>
                  <a:schemeClr val="tx1"/>
                </a:solidFill>
              </a:rPr>
              <a:t>24 hr Forecast</a:t>
            </a:r>
            <a:endParaRPr lang="en-US" sz="2400" b="1" dirty="0">
              <a:solidFill>
                <a:schemeClr val="tx1"/>
              </a:solidFill>
            </a:endParaRPr>
          </a:p>
        </p:txBody>
      </p:sp>
      <p:sp>
        <p:nvSpPr>
          <p:cNvPr id="80" name="TextBox 79"/>
          <p:cNvSpPr txBox="1"/>
          <p:nvPr/>
        </p:nvSpPr>
        <p:spPr bwMode="auto">
          <a:xfrm>
            <a:off x="30327600" y="13716000"/>
            <a:ext cx="2209800" cy="451093"/>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b="1" dirty="0" smtClean="0">
                <a:solidFill>
                  <a:schemeClr val="tx1"/>
                </a:solidFill>
              </a:rPr>
              <a:t>Observation</a:t>
            </a:r>
            <a:endParaRPr lang="en-US" sz="2400" b="1" dirty="0">
              <a:solidFill>
                <a:schemeClr val="tx1"/>
              </a:solidFill>
            </a:endParaRPr>
          </a:p>
        </p:txBody>
      </p:sp>
      <p:pic>
        <p:nvPicPr>
          <p:cNvPr id="2049" name="Picture 1"/>
          <p:cNvPicPr>
            <a:picLocks noChangeAspect="1" noChangeArrowheads="1"/>
          </p:cNvPicPr>
          <p:nvPr/>
        </p:nvPicPr>
        <p:blipFill>
          <a:blip r:embed="rId22"/>
          <a:srcRect l="18095" t="11615" r="15238" b="48998"/>
          <a:stretch>
            <a:fillRect/>
          </a:stretch>
        </p:blipFill>
        <p:spPr bwMode="auto">
          <a:xfrm>
            <a:off x="15392400" y="23774400"/>
            <a:ext cx="4724400" cy="3953391"/>
          </a:xfrm>
          <a:prstGeom prst="rect">
            <a:avLst/>
          </a:prstGeom>
          <a:noFill/>
          <a:ln w="9525">
            <a:noFill/>
            <a:miter lim="800000"/>
            <a:headEnd/>
            <a:tailEnd/>
          </a:ln>
        </p:spPr>
      </p:pic>
      <p:pic>
        <p:nvPicPr>
          <p:cNvPr id="11" name="Picture 2"/>
          <p:cNvPicPr>
            <a:picLocks noChangeAspect="1" noChangeArrowheads="1"/>
          </p:cNvPicPr>
          <p:nvPr/>
        </p:nvPicPr>
        <p:blipFill>
          <a:blip r:embed="rId23"/>
          <a:srcRect l="15082" t="56182" r="11771" b="1992"/>
          <a:stretch>
            <a:fillRect/>
          </a:stretch>
        </p:blipFill>
        <p:spPr bwMode="auto">
          <a:xfrm>
            <a:off x="15697200" y="28879800"/>
            <a:ext cx="3962400" cy="3200400"/>
          </a:xfrm>
          <a:prstGeom prst="rect">
            <a:avLst/>
          </a:prstGeom>
          <a:noFill/>
          <a:ln w="9525">
            <a:noFill/>
            <a:miter lim="800000"/>
            <a:headEnd/>
            <a:tailEnd/>
          </a:ln>
        </p:spPr>
      </p:pic>
      <p:sp>
        <p:nvSpPr>
          <p:cNvPr id="82" name="TextBox 81"/>
          <p:cNvSpPr txBox="1"/>
          <p:nvPr/>
        </p:nvSpPr>
        <p:spPr bwMode="auto">
          <a:xfrm>
            <a:off x="14859000" y="23012400"/>
            <a:ext cx="5486400" cy="794584"/>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MODE Tool Cluster Object Information</a:t>
            </a:r>
            <a:endParaRPr lang="en-US" sz="2400" i="1" dirty="0">
              <a:solidFill>
                <a:schemeClr val="tx1"/>
              </a:solidFill>
            </a:endParaRPr>
          </a:p>
        </p:txBody>
      </p:sp>
      <p:sp>
        <p:nvSpPr>
          <p:cNvPr id="73" name="TextBox 72"/>
          <p:cNvSpPr txBox="1"/>
          <p:nvPr/>
        </p:nvSpPr>
        <p:spPr bwMode="auto">
          <a:xfrm>
            <a:off x="14935200" y="28041600"/>
            <a:ext cx="5486400" cy="794584"/>
          </a:xfrm>
          <a:prstGeom prst="rect">
            <a:avLst/>
          </a:prstGeom>
          <a:noFill/>
          <a:ln w="9525">
            <a:noFill/>
            <a:round/>
            <a:headEnd/>
            <a:tailEnd/>
          </a:ln>
          <a:effectLst>
            <a:outerShdw blurRad="50800" dist="50800" dir="5400000" sx="1000" sy="1000" algn="ctr" rotWithShape="0">
              <a:srgbClr val="000000"/>
            </a:outerShdw>
          </a:effectLst>
        </p:spPr>
        <p:txBody>
          <a:bodyPr wrap="square" lIns="182880" tIns="53280" rIns="182880" bIns="53280" rtlCol="0">
            <a:prstTxWarp prst="textNoShape">
              <a:avLst/>
            </a:prstTxWarp>
            <a:spAutoFit/>
          </a:bodyPr>
          <a:lstStyle/>
          <a:p>
            <a:pPr algn="ctr"/>
            <a:r>
              <a:rPr lang="en-US" sz="2400" i="1" dirty="0" smtClean="0">
                <a:solidFill>
                  <a:schemeClr val="tx1"/>
                </a:solidFill>
              </a:rPr>
              <a:t>Observation Objects with </a:t>
            </a:r>
          </a:p>
          <a:p>
            <a:pPr algn="ctr"/>
            <a:r>
              <a:rPr lang="en-US" sz="2400" i="1" dirty="0" smtClean="0">
                <a:solidFill>
                  <a:schemeClr val="tx1"/>
                </a:solidFill>
              </a:rPr>
              <a:t>Forecast Outlines</a:t>
            </a:r>
            <a:endParaRPr lang="en-US" sz="2400" i="1" dirty="0">
              <a:solidFill>
                <a:schemeClr val="tx1"/>
              </a:solidFill>
            </a:endParaRPr>
          </a:p>
        </p:txBody>
      </p:sp>
      <p:sp>
        <p:nvSpPr>
          <p:cNvPr id="77" name="TextBox 76"/>
          <p:cNvSpPr txBox="1"/>
          <p:nvPr/>
        </p:nvSpPr>
        <p:spPr bwMode="auto">
          <a:xfrm>
            <a:off x="32994600" y="31666616"/>
            <a:ext cx="10671048" cy="794584"/>
          </a:xfrm>
          <a:prstGeom prst="rect">
            <a:avLst/>
          </a:prstGeom>
          <a:solidFill>
            <a:srgbClr val="FFFFFF"/>
          </a:solidFill>
          <a:ln w="44450">
            <a:solidFill>
              <a:schemeClr val="tx1"/>
            </a:solidFill>
            <a:round/>
            <a:headEnd/>
            <a:tailEnd/>
          </a:ln>
        </p:spPr>
        <p:txBody>
          <a:bodyPr wrap="square" lIns="182880" tIns="53280" rIns="182880" bIns="53280" rtlCol="0">
            <a:prstTxWarp prst="textNoShape">
              <a:avLst/>
            </a:prstTxWarp>
            <a:spAutoFit/>
          </a:bodyPr>
          <a:lstStyle/>
          <a:p>
            <a:pPr algn="just"/>
            <a:r>
              <a:rPr lang="en-US" sz="2400" b="1" dirty="0" smtClean="0">
                <a:solidFill>
                  <a:schemeClr val="tx1"/>
                </a:solidFill>
              </a:rPr>
              <a:t>Acknowledgements:  </a:t>
            </a:r>
            <a:r>
              <a:rPr lang="en-US" sz="2400" dirty="0" smtClean="0">
                <a:solidFill>
                  <a:schemeClr val="tx1"/>
                </a:solidFill>
              </a:rPr>
              <a:t>This research  has been supported by the North Dakota Atmospheric Resource  Board.</a:t>
            </a:r>
          </a:p>
        </p:txBody>
      </p:sp>
      <p:pic>
        <p:nvPicPr>
          <p:cNvPr id="74"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669226" y="1006848"/>
            <a:ext cx="5612374" cy="24983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LGC Sans"/>
        <a:cs typeface="DejaVu LGC Sans"/>
      </a:majorFont>
      <a:minorFont>
        <a:latin typeface="Arial"/>
        <a:ea typeface="DejaVu LGC Sans"/>
        <a:cs typeface="DejaVu LGC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000000"/>
          </a:buClr>
          <a:buSzPct val="100000"/>
          <a:buFont typeface="Arial" pitchFamily="-97" charset="0"/>
          <a:buNone/>
          <a:tabLst/>
          <a:defRPr kumimoji="0" lang="en-GB" sz="8600" b="0" i="0" u="none" strike="noStrike" cap="none" normalizeH="0" baseline="0">
            <a:ln>
              <a:noFill/>
            </a:ln>
            <a:solidFill>
              <a:schemeClr val="bg1"/>
            </a:solidFill>
            <a:effectLst/>
            <a:latin typeface="Arial" pitchFamily="-97"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93000"/>
          </a:lnSpc>
          <a:spcBef>
            <a:spcPct val="0"/>
          </a:spcBef>
          <a:spcAft>
            <a:spcPct val="0"/>
          </a:spcAft>
          <a:buClr>
            <a:srgbClr val="000000"/>
          </a:buClr>
          <a:buSzPct val="100000"/>
          <a:buFont typeface="Arial" pitchFamily="-97" charset="0"/>
          <a:buNone/>
          <a:tabLst/>
          <a:defRPr kumimoji="0" lang="en-GB" sz="8600" b="0" i="0" u="none" strike="noStrike" cap="none" normalizeH="0" baseline="0">
            <a:ln>
              <a:noFill/>
            </a:ln>
            <a:solidFill>
              <a:schemeClr val="bg1"/>
            </a:solidFill>
            <a:effectLst/>
            <a:latin typeface="Arial" pitchFamily="-97" charset="0"/>
          </a:defRPr>
        </a:defPPr>
      </a:lstStyle>
    </a:lnDef>
    <a:txDef>
      <a:spPr bwMode="auto">
        <a:solidFill>
          <a:srgbClr val="FFFFFF"/>
        </a:solidFill>
        <a:ln w="9525">
          <a:noFill/>
          <a:round/>
          <a:headEnd/>
          <a:tailEnd/>
        </a:ln>
      </a:spPr>
      <a:bodyPr lIns="182880" tIns="53280" rIns="182880" bIns="53280">
        <a:prstTxWarp prst="textNoShape">
          <a:avLst/>
        </a:prstTxWarp>
      </a:bodyPr>
      <a:lstStyle>
        <a:defPPr algn="just">
          <a:defRPr sz="3600" b="1" dirty="0">
            <a:solidFill>
              <a:schemeClr val="tx1"/>
            </a:solidFill>
          </a:defRPr>
        </a:defPPr>
      </a:lstStyle>
    </a:tx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3863</TotalTime>
  <Words>1843</Words>
  <Application>Microsoft Office PowerPoint</Application>
  <PresentationFormat>Custom</PresentationFormat>
  <Paragraphs>79</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Slide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Aaron</dc:creator>
  <cp:lastModifiedBy>delene</cp:lastModifiedBy>
  <cp:revision>431</cp:revision>
  <dcterms:created xsi:type="dcterms:W3CDTF">2009-10-15T10:56:33Z</dcterms:created>
  <dcterms:modified xsi:type="dcterms:W3CDTF">2011-11-17T17:53:28Z</dcterms:modified>
</cp:coreProperties>
</file>