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10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man, James" initials="KJ" lastIdx="3" clrIdx="0">
    <p:extLst>
      <p:ext uri="{19B8F6BF-5375-455C-9EA6-DF929625EA0E}">
        <p15:presenceInfo xmlns:p15="http://schemas.microsoft.com/office/powerpoint/2012/main" userId="S-1-5-21-4034114971-991037361-2887744994-315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 varScale="1">
        <p:scale>
          <a:sx n="15" d="100"/>
          <a:sy n="15" d="100"/>
        </p:scale>
        <p:origin x="1517" y="182"/>
      </p:cViewPr>
      <p:guideLst>
        <p:guide orient="horz" pos="288"/>
        <p:guide pos="10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DFF5-2A45-44A0-B1B6-07394297F6C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21A552-6EA6-4064-B1C3-C3AD9B2D815A}"/>
              </a:ext>
            </a:extLst>
          </p:cNvPr>
          <p:cNvSpPr txBox="1"/>
          <p:nvPr/>
        </p:nvSpPr>
        <p:spPr>
          <a:xfrm>
            <a:off x="457200" y="457200"/>
            <a:ext cx="50256963" cy="569386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/>
              <a:t>38 - Quantitative Interpretation of Polarimetric Radar Observations of Hail</a:t>
            </a:r>
          </a:p>
          <a:p>
            <a:pPr algn="ctr"/>
            <a:r>
              <a:rPr lang="en-US" sz="7200" dirty="0"/>
              <a:t>James Klinman</a:t>
            </a:r>
            <a:r>
              <a:rPr lang="en-US" sz="7200" baseline="30000" dirty="0"/>
              <a:t>1 </a:t>
            </a:r>
            <a:r>
              <a:rPr lang="en-US" sz="7200" dirty="0"/>
              <a:t>, Andy Detwiler</a:t>
            </a:r>
            <a:r>
              <a:rPr lang="en-US" sz="7200" baseline="30000" dirty="0"/>
              <a:t>1</a:t>
            </a:r>
            <a:r>
              <a:rPr lang="en-US" sz="7200" dirty="0"/>
              <a:t>, Dave Delene</a:t>
            </a:r>
            <a:r>
              <a:rPr lang="en-US" sz="7200" baseline="30000" dirty="0"/>
              <a:t>1</a:t>
            </a:r>
            <a:r>
              <a:rPr lang="en-US" sz="7200" dirty="0"/>
              <a:t>, Pat Kennedy</a:t>
            </a:r>
            <a:r>
              <a:rPr lang="en-US" sz="7200" baseline="30000" dirty="0"/>
              <a:t>2</a:t>
            </a:r>
            <a:r>
              <a:rPr lang="en-US" sz="7200" dirty="0"/>
              <a:t>, Ivan Arias</a:t>
            </a:r>
            <a:r>
              <a:rPr lang="en-US" sz="7200" baseline="30000" dirty="0"/>
              <a:t>2</a:t>
            </a:r>
            <a:r>
              <a:rPr lang="en-US" sz="7200" dirty="0"/>
              <a:t>, </a:t>
            </a:r>
          </a:p>
          <a:p>
            <a:pPr algn="ctr"/>
            <a:r>
              <a:rPr lang="en-US" sz="7200" dirty="0"/>
              <a:t>V. Chandrasekar</a:t>
            </a:r>
            <a:r>
              <a:rPr lang="en-US" sz="7200" baseline="30000" dirty="0"/>
              <a:t>2</a:t>
            </a:r>
            <a:r>
              <a:rPr lang="en-US" sz="7200" dirty="0"/>
              <a:t>, Aaron Bansemer</a:t>
            </a:r>
            <a:r>
              <a:rPr lang="en-US" sz="7200" baseline="30000" dirty="0"/>
              <a:t>3</a:t>
            </a:r>
            <a:r>
              <a:rPr lang="en-US" sz="7200" dirty="0"/>
              <a:t>, Andy Heymsfield</a:t>
            </a:r>
            <a:r>
              <a:rPr lang="en-US" sz="7200" baseline="30000" dirty="0"/>
              <a:t>3</a:t>
            </a:r>
          </a:p>
          <a:p>
            <a:pPr algn="ctr"/>
            <a:r>
              <a:rPr lang="en-US" sz="6000" baseline="30000" dirty="0"/>
              <a:t>1</a:t>
            </a:r>
            <a:r>
              <a:rPr lang="en-US" sz="6000" dirty="0"/>
              <a:t>Univeristy of North Dakota, Dept. Atmospheric Sciences, </a:t>
            </a:r>
            <a:r>
              <a:rPr lang="en-US" sz="6000" baseline="30000" dirty="0"/>
              <a:t>2</a:t>
            </a:r>
            <a:r>
              <a:rPr lang="en-US" sz="6000" dirty="0"/>
              <a:t>Colorado State University, Dept. Electrical Engineering, </a:t>
            </a:r>
          </a:p>
          <a:p>
            <a:pPr algn="ctr"/>
            <a:r>
              <a:rPr lang="en-US" sz="6000" baseline="30000" dirty="0"/>
              <a:t>3</a:t>
            </a:r>
            <a:r>
              <a:rPr lang="en-US" sz="6000" dirty="0"/>
              <a:t>National Center for Atmospheric Science, Mesoscale &amp; Microscale Meteorology Lab</a:t>
            </a:r>
            <a:endParaRPr lang="en-US" sz="5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657044-5FA3-4019-B907-747934F5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3" y="999914"/>
            <a:ext cx="5089070" cy="31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B63BAAF-9F91-4D3B-BF49-E1C52E4486B2}"/>
              </a:ext>
            </a:extLst>
          </p:cNvPr>
          <p:cNvGrpSpPr/>
          <p:nvPr/>
        </p:nvGrpSpPr>
        <p:grpSpPr>
          <a:xfrm>
            <a:off x="420455" y="6608266"/>
            <a:ext cx="16459200" cy="10671751"/>
            <a:chOff x="457200" y="4777724"/>
            <a:chExt cx="16459200" cy="1067175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4785B-6F92-458A-AD21-92FF922CECDE}"/>
                </a:ext>
              </a:extLst>
            </p:cNvPr>
            <p:cNvSpPr txBox="1"/>
            <p:nvPr/>
          </p:nvSpPr>
          <p:spPr>
            <a:xfrm>
              <a:off x="457200" y="6216178"/>
              <a:ext cx="16459200" cy="923329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 algn="just"/>
              <a:r>
                <a:rPr lang="en-US" sz="6600" dirty="0"/>
                <a:t>We are using polarimetric signatures observed by weather radars to compare to polarimetric signatures calculated from in situ microphysical observations from hail-containing storm regions. We will improve our capability to relate polarimetric radar returns to microphysical conditions in storms, including hail size, shape, concentration, density and liquid fraction.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89A30A-7FFD-40E0-B6A4-CA0374D9A160}"/>
                </a:ext>
              </a:extLst>
            </p:cNvPr>
            <p:cNvSpPr txBox="1"/>
            <p:nvPr/>
          </p:nvSpPr>
          <p:spPr>
            <a:xfrm>
              <a:off x="457200" y="4777724"/>
              <a:ext cx="16459200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Summary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043978-E68A-4E73-97CF-BE218F2A15DF}"/>
              </a:ext>
            </a:extLst>
          </p:cNvPr>
          <p:cNvGrpSpPr/>
          <p:nvPr/>
        </p:nvGrpSpPr>
        <p:grpSpPr>
          <a:xfrm>
            <a:off x="17336121" y="6609354"/>
            <a:ext cx="33340563" cy="18281928"/>
            <a:chOff x="17356080" y="4777724"/>
            <a:chExt cx="16459201" cy="182819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C36B0D-9510-4591-9805-A0317A11FAE8}"/>
                </a:ext>
              </a:extLst>
            </p:cNvPr>
            <p:cNvSpPr txBox="1"/>
            <p:nvPr/>
          </p:nvSpPr>
          <p:spPr>
            <a:xfrm>
              <a:off x="17356080" y="6224274"/>
              <a:ext cx="16459200" cy="1683537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C077F6-BCA0-4827-B713-B8E079302AD6}"/>
                </a:ext>
              </a:extLst>
            </p:cNvPr>
            <p:cNvSpPr txBox="1"/>
            <p:nvPr/>
          </p:nvSpPr>
          <p:spPr>
            <a:xfrm>
              <a:off x="17356081" y="4777724"/>
              <a:ext cx="16459200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Example: Hail In Updraft Near Melting Level and In Downdraft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181455-4EA4-456E-95BA-49C73B6049ED}"/>
              </a:ext>
            </a:extLst>
          </p:cNvPr>
          <p:cNvGrpSpPr/>
          <p:nvPr/>
        </p:nvGrpSpPr>
        <p:grpSpPr>
          <a:xfrm>
            <a:off x="17336121" y="25348481"/>
            <a:ext cx="18656711" cy="12141913"/>
            <a:chOff x="34254960" y="4777724"/>
            <a:chExt cx="16459202" cy="120032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259114-BF79-4F06-978B-05B6B227C773}"/>
                </a:ext>
              </a:extLst>
            </p:cNvPr>
            <p:cNvSpPr txBox="1"/>
            <p:nvPr/>
          </p:nvSpPr>
          <p:spPr>
            <a:xfrm>
              <a:off x="34254960" y="6224274"/>
              <a:ext cx="16459200" cy="1055673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  <a:p>
              <a:endParaRPr lang="en-US" sz="68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6EEBFC-ECF2-4D2F-A7BA-426FC85B9FF1}"/>
                </a:ext>
              </a:extLst>
            </p:cNvPr>
            <p:cNvSpPr txBox="1"/>
            <p:nvPr/>
          </p:nvSpPr>
          <p:spPr>
            <a:xfrm>
              <a:off x="34254962" y="4777724"/>
              <a:ext cx="16459200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Calculating Radar Variables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E568A8-85A9-45E6-84CB-C793291C2625}"/>
              </a:ext>
            </a:extLst>
          </p:cNvPr>
          <p:cNvGrpSpPr/>
          <p:nvPr/>
        </p:nvGrpSpPr>
        <p:grpSpPr>
          <a:xfrm>
            <a:off x="36450030" y="25351009"/>
            <a:ext cx="14226650" cy="6768558"/>
            <a:chOff x="37519899" y="25750030"/>
            <a:chExt cx="13194261" cy="676855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7C02CD-C41C-4E0F-99AB-E53A2BB5E8C5}"/>
                </a:ext>
              </a:extLst>
            </p:cNvPr>
            <p:cNvSpPr txBox="1"/>
            <p:nvPr/>
          </p:nvSpPr>
          <p:spPr>
            <a:xfrm>
              <a:off x="37519899" y="27194053"/>
              <a:ext cx="13194259" cy="532453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6800" dirty="0"/>
                <a:t>Automate the processing of all T28 data. </a:t>
              </a:r>
            </a:p>
            <a:p>
              <a:pPr marL="857250" indent="-857250" algn="just">
                <a:buFont typeface="Arial" panose="020B0604020202020204" pitchFamily="34" charset="0"/>
                <a:buChar char="•"/>
              </a:pPr>
              <a:r>
                <a:rPr lang="en-US" sz="6800" dirty="0"/>
                <a:t>Identify and carry out efficient and impactful ways to analyze the large amount of data.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6CD1ED7-1813-4773-BE16-D5FD5F1C0E82}"/>
                </a:ext>
              </a:extLst>
            </p:cNvPr>
            <p:cNvSpPr txBox="1"/>
            <p:nvPr/>
          </p:nvSpPr>
          <p:spPr>
            <a:xfrm>
              <a:off x="37519901" y="25750030"/>
              <a:ext cx="13194259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Future Objectives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F23BB5F-A229-4170-91BB-0EE0D491DD68}"/>
              </a:ext>
            </a:extLst>
          </p:cNvPr>
          <p:cNvGrpSpPr/>
          <p:nvPr/>
        </p:nvGrpSpPr>
        <p:grpSpPr>
          <a:xfrm>
            <a:off x="36450029" y="32576767"/>
            <a:ext cx="14226649" cy="4995288"/>
            <a:chOff x="34254960" y="4777724"/>
            <a:chExt cx="16459202" cy="467567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344DD3-995B-40F0-8155-E0F0EF38DC23}"/>
                </a:ext>
              </a:extLst>
            </p:cNvPr>
            <p:cNvSpPr txBox="1"/>
            <p:nvPr/>
          </p:nvSpPr>
          <p:spPr>
            <a:xfrm>
              <a:off x="34254960" y="6221747"/>
              <a:ext cx="16459199" cy="323165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 algn="just"/>
              <a:r>
                <a:rPr lang="en-US" sz="6800" dirty="0"/>
                <a:t>Our effort is supported by the National Science Foundation collaborative research award 2221719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039FC86-F27F-4621-A0A4-51841CA35655}"/>
                </a:ext>
              </a:extLst>
            </p:cNvPr>
            <p:cNvSpPr txBox="1"/>
            <p:nvPr/>
          </p:nvSpPr>
          <p:spPr>
            <a:xfrm>
              <a:off x="34254962" y="4777724"/>
              <a:ext cx="16459200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Acknowledgements</a:t>
              </a:r>
            </a:p>
          </p:txBody>
        </p:sp>
      </p:grpSp>
      <p:sp>
        <p:nvSpPr>
          <p:cNvPr id="77" name="AutoShape 4">
            <a:extLst>
              <a:ext uri="{FF2B5EF4-FFF2-40B4-BE49-F238E27FC236}">
                <a16:creationId xmlns:a16="http://schemas.microsoft.com/office/drawing/2014/main" id="{B4411949-ED22-4959-AF22-D3637F598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50800" y="1905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2E616E1-64C6-43AA-B618-B2141883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619" y="832742"/>
            <a:ext cx="4866518" cy="36552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B15536-27CC-4DE1-BC71-51BE1C1212FD}"/>
              </a:ext>
            </a:extLst>
          </p:cNvPr>
          <p:cNvCxnSpPr/>
          <p:nvPr/>
        </p:nvCxnSpPr>
        <p:spPr>
          <a:xfrm>
            <a:off x="16879655" y="6584811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EBDDBD-306D-4F1A-A914-363AC6AAC32C}"/>
              </a:ext>
            </a:extLst>
          </p:cNvPr>
          <p:cNvCxnSpPr>
            <a:cxnSpLocks/>
          </p:cNvCxnSpPr>
          <p:nvPr/>
        </p:nvCxnSpPr>
        <p:spPr>
          <a:xfrm rot="5400000">
            <a:off x="191855" y="6379666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567E06-3979-47FF-B286-3235BD2F7BF0}"/>
              </a:ext>
            </a:extLst>
          </p:cNvPr>
          <p:cNvCxnSpPr>
            <a:cxnSpLocks/>
          </p:cNvCxnSpPr>
          <p:nvPr/>
        </p:nvCxnSpPr>
        <p:spPr>
          <a:xfrm rot="10800000">
            <a:off x="0" y="6667222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D4AAC-CE1B-4488-A679-A8BD4AA662BA}"/>
              </a:ext>
            </a:extLst>
          </p:cNvPr>
          <p:cNvGrpSpPr/>
          <p:nvPr/>
        </p:nvGrpSpPr>
        <p:grpSpPr>
          <a:xfrm>
            <a:off x="414570" y="17772151"/>
            <a:ext cx="16459200" cy="19718246"/>
            <a:chOff x="457200" y="18545532"/>
            <a:chExt cx="16459200" cy="1880514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BB8E12-2A6D-41A3-91F7-F9DCF4E4D09F}"/>
                </a:ext>
              </a:extLst>
            </p:cNvPr>
            <p:cNvSpPr txBox="1"/>
            <p:nvPr/>
          </p:nvSpPr>
          <p:spPr>
            <a:xfrm>
              <a:off x="457200" y="19992082"/>
              <a:ext cx="16459200" cy="1735859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365760" rIns="365760" rtlCol="0"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US" sz="6600" dirty="0"/>
                <a:t>The South Dakota School of Mines and Technology operated an armored T-28 aircraft that had the ability to obtain </a:t>
              </a:r>
              <a:r>
                <a:rPr lang="en-US" sz="6600" i="1" dirty="0"/>
                <a:t>in situ </a:t>
              </a:r>
              <a:r>
                <a:rPr lang="en-US" sz="6600" dirty="0"/>
                <a:t>microphysical observations in convective storms from 1970 – 2004. The armor allowed it to operate in storms containing hail up to ~5 cm. A digital archive of these observations from all research flights conducted from 1989 – 2003 is hosted at NCAR’s Data Management and Services within their Earth Observing Laboratory. These flights were almost all conducted in coordination with polarimetric weather radars, typically the CSU-CHILL radar operated by Colorado State University and the CP-2/</a:t>
              </a:r>
              <a:r>
                <a:rPr lang="en-US" sz="6600" dirty="0" err="1"/>
                <a:t>Spol</a:t>
              </a:r>
              <a:r>
                <a:rPr lang="en-US" sz="6600" dirty="0"/>
                <a:t> radar operated by NCAR. These radar observations are archived with the aircraft data.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6A84C8-CAC1-4250-8F19-9B4AC9DCF5F6}"/>
                </a:ext>
              </a:extLst>
            </p:cNvPr>
            <p:cNvSpPr txBox="1"/>
            <p:nvPr/>
          </p:nvSpPr>
          <p:spPr>
            <a:xfrm>
              <a:off x="457200" y="18545532"/>
              <a:ext cx="16459200" cy="1446550"/>
            </a:xfrm>
            <a:prstGeom prst="rect">
              <a:avLst/>
            </a:prstGeom>
            <a:solidFill>
              <a:srgbClr val="009A44"/>
            </a:solidFill>
            <a:ln w="508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175">
                    <a:noFill/>
                  </a:ln>
                  <a:solidFill>
                    <a:schemeClr val="bg1"/>
                  </a:solidFill>
                </a:rPr>
                <a:t>Introduction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E29244-2555-4B64-A506-C8D898B2BAE6}"/>
              </a:ext>
            </a:extLst>
          </p:cNvPr>
          <p:cNvCxnSpPr>
            <a:cxnSpLocks/>
          </p:cNvCxnSpPr>
          <p:nvPr/>
        </p:nvCxnSpPr>
        <p:spPr>
          <a:xfrm rot="5400000">
            <a:off x="147457" y="17543551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3CAEF6D-6645-46AC-8AAC-9614039A7C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9581" r="70444"/>
          <a:stretch/>
        </p:blipFill>
        <p:spPr>
          <a:xfrm rot="5400000">
            <a:off x="37900227" y="7109810"/>
            <a:ext cx="1484270" cy="8165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F8503-D7F9-4F42-B594-5DBDAB89D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r="69185"/>
          <a:stretch/>
        </p:blipFill>
        <p:spPr>
          <a:xfrm rot="5400000">
            <a:off x="38049049" y="15449939"/>
            <a:ext cx="1342963" cy="8009355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395C59-A7E4-4CD1-81B0-C393420192BC}"/>
              </a:ext>
            </a:extLst>
          </p:cNvPr>
          <p:cNvCxnSpPr>
            <a:cxnSpLocks/>
          </p:cNvCxnSpPr>
          <p:nvPr/>
        </p:nvCxnSpPr>
        <p:spPr>
          <a:xfrm rot="10800000">
            <a:off x="35992829" y="25308359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EC8D894-9275-4AF1-86C9-85D6B84961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11302" b="8456"/>
          <a:stretch/>
        </p:blipFill>
        <p:spPr>
          <a:xfrm>
            <a:off x="25958093" y="12814443"/>
            <a:ext cx="7096771" cy="54440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0F441A3-EB23-4FAB-88E4-65DE9CC1B9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11302" b="7474"/>
          <a:stretch/>
        </p:blipFill>
        <p:spPr>
          <a:xfrm>
            <a:off x="18166461" y="12814443"/>
            <a:ext cx="7096771" cy="54440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78B7261B-FBD1-4205-A1BF-748AA7E63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r="11302" b="7332"/>
          <a:stretch/>
        </p:blipFill>
        <p:spPr>
          <a:xfrm>
            <a:off x="25958092" y="18691077"/>
            <a:ext cx="7096771" cy="5444014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4C272562-AE10-48C1-BAAF-D283F8604BF5}"/>
              </a:ext>
            </a:extLst>
          </p:cNvPr>
          <p:cNvSpPr txBox="1"/>
          <p:nvPr/>
        </p:nvSpPr>
        <p:spPr>
          <a:xfrm>
            <a:off x="18082798" y="8401588"/>
            <a:ext cx="147273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/>
              <a:t>T28 Flight 668, June 22, 1995. Aircraft track is 17:28:00 – 17:29:15 MT.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/>
              <a:t>The bottom left (Case 1) point is at 17:28:19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/>
              <a:t>The upper right point (Case 2) is at 17:28:39</a:t>
            </a:r>
          </a:p>
          <a:p>
            <a:pPr algn="just"/>
            <a:endParaRPr lang="en-US" sz="6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DC3309B-8349-47C4-B4D4-50FAFE7FFED3}"/>
              </a:ext>
            </a:extLst>
          </p:cNvPr>
          <p:cNvSpPr txBox="1"/>
          <p:nvPr/>
        </p:nvSpPr>
        <p:spPr>
          <a:xfrm>
            <a:off x="34450678" y="8435919"/>
            <a:ext cx="15914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Case 1: Heavy rain in updraft near melting level at a height of ~2.7 km.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CD676F-E7E6-4AED-9E78-9931DD938B22}"/>
              </a:ext>
            </a:extLst>
          </p:cNvPr>
          <p:cNvSpPr txBox="1"/>
          <p:nvPr/>
        </p:nvSpPr>
        <p:spPr>
          <a:xfrm>
            <a:off x="34450678" y="16697414"/>
            <a:ext cx="15914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Case 2: Centimeter sized hail near melting level in downdraft at a height of ~2.7 km 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0147233-B2C0-43DF-AEB7-6EDB436F4433}"/>
              </a:ext>
            </a:extLst>
          </p:cNvPr>
          <p:cNvCxnSpPr>
            <a:cxnSpLocks/>
          </p:cNvCxnSpPr>
          <p:nvPr/>
        </p:nvCxnSpPr>
        <p:spPr>
          <a:xfrm>
            <a:off x="34559516" y="16482967"/>
            <a:ext cx="1551736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41CBEA3-3505-4485-8806-3AAD7A90D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r="8986" b="7524"/>
          <a:stretch/>
        </p:blipFill>
        <p:spPr>
          <a:xfrm>
            <a:off x="18165722" y="18654734"/>
            <a:ext cx="7282038" cy="544401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99CBEE41-02BF-41BC-9FC2-DEA9E7DF6CF9}"/>
              </a:ext>
            </a:extLst>
          </p:cNvPr>
          <p:cNvSpPr txBox="1"/>
          <p:nvPr/>
        </p:nvSpPr>
        <p:spPr>
          <a:xfrm>
            <a:off x="34563132" y="12059730"/>
            <a:ext cx="8162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Above: Particles imaged by High Volume Particle Sensor (HVPS). </a:t>
            </a:r>
          </a:p>
          <a:p>
            <a:endParaRPr lang="en-US" sz="4400" dirty="0"/>
          </a:p>
          <a:p>
            <a:r>
              <a:rPr lang="en-US" sz="4400" dirty="0"/>
              <a:t>To the right: A particle size distribution (PSD) of the particle concentration per bin.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9D51C1A8-6CE8-410E-AEFE-4E69694DD8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/>
          <a:stretch/>
        </p:blipFill>
        <p:spPr>
          <a:xfrm>
            <a:off x="43639963" y="10228572"/>
            <a:ext cx="6725175" cy="59436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A3D22E2-D924-41E9-97FD-B132ADFED0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997" y="18716600"/>
            <a:ext cx="6835140" cy="5943600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82F737AF-DD38-449A-9734-A085127D65CF}"/>
              </a:ext>
            </a:extLst>
          </p:cNvPr>
          <p:cNvSpPr txBox="1"/>
          <p:nvPr/>
        </p:nvSpPr>
        <p:spPr>
          <a:xfrm>
            <a:off x="34594497" y="20360952"/>
            <a:ext cx="81620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Above: Particles imaged by HVPS.</a:t>
            </a:r>
          </a:p>
          <a:p>
            <a:r>
              <a:rPr lang="en-US" sz="4400" dirty="0"/>
              <a:t> </a:t>
            </a:r>
          </a:p>
          <a:p>
            <a:r>
              <a:rPr lang="en-US" sz="4400" dirty="0"/>
              <a:t>To the right: A (PSD) of the particle concentration per bin.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A89E-4FB5-4B71-8530-F9FC0453A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550" y="27367645"/>
            <a:ext cx="9467850" cy="9781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D4E8DF-377B-49BF-BF74-EC75DC6AAA7F}"/>
              </a:ext>
            </a:extLst>
          </p:cNvPr>
          <p:cNvSpPr txBox="1"/>
          <p:nvPr/>
        </p:nvSpPr>
        <p:spPr>
          <a:xfrm>
            <a:off x="17336121" y="27157287"/>
            <a:ext cx="8914779" cy="9556462"/>
          </a:xfrm>
          <a:prstGeom prst="rect">
            <a:avLst/>
          </a:prstGeom>
          <a:noFill/>
        </p:spPr>
        <p:txBody>
          <a:bodyPr wrap="square" lIns="365760" tIns="365760" rIns="365760" rtlCol="0">
            <a:spAutoFit/>
          </a:bodyPr>
          <a:lstStyle/>
          <a:p>
            <a:r>
              <a:rPr lang="en-US" sz="6600" dirty="0"/>
              <a:t>Using a best fit to the PSDs, along with a range of assumptions for ice density, we are developing a method to calculate the radar variables from the PSDs to compare with the observed variables.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791882-D65B-442B-9B5E-C31C84E9D23C}"/>
              </a:ext>
            </a:extLst>
          </p:cNvPr>
          <p:cNvSpPr txBox="1"/>
          <p:nvPr/>
        </p:nvSpPr>
        <p:spPr>
          <a:xfrm>
            <a:off x="42805794" y="19158573"/>
            <a:ext cx="61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4.5 cm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4BC05AD-7EB8-4417-B3CD-31864683E786}"/>
              </a:ext>
            </a:extLst>
          </p:cNvPr>
          <p:cNvCxnSpPr>
            <a:cxnSpLocks/>
          </p:cNvCxnSpPr>
          <p:nvPr/>
        </p:nvCxnSpPr>
        <p:spPr>
          <a:xfrm>
            <a:off x="42756573" y="19009519"/>
            <a:ext cx="0" cy="895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BFFFEC-D206-49F7-8E39-9D3D0F4609C0}"/>
              </a:ext>
            </a:extLst>
          </p:cNvPr>
          <p:cNvSpPr txBox="1"/>
          <p:nvPr/>
        </p:nvSpPr>
        <p:spPr>
          <a:xfrm>
            <a:off x="42870939" y="10913689"/>
            <a:ext cx="61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4.5 cm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A65F56-F1A0-4CB1-9EC2-C43573180FD5}"/>
              </a:ext>
            </a:extLst>
          </p:cNvPr>
          <p:cNvCxnSpPr>
            <a:cxnSpLocks/>
          </p:cNvCxnSpPr>
          <p:nvPr/>
        </p:nvCxnSpPr>
        <p:spPr>
          <a:xfrm>
            <a:off x="42821718" y="10643164"/>
            <a:ext cx="0" cy="1072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1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14437</TotalTime>
  <Words>462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Klinman, James</dc:creator>
  <cp:lastModifiedBy>Delene, David</cp:lastModifiedBy>
  <cp:revision>63</cp:revision>
  <dcterms:created xsi:type="dcterms:W3CDTF">2023-08-03T18:19:55Z</dcterms:created>
  <dcterms:modified xsi:type="dcterms:W3CDTF">2023-08-21T20:59:42Z</dcterms:modified>
</cp:coreProperties>
</file>