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94" r:id="rId1"/>
    <p:sldMasterId id="2147483648" r:id="rId2"/>
  </p:sldMasterIdLst>
  <p:notesMasterIdLst>
    <p:notesMasterId r:id="rId25"/>
  </p:notesMasterIdLst>
  <p:sldIdLst>
    <p:sldId id="403" r:id="rId3"/>
    <p:sldId id="401" r:id="rId4"/>
    <p:sldId id="402" r:id="rId5"/>
    <p:sldId id="359" r:id="rId6"/>
    <p:sldId id="413" r:id="rId7"/>
    <p:sldId id="365" r:id="rId8"/>
    <p:sldId id="404" r:id="rId9"/>
    <p:sldId id="406" r:id="rId10"/>
    <p:sldId id="405" r:id="rId11"/>
    <p:sldId id="400" r:id="rId12"/>
    <p:sldId id="408" r:id="rId13"/>
    <p:sldId id="409" r:id="rId14"/>
    <p:sldId id="410" r:id="rId15"/>
    <p:sldId id="411" r:id="rId16"/>
    <p:sldId id="412" r:id="rId17"/>
    <p:sldId id="367" r:id="rId18"/>
    <p:sldId id="360" r:id="rId19"/>
    <p:sldId id="415" r:id="rId20"/>
    <p:sldId id="347" r:id="rId21"/>
    <p:sldId id="348" r:id="rId22"/>
    <p:sldId id="395" r:id="rId23"/>
    <p:sldId id="41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4"/>
    <a:srgbClr val="FF18D9"/>
    <a:srgbClr val="0700C2"/>
    <a:srgbClr val="FF0000"/>
    <a:srgbClr val="5C29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7CFEDA-2F59-484D-8B2C-B99AC3003C4F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3A94FD-10DC-408D-85EC-414FEAC50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506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697E38-5C61-8C3B-9BC1-6F0E5E17D5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B3DBBC-03FC-EE73-E617-FB184650C0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2F32CC-081A-977D-CF37-B156BB5782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Ice particle aggregation in the atmosphere is attributed to aerodynamic, inertial, and gravitational forces, which are applied constantly during ice crystal interactions (Finnegan &amp; Pitter, 1988). Ice crystal interactions influenced by electrical forces have been investigated; however, the effects of electric fields and charges on ice crystals are not well understood.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AB22AC-8D77-9790-1FB3-D3F4C4C29A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23BB0-E068-E949-BAE0-0D101622772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8362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306C7-1C83-F706-7A55-E49751CE4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A8F612-10E9-69A2-564D-D2785F4FCA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7D9BE1-33A6-FAF9-ED8C-ED91D73509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5E70A6-9420-88EC-9C7B-0D9120BA22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23BB0-E068-E949-BAE0-0D101622772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0128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7C9B6-83A7-F4B5-9AEB-52B791375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76E654-3DF4-5636-BBD3-D3877D0931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10AC24-BF7F-B84F-952B-C49AE00394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722B7A-7782-B2A1-C731-330D117454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23BB0-E068-E949-BAE0-0D101622772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1919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83F1D8-CB5C-4B77-0852-9A0759398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4F27B1-12DE-13FB-3B45-FAD9830496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B90F8E-1434-E35B-607D-7BDADF46F6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E4C1B3-60E0-0BBE-5F6F-BDF8109D73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23BB0-E068-E949-BAE0-0D101622772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2271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306C7-1C83-F706-7A55-E49751CE4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A8F612-10E9-69A2-564D-D2785F4FCA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7D9BE1-33A6-FAF9-ED8C-ED91D73509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5E70A6-9420-88EC-9C7B-0D9120BA22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23BB0-E068-E949-BAE0-0D101622772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5413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306C7-1C83-F706-7A55-E49751CE4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A8F612-10E9-69A2-564D-D2785F4FCA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7D9BE1-33A6-FAF9-ED8C-ED91D73509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/>
              <a:t>Key Annotations: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1"/>
              <a:t>Epoch 1–5</a:t>
            </a:r>
            <a:r>
              <a:rPr lang="en-US"/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Rapid drop in both training and validation loss.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Indicates the model quickly learned the most distinguishable features between chain aggregates and non-chains.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/>
              <a:t>Epoch 6–20</a:t>
            </a:r>
            <a:r>
              <a:rPr lang="en-US"/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Loss curves continue to decline gradually with occasional small bumps in validation loss.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These fluctuations may correspond to momentary overfitting, but the model recovers quickly — showing </a:t>
            </a:r>
            <a:r>
              <a:rPr lang="en-US" b="1"/>
              <a:t>robust learning</a:t>
            </a:r>
            <a:r>
              <a:rPr lang="en-US"/>
              <a:t> and good generalization.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/>
              <a:t>Epoch 21–30</a:t>
            </a:r>
            <a:r>
              <a:rPr lang="en-US"/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Both curves plateau and converge tightly around ~0.009.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This flattening indicates </a:t>
            </a:r>
            <a:r>
              <a:rPr lang="en-US" b="1"/>
              <a:t>convergence</a:t>
            </a:r>
            <a:r>
              <a:rPr lang="en-US"/>
              <a:t> — the model is no longer improving significantly, suggesting that training could be stopped here.</a:t>
            </a:r>
          </a:p>
          <a:p>
            <a:endParaRPr lang="en-US">
              <a:ea typeface="Calibri"/>
              <a:cs typeface="Calibri"/>
            </a:endParaRPr>
          </a:p>
          <a:p>
            <a:r>
              <a:rPr lang="en-US"/>
              <a:t>Key Annotations:</a:t>
            </a:r>
          </a:p>
          <a:p>
            <a:pPr marL="171450" indent="-171450">
              <a:buFont typeface="Arial"/>
              <a:buChar char="•"/>
            </a:pPr>
            <a:r>
              <a:rPr lang="en-US" b="1"/>
              <a:t>0.0–0.3 Range</a:t>
            </a:r>
            <a:r>
              <a:rPr lang="en-US"/>
              <a:t>:</a:t>
            </a:r>
          </a:p>
          <a:p>
            <a:pPr marL="628650" lvl="1" indent="-171450">
              <a:buFont typeface="Arial"/>
              <a:buChar char="•"/>
            </a:pPr>
            <a:r>
              <a:rPr lang="en-US"/>
              <a:t>Predicted probabilities align closely with the ideal diagonal.</a:t>
            </a:r>
            <a:endParaRPr lang="en-US">
              <a:ea typeface="Calibri"/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en-US"/>
              <a:t>Indicates </a:t>
            </a:r>
            <a:r>
              <a:rPr lang="en-US" b="1"/>
              <a:t>good confidence estimation</a:t>
            </a:r>
            <a:r>
              <a:rPr lang="en-US"/>
              <a:t> for low-probability predictions (i.e., confident negatives).</a:t>
            </a:r>
            <a:endParaRPr lang="en-US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b="1"/>
              <a:t>0.4–0.8 Range</a:t>
            </a:r>
            <a:r>
              <a:rPr lang="en-US"/>
              <a:t>:</a:t>
            </a:r>
            <a:endParaRPr lang="en-US">
              <a:ea typeface="Calibri"/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en-US"/>
              <a:t>Slight deviation below the diagonal suggests </a:t>
            </a:r>
            <a:r>
              <a:rPr lang="en-US" b="1"/>
              <a:t>mild overconfidence</a:t>
            </a:r>
            <a:r>
              <a:rPr lang="en-US"/>
              <a:t> — predicted probabilities are slightly higher than actual observed frequencies.</a:t>
            </a:r>
            <a:endParaRPr lang="en-US">
              <a:ea typeface="Calibri"/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en-US"/>
              <a:t>May benefit from </a:t>
            </a:r>
            <a:r>
              <a:rPr lang="en-US" b="1"/>
              <a:t>post-training calibration</a:t>
            </a:r>
            <a:r>
              <a:rPr lang="en-US"/>
              <a:t> (e.g., Platt scaling, temperature scaling) if fine-tuned confidence estimates are needed.</a:t>
            </a:r>
            <a:endParaRPr lang="en-US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b="1"/>
              <a:t>0.9–1.0 Range</a:t>
            </a:r>
            <a:r>
              <a:rPr lang="en-US"/>
              <a:t>:</a:t>
            </a:r>
            <a:endParaRPr lang="en-US">
              <a:ea typeface="Calibri"/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en-US"/>
              <a:t>The model becomes well-calibrated again for high-confidence predictions (confident positives).</a:t>
            </a:r>
            <a:endParaRPr lang="en-US">
              <a:ea typeface="Calibri"/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en-US"/>
              <a:t>This is particularly important for your application, as the top ~10% of confident predictions likely reflect </a:t>
            </a:r>
            <a:r>
              <a:rPr lang="en-US" b="1"/>
              <a:t>true chain aggregates</a:t>
            </a:r>
            <a:r>
              <a:rPr lang="en-US"/>
              <a:t>.</a:t>
            </a:r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5E70A6-9420-88EC-9C7B-0D9120BA22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23BB0-E068-E949-BAE0-0D101622772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321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D73B75-1BD1-C3C0-EDA1-C8BF21819C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B27656-ABAB-6ED7-D9D6-A0C96EED14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6F7512-8D18-DF97-CE2D-A8BC936C84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Ice particle aggregation in the atmosphere is attributed to aerodynamic, inertial, and gravitational forces, which are applied constantly during ice crystal interactions (Finnegan &amp; Pitter, 1988). Ice crystal interactions influenced by electrical forces have been investigated; however, the effects of electric fields and charges on ice crystals are not well understood.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1F6618-F8E8-170E-C5AD-8F183A9029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23BB0-E068-E949-BAE0-0D101622772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642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All-in particles only!</a:t>
            </a: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A94FD-10DC-408D-85EC-414FEAC50A2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9840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743FE0-6E8B-12CF-2F8F-8F546F1E42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8EAB76-542A-11EE-4358-65D1600CB4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8E6591-D19C-6424-6D5F-B1F101E10A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All-in particles only!</a:t>
            </a: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E78972-E76B-6DCA-EA3C-4489E75674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A94FD-10DC-408D-85EC-414FEAC50A2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41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306C7-1C83-F706-7A55-E49751CE4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A8F612-10E9-69A2-564D-D2785F4FCA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7D9BE1-33A6-FAF9-ED8C-ED91D73509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i="0" u="none" strike="noStrike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Random Forest builds multiple decision trees using random subsets of data and features, then combines their predictions (via majority vote for classification) to produce a more accurate and robust result.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5E70A6-9420-88EC-9C7B-0D9120BA22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23BB0-E068-E949-BAE0-0D101622772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1419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5604A9-3E34-4237-0449-DA0CF42A6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F6B27A-C593-FACC-C99C-E66CFF0BAC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72230E-2D23-A37B-B72A-62AD4EBDE4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BF6B2A-D13B-B80B-B456-A3BF616983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23BB0-E068-E949-BAE0-0D101622772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5788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0D6C48-BF4B-6DFC-C602-ACE3F19B0C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7FE90B-6AB0-2D7D-27C2-7B3E0C75DA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C4E3BE-6992-1826-E87E-75FD279F23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31F28E-1BC1-FEA8-2EEF-6CE18574D3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23BB0-E068-E949-BAE0-0D101622772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2619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1B3DF3-D05B-A009-8148-678B26761F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4424DE-1F63-C498-C5E8-4260F587B0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311DDE-0290-520D-9A29-A26EBC4710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3BA7D0-4D2E-280F-E5C6-91A87E2D0A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23BB0-E068-E949-BAE0-0D101622772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4913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5AE20A-A2A5-452D-573D-EAD327D57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2BA98F-CC98-4BFB-C07F-62926639EC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B4B0D0-CE53-BE43-E6D2-677EB69C26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F9F121-01E0-5591-EB4A-FE0A8C2DCC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23BB0-E068-E949-BAE0-0D101622772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21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2F176-0281-EEB1-DFDA-BBF29994CA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9D9780-CE62-177D-E456-6A40A786A1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2BD6AC-2D94-DF9B-BB03-7A5C5A67D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27C359-E273-1EDF-89AF-FC8AAEDEB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A8FBED-F6E1-FB45-B95C-4E2A835DB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82821-C7B5-D74A-81A7-0EC55A059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0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37D7B-3C3E-D1D6-7B73-C3806B557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6CC33A-7AF3-BA08-E1B6-5DBDCA9177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34473-11F5-3279-75BF-144A421FD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F27564-392C-85A8-708B-9E43700B9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F05296-0CA9-AD68-A2CD-5AD0FA4E6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82821-C7B5-D74A-81A7-0EC55A059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537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FD4492-9F90-9563-8C1D-DA66FD70FA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3DD579-ACE8-8625-7A8E-08A48964A4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5443DB-C3CE-4898-4B74-BE1FB5469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7A0656-FEEF-5E67-7835-0EE6451B9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5B61C5-E66A-0B29-968E-6F2C6D4D4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82821-C7B5-D74A-81A7-0EC55A059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1402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1993B75-1F82-864F-BEEB-20B73F1A6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951" y="2866393"/>
            <a:ext cx="11491782" cy="126596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2C55C62-4E4C-D74F-9F88-FBBFEC6F524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4338" y="4132263"/>
            <a:ext cx="11491912" cy="631825"/>
          </a:xfrm>
        </p:spPr>
        <p:txBody>
          <a:bodyPr>
            <a:noAutofit/>
          </a:bodyPr>
          <a:lstStyle>
            <a:lvl1pPr algn="ctr">
              <a:buNone/>
              <a:defRPr sz="2000">
                <a:solidFill>
                  <a:schemeClr val="bg1"/>
                </a:solidFill>
              </a:defRPr>
            </a:lvl1pPr>
            <a:lvl2pPr algn="ctr">
              <a:buNone/>
              <a:defRPr sz="1800">
                <a:solidFill>
                  <a:schemeClr val="bg1"/>
                </a:solidFill>
              </a:defRPr>
            </a:lvl2pPr>
            <a:lvl3pPr algn="ctr">
              <a:buNone/>
              <a:defRPr sz="1600">
                <a:solidFill>
                  <a:schemeClr val="bg1"/>
                </a:solidFill>
              </a:defRPr>
            </a:lvl3pPr>
            <a:lvl4pPr algn="ctr">
              <a:buNone/>
              <a:defRPr sz="1400">
                <a:solidFill>
                  <a:schemeClr val="bg1"/>
                </a:solidFill>
              </a:defRPr>
            </a:lvl4pPr>
            <a:lvl5pPr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subtitle styles</a:t>
            </a:r>
          </a:p>
        </p:txBody>
      </p:sp>
    </p:spTree>
    <p:extLst>
      <p:ext uri="{BB962C8B-B14F-4D97-AF65-F5344CB8AC3E}">
        <p14:creationId xmlns:p14="http://schemas.microsoft.com/office/powerpoint/2010/main" val="22446885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">
            <a:extLst>
              <a:ext uri="{FF2B5EF4-FFF2-40B4-BE49-F238E27FC236}">
                <a16:creationId xmlns:a16="http://schemas.microsoft.com/office/drawing/2014/main" id="{36B9A0DF-C1FB-E120-A02D-60AD4116DD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24FE9-DCF5-A546-91B8-A1EA6C94E6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Slide Title">
            <a:extLst>
              <a:ext uri="{FF2B5EF4-FFF2-40B4-BE49-F238E27FC236}">
                <a16:creationId xmlns:a16="http://schemas.microsoft.com/office/drawing/2014/main" id="{972E2DD0-52F0-B3E3-0FD7-8F0F7B3E61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563" y="1371603"/>
            <a:ext cx="10365445" cy="590931"/>
          </a:xfrm>
          <a:prstGeom prst="rect">
            <a:avLst/>
          </a:prstGeom>
        </p:spPr>
        <p:txBody>
          <a:bodyPr wrap="square" lIns="0" rIns="0" anchor="t">
            <a:noAutofit/>
          </a:bodyPr>
          <a:lstStyle>
            <a:lvl1pPr>
              <a:defRPr sz="3599">
                <a:solidFill>
                  <a:srgbClr val="009A44"/>
                </a:solidFill>
              </a:defRPr>
            </a:lvl1pPr>
          </a:lstStyle>
          <a:p>
            <a:r>
              <a:rPr lang="en-US"/>
              <a:t>TITLE &amp; BULLETED LIST </a:t>
            </a:r>
          </a:p>
        </p:txBody>
      </p:sp>
      <p:sp>
        <p:nvSpPr>
          <p:cNvPr id="4" name="Bulleted List">
            <a:extLst>
              <a:ext uri="{FF2B5EF4-FFF2-40B4-BE49-F238E27FC236}">
                <a16:creationId xmlns:a16="http://schemas.microsoft.com/office/drawing/2014/main" id="{05F70E31-3689-B00A-3072-EB4495E477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9200" y="1972230"/>
            <a:ext cx="9753600" cy="4428570"/>
          </a:xfrm>
          <a:prstGeom prst="rect">
            <a:avLst/>
          </a:prstGeom>
        </p:spPr>
        <p:txBody>
          <a:bodyPr lIns="0" tIns="0" rIns="0" numCol="1" spcCol="457200"/>
          <a:lstStyle>
            <a:lvl1pPr marL="0" indent="0">
              <a:lnSpc>
                <a:spcPct val="100000"/>
              </a:lnSpc>
              <a:spcAft>
                <a:spcPts val="600"/>
              </a:spcAft>
              <a:buFont typeface="Courier New" panose="02070309020205020404" pitchFamily="49" charset="0"/>
              <a:buNone/>
              <a:defRPr sz="2400"/>
            </a:lvl1pPr>
            <a:lvl2pPr marL="342831" indent="0">
              <a:buNone/>
              <a:defRPr/>
            </a:lvl2pPr>
          </a:lstStyle>
          <a:p>
            <a:pPr marL="285693" marR="0" lvl="0" indent="-285693" algn="l" defTabSz="685663" rtl="0" eaLnBrk="1" fontAlgn="auto" latinLnBrk="0" hangingPunct="1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rgbClr val="039A44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/>
              <a:t>Click to add a bulleted list</a:t>
            </a:r>
          </a:p>
          <a:p>
            <a:pPr marL="285693" marR="0" lvl="0" indent="-285693" algn="l" defTabSz="685663" rtl="0" eaLnBrk="1" fontAlgn="auto" latinLnBrk="0" hangingPunct="1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rgbClr val="039A44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/>
              <a:t>Click to add a bulleted list</a:t>
            </a:r>
          </a:p>
        </p:txBody>
      </p:sp>
    </p:spTree>
    <p:extLst>
      <p:ext uri="{BB962C8B-B14F-4D97-AF65-F5344CB8AC3E}">
        <p14:creationId xmlns:p14="http://schemas.microsoft.com/office/powerpoint/2010/main" val="22686874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230114D-1CB3-5043-8089-B69E80669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09" y="315698"/>
            <a:ext cx="11491782" cy="1265967"/>
          </a:xfrm>
          <a:prstGeom prst="rect">
            <a:avLst/>
          </a:prstGeom>
        </p:spPr>
        <p:txBody>
          <a:bodyPr anchor="ctr"/>
          <a:lstStyle>
            <a:lvl1pPr>
              <a:defRPr b="0" i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849C5CF-D69B-9947-9774-C0D7DEFDC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109" y="1841157"/>
            <a:ext cx="11491782" cy="413951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528447-E327-4DBE-F419-2F10B7F13F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3689" y="6356349"/>
            <a:ext cx="27432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A253A6-3968-C4EA-DC0F-4707D3D76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039F46-569D-256B-4B46-9C76C96DB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2321011" y="6356349"/>
            <a:ext cx="2743200" cy="365125"/>
          </a:xfrm>
        </p:spPr>
        <p:txBody>
          <a:bodyPr/>
          <a:lstStyle>
            <a:lvl1pPr>
              <a:defRPr sz="1800" b="1">
                <a:solidFill>
                  <a:schemeClr val="tx1"/>
                </a:solidFill>
              </a:defRPr>
            </a:lvl1pPr>
          </a:lstStyle>
          <a:p>
            <a:fld id="{CDFFE814-68E4-0C4A-BCC3-703C26BE20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293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1993B75-1F82-864F-BEEB-20B73F1A6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951" y="2866393"/>
            <a:ext cx="11491782" cy="126596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 b="0" i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2C55C62-4E4C-D74F-9F88-FBBFEC6F524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4338" y="4132263"/>
            <a:ext cx="11491912" cy="631825"/>
          </a:xfrm>
        </p:spPr>
        <p:txBody>
          <a:bodyPr>
            <a:noAutofit/>
          </a:bodyPr>
          <a:lstStyle>
            <a:lvl1pPr algn="ctr">
              <a:buNone/>
              <a:defRPr sz="2000">
                <a:solidFill>
                  <a:schemeClr val="bg1"/>
                </a:solidFill>
              </a:defRPr>
            </a:lvl1pPr>
            <a:lvl2pPr algn="ctr">
              <a:buNone/>
              <a:defRPr sz="1800">
                <a:solidFill>
                  <a:schemeClr val="bg1"/>
                </a:solidFill>
              </a:defRPr>
            </a:lvl2pPr>
            <a:lvl3pPr algn="ctr">
              <a:buNone/>
              <a:defRPr sz="1600">
                <a:solidFill>
                  <a:schemeClr val="bg1"/>
                </a:solidFill>
              </a:defRPr>
            </a:lvl3pPr>
            <a:lvl4pPr algn="ctr">
              <a:buNone/>
              <a:defRPr sz="1400">
                <a:solidFill>
                  <a:schemeClr val="bg1"/>
                </a:solidFill>
              </a:defRPr>
            </a:lvl4pPr>
            <a:lvl5pPr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subtitle styles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93973F2-2142-F55E-1B21-6C0B32C5AAB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E7741B1-3191-63EC-E8A9-DB33C0DA532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4230502-73F1-FBB0-3997-C90FB40BFBA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DFFE814-68E4-0C4A-BCC3-703C26BE20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6457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Gree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A5984A4E-9219-5248-BE84-26F0E6482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09" y="315698"/>
            <a:ext cx="11491782" cy="1265967"/>
          </a:xfrm>
          <a:prstGeom prst="rect">
            <a:avLst/>
          </a:prstGeom>
        </p:spPr>
        <p:txBody>
          <a:bodyPr anchor="ctr"/>
          <a:lstStyle>
            <a:lvl1pPr>
              <a:defRPr b="0" i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20C13D4-63AE-7C4D-A066-B5C8246095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109" y="2174789"/>
            <a:ext cx="11491782" cy="37935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BF4A84-6541-0402-D43A-912AAA3A8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C11DE8-F707-CBDF-C733-C72565EA2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4089BC-8E63-0791-A5DA-6DA348D0A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FE814-68E4-0C4A-BCC3-703C26BE20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0326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Gree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9CB275-21B9-AA40-AD09-998563A30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5990" y="2137718"/>
            <a:ext cx="5597610" cy="45385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634723-A922-C64B-B61D-894A47D545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5990" y="2591574"/>
            <a:ext cx="5597610" cy="3314957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76F3DC-82CA-724D-9986-4CCBC146D0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163" y="2601099"/>
            <a:ext cx="5597610" cy="3314957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5984A4E-9219-5248-BE84-26F0E6482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09" y="315698"/>
            <a:ext cx="11491782" cy="1265967"/>
          </a:xfrm>
          <a:prstGeom prst="rect">
            <a:avLst/>
          </a:prstGeom>
        </p:spPr>
        <p:txBody>
          <a:bodyPr anchor="ctr"/>
          <a:lstStyle>
            <a:lvl1pPr>
              <a:defRPr b="0" i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14E0D043-4951-494A-A2F4-D5F1944507A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240163" y="2137718"/>
            <a:ext cx="5597610" cy="45385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82028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Blank Gree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B1C3523-86E2-7C42-9068-7F65C52C4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09" y="315698"/>
            <a:ext cx="11491782" cy="1265967"/>
          </a:xfrm>
          <a:prstGeom prst="rect">
            <a:avLst/>
          </a:prstGeom>
        </p:spPr>
        <p:txBody>
          <a:bodyPr anchor="ctr"/>
          <a:lstStyle>
            <a:lvl1pPr>
              <a:defRPr b="0" i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EF465E8-99B4-1044-B027-5C51D0E098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109" y="2174788"/>
            <a:ext cx="11491782" cy="43675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830990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4F683ED-D9E1-684F-B26F-349E45540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09" y="315698"/>
            <a:ext cx="11491782" cy="1265967"/>
          </a:xfrm>
          <a:prstGeom prst="rect">
            <a:avLst/>
          </a:prstGeom>
        </p:spPr>
        <p:txBody>
          <a:bodyPr anchor="ctr"/>
          <a:lstStyle>
            <a:lvl1pPr>
              <a:defRPr b="0" i="0">
                <a:solidFill>
                  <a:srgbClr val="009A44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BC4BAAE-DE9A-764C-B9A9-98DB04E4E0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109" y="1841156"/>
            <a:ext cx="11491782" cy="470114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3186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13831-1445-154C-253E-1EF074FEA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938D26-A47C-FA43-E2D1-4C03B9FB1B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F212E4-F23D-9231-3FA0-A093BC397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78DCF5-FD2B-3DC5-DBDF-5197F2D4C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468C16-8E10-E9BF-5864-020164937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82821-C7B5-D74A-81A7-0EC55A059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6494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230114D-1CB3-5043-8089-B69E80669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09" y="315698"/>
            <a:ext cx="11491782" cy="1265967"/>
          </a:xfrm>
          <a:prstGeom prst="rect">
            <a:avLst/>
          </a:prstGeom>
        </p:spPr>
        <p:txBody>
          <a:bodyPr anchor="ctr"/>
          <a:lstStyle>
            <a:lvl1pPr>
              <a:defRPr b="0" i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849C5CF-D69B-9947-9774-C0D7DEFDC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109" y="1841157"/>
            <a:ext cx="11491782" cy="413951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528447-E327-4DBE-F419-2F10B7F13F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3689" y="6356349"/>
            <a:ext cx="27432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A253A6-3968-C4EA-DC0F-4707D3D76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039F46-569D-256B-4B46-9C76C96DB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2321011" y="6356349"/>
            <a:ext cx="2743200" cy="365125"/>
          </a:xfrm>
        </p:spPr>
        <p:txBody>
          <a:bodyPr/>
          <a:lstStyle>
            <a:lvl1pPr>
              <a:defRPr sz="1800" b="1">
                <a:solidFill>
                  <a:schemeClr val="tx1"/>
                </a:solidFill>
              </a:defRPr>
            </a:lvl1pPr>
          </a:lstStyle>
          <a:p>
            <a:fld id="{CDFFE814-68E4-0C4A-BCC3-703C26BE20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3894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hite +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D25650B-A443-D04F-B471-C3D0E55BA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951" y="2837518"/>
            <a:ext cx="11491782" cy="126596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 b="0" i="0">
                <a:solidFill>
                  <a:srgbClr val="009A44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FF7B0841-1247-164A-B8C7-095B4A58157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4338" y="4103388"/>
            <a:ext cx="11491912" cy="631825"/>
          </a:xfrm>
        </p:spPr>
        <p:txBody>
          <a:bodyPr>
            <a:noAutofit/>
          </a:bodyPr>
          <a:lstStyle>
            <a:lvl1pPr algn="ctr">
              <a:buNone/>
              <a:defRPr sz="2000">
                <a:solidFill>
                  <a:schemeClr val="tx1"/>
                </a:solidFill>
              </a:defRPr>
            </a:lvl1pPr>
            <a:lvl2pPr algn="ctr">
              <a:buNone/>
              <a:defRPr sz="1800">
                <a:solidFill>
                  <a:schemeClr val="bg1"/>
                </a:solidFill>
              </a:defRPr>
            </a:lvl2pPr>
            <a:lvl3pPr algn="ctr">
              <a:buNone/>
              <a:defRPr sz="1600">
                <a:solidFill>
                  <a:schemeClr val="bg1"/>
                </a:solidFill>
              </a:defRPr>
            </a:lvl3pPr>
            <a:lvl4pPr algn="ctr">
              <a:buNone/>
              <a:defRPr sz="1400">
                <a:solidFill>
                  <a:schemeClr val="bg1"/>
                </a:solidFill>
              </a:defRPr>
            </a:lvl4pPr>
            <a:lvl5pPr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subtitle styles</a:t>
            </a:r>
          </a:p>
        </p:txBody>
      </p:sp>
    </p:spTree>
    <p:extLst>
      <p:ext uri="{BB962C8B-B14F-4D97-AF65-F5344CB8AC3E}">
        <p14:creationId xmlns:p14="http://schemas.microsoft.com/office/powerpoint/2010/main" val="36195943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Green +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921BDDC-4D65-6F46-9A7E-F150C21BE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951" y="2866393"/>
            <a:ext cx="11491782" cy="126596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 b="0" i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F0DC9DA5-B31F-EC4A-8D8B-8BC6EF07AB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4338" y="4132263"/>
            <a:ext cx="11491912" cy="631825"/>
          </a:xfrm>
        </p:spPr>
        <p:txBody>
          <a:bodyPr>
            <a:noAutofit/>
          </a:bodyPr>
          <a:lstStyle>
            <a:lvl1pPr algn="ctr">
              <a:buNone/>
              <a:defRPr sz="2000">
                <a:solidFill>
                  <a:schemeClr val="bg1"/>
                </a:solidFill>
              </a:defRPr>
            </a:lvl1pPr>
            <a:lvl2pPr algn="ctr">
              <a:buNone/>
              <a:defRPr sz="1800">
                <a:solidFill>
                  <a:schemeClr val="bg1"/>
                </a:solidFill>
              </a:defRPr>
            </a:lvl2pPr>
            <a:lvl3pPr algn="ctr">
              <a:buNone/>
              <a:defRPr sz="1600">
                <a:solidFill>
                  <a:schemeClr val="bg1"/>
                </a:solidFill>
              </a:defRPr>
            </a:lvl3pPr>
            <a:lvl4pPr algn="ctr">
              <a:buNone/>
              <a:defRPr sz="1400">
                <a:solidFill>
                  <a:schemeClr val="bg1"/>
                </a:solidFill>
              </a:defRPr>
            </a:lvl4pPr>
            <a:lvl5pPr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subtitle styles</a:t>
            </a:r>
          </a:p>
        </p:txBody>
      </p:sp>
    </p:spTree>
    <p:extLst>
      <p:ext uri="{BB962C8B-B14F-4D97-AF65-F5344CB8AC3E}">
        <p14:creationId xmlns:p14="http://schemas.microsoft.com/office/powerpoint/2010/main" val="9522547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Green + White Foo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35A97DB-0D5E-B948-A88D-51AD16EFC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229" y="4011799"/>
            <a:ext cx="11491782" cy="126596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 b="0" i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ED42E5A5-C3F6-0E46-BE63-1991485CB5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4616" y="5622324"/>
            <a:ext cx="11491912" cy="631825"/>
          </a:xfrm>
        </p:spPr>
        <p:txBody>
          <a:bodyPr>
            <a:noAutofit/>
          </a:bodyPr>
          <a:lstStyle>
            <a:lvl1pPr algn="ctr">
              <a:buNone/>
              <a:defRPr sz="2400">
                <a:solidFill>
                  <a:schemeClr val="tx1"/>
                </a:solidFill>
              </a:defRPr>
            </a:lvl1pPr>
            <a:lvl2pPr algn="ctr">
              <a:buNone/>
              <a:defRPr sz="1800">
                <a:solidFill>
                  <a:schemeClr val="bg1"/>
                </a:solidFill>
              </a:defRPr>
            </a:lvl2pPr>
            <a:lvl3pPr algn="ctr">
              <a:buNone/>
              <a:defRPr sz="1600">
                <a:solidFill>
                  <a:schemeClr val="bg1"/>
                </a:solidFill>
              </a:defRPr>
            </a:lvl3pPr>
            <a:lvl4pPr algn="ctr">
              <a:buNone/>
              <a:defRPr sz="1400">
                <a:solidFill>
                  <a:schemeClr val="bg1"/>
                </a:solidFill>
              </a:defRPr>
            </a:lvl4pPr>
            <a:lvl5pPr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subtitle styles</a:t>
            </a:r>
          </a:p>
        </p:txBody>
      </p:sp>
    </p:spTree>
    <p:extLst>
      <p:ext uri="{BB962C8B-B14F-4D97-AF65-F5344CB8AC3E}">
        <p14:creationId xmlns:p14="http://schemas.microsoft.com/office/powerpoint/2010/main" val="17336543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0DFF7B-8EB7-E944-81D6-BFFF3641FB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0109" y="1837987"/>
            <a:ext cx="5669691" cy="415504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5B0ADA-C7B4-8746-A253-DB8CA8DCE9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37987"/>
            <a:ext cx="5669691" cy="415504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230114D-1CB3-5043-8089-B69E80669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09" y="315698"/>
            <a:ext cx="11491782" cy="1265967"/>
          </a:xfrm>
          <a:prstGeom prst="rect">
            <a:avLst/>
          </a:prstGeom>
        </p:spPr>
        <p:txBody>
          <a:bodyPr anchor="ctr"/>
          <a:lstStyle>
            <a:lvl1pPr>
              <a:defRPr b="0" i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06422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Blank Gree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B1C3523-86E2-7C42-9068-7F65C52C4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09" y="315698"/>
            <a:ext cx="11491782" cy="1265967"/>
          </a:xfrm>
          <a:prstGeom prst="rect">
            <a:avLst/>
          </a:prstGeom>
        </p:spPr>
        <p:txBody>
          <a:bodyPr anchor="ctr"/>
          <a:lstStyle>
            <a:lvl1pPr>
              <a:defRPr b="0" i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59F3ED9-8339-7A4F-9545-D213ED742F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0109" y="2171621"/>
            <a:ext cx="5669691" cy="437068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E10A489A-4F67-2340-91D6-36B26B7135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2171621"/>
            <a:ext cx="5669691" cy="437068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26749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4F683ED-D9E1-684F-B26F-349E45540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09" y="315698"/>
            <a:ext cx="11491782" cy="1265967"/>
          </a:xfrm>
          <a:prstGeom prst="rect">
            <a:avLst/>
          </a:prstGeom>
        </p:spPr>
        <p:txBody>
          <a:bodyPr anchor="ctr"/>
          <a:lstStyle>
            <a:lvl1pPr>
              <a:defRPr b="0" i="0">
                <a:solidFill>
                  <a:srgbClr val="009A44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888CDA0-28B2-1142-AF5D-85401A5073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5990" y="1791729"/>
            <a:ext cx="5597610" cy="45385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DC2BCD1E-0073-2344-B1EC-B08CA8BD60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5990" y="2245585"/>
            <a:ext cx="5597610" cy="4296717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793F5A-91E1-9145-BC8C-E59527CC9E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163" y="2255110"/>
            <a:ext cx="5597610" cy="4296717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9C6ED90-CCB5-E847-A356-92FD6BA47EB6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240163" y="1791729"/>
            <a:ext cx="5597610" cy="45385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65059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Content Slide - Green +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5A954C1-DD6B-3B41-8D09-7805E4A31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1198606"/>
            <a:ext cx="3463754" cy="1699054"/>
          </a:xfrm>
          <a:prstGeom prst="rect">
            <a:avLst/>
          </a:prstGeom>
        </p:spPr>
        <p:txBody>
          <a:bodyPr anchor="b"/>
          <a:lstStyle>
            <a:lvl1pPr>
              <a:defRPr sz="4000" b="0" i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E30DEBC-2133-FD4A-85C7-E86D7C122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8625" y="2908256"/>
            <a:ext cx="3463754" cy="35666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3ABB3B5-AE59-4841-A13C-F1F9E92D2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3523" y="1257302"/>
            <a:ext cx="6172200" cy="467394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477690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Double Content Slide - Blank Green +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D165D-AC6C-4743-A16D-EBBC1EAAD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407774"/>
            <a:ext cx="3463754" cy="1699054"/>
          </a:xfrm>
          <a:prstGeom prst="rect">
            <a:avLst/>
          </a:prstGeom>
        </p:spPr>
        <p:txBody>
          <a:bodyPr anchor="b"/>
          <a:lstStyle>
            <a:lvl1pPr>
              <a:defRPr sz="4000" b="0" i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70F113-7C17-5140-861B-24B618A53E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3523" y="1257301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E900CF-71BB-CF46-B3A8-E10763AF6F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8625" y="2117424"/>
            <a:ext cx="3463754" cy="43328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968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White +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FDDC5-D844-CC49-8475-8E90A3ABC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984" y="457200"/>
            <a:ext cx="4253041" cy="1600200"/>
          </a:xfrm>
          <a:prstGeom prst="rect">
            <a:avLst/>
          </a:prstGeom>
        </p:spPr>
        <p:txBody>
          <a:bodyPr anchor="b"/>
          <a:lstStyle>
            <a:lvl1pPr>
              <a:defRPr sz="4000" b="0" i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2E7E59-108A-A14D-A303-4063143193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489828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D918E2-8D82-3E4F-86F3-4D9FF229B4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8984" y="2057400"/>
            <a:ext cx="4253041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7771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F9B12-5EB6-7591-D2A6-E7B6D612E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659119-1BA8-6D90-C801-8006643029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44BAA-A642-FA37-8ED6-3DC1B0B1C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90B8E3-6480-DBD2-7930-6B4FFF6C5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AEC49C-C9BD-F80A-E252-6AE8831C7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82821-C7B5-D74A-81A7-0EC55A059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9040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F4D4E92-2499-8F47-9B92-AE3273D64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951" y="2866393"/>
            <a:ext cx="11491782" cy="126596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 b="0" i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322415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Blank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07445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Blank Green">
    <p:bg>
      <p:bgPr>
        <a:solidFill>
          <a:srgbClr val="009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98405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84C7E-60B2-C840-BD67-B7F1F2186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977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28F99-C370-14CA-A2DF-DC1EB8230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CCAC0D-D8CA-2C94-6479-99A3C7A2CD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745D6A-C8F4-C97C-2CF0-168FB39FA1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A7A7D8-D46C-5E98-996B-5C89DFA40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AAC381-9F93-1AC0-D473-A90281A6D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4E0128-F3A1-44F5-0A10-3003B06F2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82821-C7B5-D74A-81A7-0EC55A059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305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BC6F2-17A3-1AC3-B0AD-FEA86B314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07D7EE-BD72-8274-277A-49A980A0A0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4B6114-DE7D-C1C8-D533-620D4C028F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829013-8756-103D-8D39-5A39A76CEB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4828C0-0BE0-14CE-7EFD-55EB1D5603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033ED3-3DBE-5180-6010-5851F2957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889022-03D1-5F76-6ADD-F676A24B8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ECB717-BAB7-C9BD-60C4-9B702BBD1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82821-C7B5-D74A-81A7-0EC55A059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820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26101-935E-E28C-E53C-676535D01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19983C-51C0-15DA-88C4-421CA50CA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8301B1-91CB-FE61-CB5A-96C579C05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6ED521-DE96-B1D0-DF27-E48EB0032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82821-C7B5-D74A-81A7-0EC55A059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735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EC7F14-7B4D-398E-3C1C-709DB6A8B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2A00B8-BD8E-4AD8-389E-D2B175FA8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6D6704-7D0C-FB05-6649-37E0239EC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82821-C7B5-D74A-81A7-0EC55A059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341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F0BD1-5E66-9F00-7AB7-837EA9AF3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FF6163-AB42-52EF-1E16-443921E27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EA3548-3D5A-69F1-1CD0-05E683DD66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B64CA4-0CBF-21D8-B7DB-243BC0FAB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8F45A8-D4B9-D063-1B69-E2D708CED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3915E4-0393-A51B-7876-37DB4FCA1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82821-C7B5-D74A-81A7-0EC55A059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873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3E4F0-4F4F-AE5B-D7AA-DB568EBBC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007E85-8D52-1B2C-1900-2473162DC9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C5A88A-F093-6977-F17D-1C07B2C1BC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447300-490F-FFC1-0502-D3FED8A8A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174766-86CA-CA2F-0620-0C6C373C4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73B413-F69A-5C12-1232-133A84F63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82821-C7B5-D74A-81A7-0EC55A059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555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EEB39B-1CF8-2865-09EF-0D84128AC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26CDC0-3F4E-9FF2-B33E-A3BDC3F84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E2653B-A4B0-4A6D-EAD4-AF454F9DF1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B3B53F-092C-B5D5-A5C1-D6A18FE8CF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B9C1B-EE62-1D18-CE02-E5BFDF74A1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982821-C7B5-D74A-81A7-0EC55A059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717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3" r:id="rId4"/>
    <p:sldLayoutId id="2147483695" r:id="rId5"/>
    <p:sldLayoutId id="2147483702" r:id="rId6"/>
    <p:sldLayoutId id="2147483707" r:id="rId7"/>
    <p:sldLayoutId id="2147483696" r:id="rId8"/>
    <p:sldLayoutId id="2147483697" r:id="rId9"/>
    <p:sldLayoutId id="2147483698" r:id="rId10"/>
    <p:sldLayoutId id="2147483711" r:id="rId11"/>
    <p:sldLayoutId id="2147483712" r:id="rId12"/>
    <p:sldLayoutId id="2147483701" r:id="rId13"/>
    <p:sldLayoutId id="2147483713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79162ABC-463C-4B44-871D-0030A804B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989" y="345247"/>
            <a:ext cx="1149178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55AA115-1ABE-214F-ACD0-6B7CA22406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5989" y="1805747"/>
            <a:ext cx="1149178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783F9464-3B62-2F4F-B6E5-0C3DACF4B1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4598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2736E33-5730-544E-B0A9-E785C5CF4B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4481" y="636132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6CF60AD-0C9B-2E4C-B5B8-AD38AF08AB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57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fld id="{CDFFE814-68E4-0C4A-BCC3-703C26BE20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094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4" r:id="rId2"/>
    <p:sldLayoutId id="2147483653" r:id="rId3"/>
    <p:sldLayoutId id="2147483661" r:id="rId4"/>
    <p:sldLayoutId id="2147483654" r:id="rId5"/>
    <p:sldLayoutId id="2147483652" r:id="rId6"/>
    <p:sldLayoutId id="2147483649" r:id="rId7"/>
    <p:sldLayoutId id="2147483650" r:id="rId8"/>
    <p:sldLayoutId id="2147483651" r:id="rId9"/>
    <p:sldLayoutId id="2147483663" r:id="rId10"/>
    <p:sldLayoutId id="2147483662" r:id="rId11"/>
    <p:sldLayoutId id="2147483665" r:id="rId12"/>
    <p:sldLayoutId id="2147483655" r:id="rId13"/>
    <p:sldLayoutId id="2147483656" r:id="rId14"/>
    <p:sldLayoutId id="2147483657" r:id="rId15"/>
    <p:sldLayoutId id="2147483658" r:id="rId16"/>
    <p:sldLayoutId id="2147483659" r:id="rId17"/>
    <p:sldLayoutId id="2147483660" r:id="rId18"/>
    <p:sldLayoutId id="2147483667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mailto:christian.nairy@und.edu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12" Type="http://schemas.openxmlformats.org/officeDocument/2006/relationships/image" Target="../media/image21.png"/><Relationship Id="rId17" Type="http://schemas.openxmlformats.org/officeDocument/2006/relationships/image" Target="../media/image46.png"/><Relationship Id="rId2" Type="http://schemas.openxmlformats.org/officeDocument/2006/relationships/image" Target="../media/image35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8.png"/><Relationship Id="rId11" Type="http://schemas.openxmlformats.org/officeDocument/2006/relationships/image" Target="../media/image20.png"/><Relationship Id="rId5" Type="http://schemas.openxmlformats.org/officeDocument/2006/relationships/image" Target="../media/image22.png"/><Relationship Id="rId15" Type="http://schemas.openxmlformats.org/officeDocument/2006/relationships/image" Target="../media/image44.png"/><Relationship Id="rId10" Type="http://schemas.openxmlformats.org/officeDocument/2006/relationships/image" Target="../media/image19.png"/><Relationship Id="rId4" Type="http://schemas.openxmlformats.org/officeDocument/2006/relationships/image" Target="../media/image37.png"/><Relationship Id="rId9" Type="http://schemas.openxmlformats.org/officeDocument/2006/relationships/image" Target="../media/image41.png"/><Relationship Id="rId1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dx.doi.org/10.5067/IMPACTS/DATA101" TargetMode="External"/><Relationship Id="rId3" Type="http://schemas.openxmlformats.org/officeDocument/2006/relationships/hyperlink" Target="https://doi.org/10.1016/j.jqsrt.2009.02.026" TargetMode="External"/><Relationship Id="rId7" Type="http://schemas.openxmlformats.org/officeDocument/2006/relationships/hyperlink" Target="https://doi.org/10.5194/acp-14-1973-2014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doi.org/10.1175/1520-0469(1990)047%3c1742:TROTMA%3e2.0.CO;2" TargetMode="External"/><Relationship Id="rId5" Type="http://schemas.openxmlformats.org/officeDocument/2006/relationships/hyperlink" Target="https://doi.org/10.2151/jmsj1965.53.2_121" TargetMode="External"/><Relationship Id="rId4" Type="http://schemas.openxmlformats.org/officeDocument/2006/relationships/hyperlink" Target="https://commons.und.edu/theses/4363/" TargetMode="External"/><Relationship Id="rId9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5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197for5662m48.cloudfront.net/documents/publicationstatus/271990/preprint_pdf/0e470a6a2eee19f7dad1defe572d8aea.pd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5DC517-75DF-A03E-EDE9-6252EF9F3D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E14E5E02-1A83-DEFB-93B5-3AAFFC6FD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76955"/>
            <a:ext cx="12192000" cy="1265967"/>
          </a:xfrm>
        </p:spPr>
        <p:txBody>
          <a:bodyPr>
            <a:noAutofit/>
          </a:bodyPr>
          <a:lstStyle/>
          <a:p>
            <a:r>
              <a:rPr lang="en-US" sz="4000" b="0">
                <a:latin typeface="Times New Roman"/>
                <a:cs typeface="Arial"/>
              </a:rPr>
              <a:t>Identifying </a:t>
            </a:r>
            <a:r>
              <a:rPr lang="en-US" sz="4000" b="0" i="0" u="none" strike="noStrike">
                <a:effectLst/>
                <a:latin typeface="Times New Roman"/>
                <a:cs typeface="Arial"/>
              </a:rPr>
              <a:t>Ice Crystal Chain Aggregates </a:t>
            </a:r>
            <a:r>
              <a:rPr lang="en-US" sz="4000" b="0">
                <a:latin typeface="Times New Roman"/>
                <a:cs typeface="Arial"/>
              </a:rPr>
              <a:t>in Cold-Season Storms: Leveraging Machine Learning to Map Occurrence and Distribution </a:t>
            </a:r>
            <a:endParaRPr lang="en-US">
              <a:latin typeface="Times New Roman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6B5B722-6E08-2312-BF8C-C6B0948BC6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20686" y="2830661"/>
            <a:ext cx="7453229" cy="63182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Times New Roman"/>
                <a:ea typeface="+mn-lt"/>
                <a:cs typeface="+mn-lt"/>
              </a:rPr>
              <a:t>Christian M. Nairy</a:t>
            </a:r>
            <a:r>
              <a:rPr lang="en-US" baseline="30000">
                <a:latin typeface="Times New Roman"/>
                <a:ea typeface="+mn-lt"/>
                <a:cs typeface="+mn-lt"/>
              </a:rPr>
              <a:t>1</a:t>
            </a:r>
            <a:r>
              <a:rPr lang="en-US">
                <a:latin typeface="Times New Roman"/>
                <a:ea typeface="+mn-lt"/>
                <a:cs typeface="+mn-lt"/>
              </a:rPr>
              <a:t> (</a:t>
            </a:r>
            <a:r>
              <a:rPr lang="en-US">
                <a:latin typeface="Times New Roman"/>
                <a:ea typeface="+mn-lt"/>
                <a:cs typeface="+mn-lt"/>
                <a:hlinkClick r:id="rId2"/>
              </a:rPr>
              <a:t>christian.nairy@und.edu</a:t>
            </a:r>
            <a:r>
              <a:rPr lang="en-US">
                <a:latin typeface="Times New Roman"/>
                <a:ea typeface="+mn-lt"/>
                <a:cs typeface="+mn-lt"/>
              </a:rPr>
              <a:t>), David J. Delene</a:t>
            </a:r>
            <a:r>
              <a:rPr lang="en-US" baseline="30000">
                <a:latin typeface="Times New Roman"/>
                <a:ea typeface="+mn-lt"/>
                <a:cs typeface="+mn-lt"/>
              </a:rPr>
              <a:t>1</a:t>
            </a:r>
            <a:r>
              <a:rPr lang="en-US">
                <a:latin typeface="Times New Roman"/>
                <a:ea typeface="+mn-lt"/>
                <a:cs typeface="+mn-lt"/>
              </a:rPr>
              <a:t>,</a:t>
            </a:r>
            <a:r>
              <a:rPr lang="en-US">
                <a:latin typeface="Times New Roman"/>
                <a:ea typeface="+mn-lt"/>
                <a:cs typeface="Times New Roman"/>
              </a:rPr>
              <a:t> Shawn W. Wagner</a:t>
            </a:r>
            <a:r>
              <a:rPr lang="en-US" baseline="30000">
                <a:latin typeface="Times New Roman"/>
                <a:ea typeface="+mn-lt"/>
                <a:cs typeface="Times New Roman"/>
              </a:rPr>
              <a:t>1</a:t>
            </a:r>
            <a:r>
              <a:rPr lang="en-US">
                <a:latin typeface="Times New Roman"/>
                <a:ea typeface="+mn-lt"/>
                <a:cs typeface="Times New Roman"/>
              </a:rPr>
              <a:t>,</a:t>
            </a:r>
            <a:r>
              <a:rPr lang="en-US">
                <a:latin typeface="Times New Roman"/>
                <a:ea typeface="+mn-lt"/>
                <a:cs typeface="+mn-lt"/>
              </a:rPr>
              <a:t> Joseph A. Finlon</a:t>
            </a:r>
            <a:r>
              <a:rPr lang="en-US" baseline="30000">
                <a:latin typeface="Times New Roman"/>
                <a:ea typeface="+mn-lt"/>
                <a:cs typeface="+mn-lt"/>
              </a:rPr>
              <a:t>2, 3</a:t>
            </a:r>
            <a:r>
              <a:rPr lang="en-US">
                <a:latin typeface="Times New Roman"/>
                <a:ea typeface="+mn-lt"/>
                <a:cs typeface="+mn-lt"/>
              </a:rPr>
              <a:t>, John E. Yorks</a:t>
            </a:r>
            <a:r>
              <a:rPr lang="en-US" baseline="30000">
                <a:latin typeface="Times New Roman"/>
                <a:ea typeface="+mn-lt"/>
                <a:cs typeface="+mn-lt"/>
              </a:rPr>
              <a:t>2</a:t>
            </a:r>
            <a:endParaRPr lang="en-US">
              <a:latin typeface="Times New Roman"/>
              <a:ea typeface="Calibri"/>
              <a:cs typeface="Calibri"/>
            </a:endParaRPr>
          </a:p>
          <a:p>
            <a:pPr>
              <a:spcBef>
                <a:spcPts val="400"/>
              </a:spcBef>
            </a:pPr>
            <a:endParaRPr lang="en-US" sz="1600" baseline="30000">
              <a:latin typeface="Times New Roman"/>
              <a:ea typeface="+mn-lt"/>
              <a:cs typeface="+mn-lt"/>
            </a:endParaRPr>
          </a:p>
          <a:p>
            <a:pPr>
              <a:spcBef>
                <a:spcPts val="400"/>
              </a:spcBef>
            </a:pPr>
            <a:r>
              <a:rPr lang="en-US" sz="1600" baseline="30000">
                <a:latin typeface="Times New Roman"/>
                <a:ea typeface="+mn-lt"/>
                <a:cs typeface="+mn-lt"/>
              </a:rPr>
              <a:t>1</a:t>
            </a:r>
            <a:r>
              <a:rPr lang="en-US" sz="1600">
                <a:latin typeface="Times New Roman"/>
                <a:ea typeface="+mn-lt"/>
                <a:cs typeface="+mn-lt"/>
              </a:rPr>
              <a:t>University of North Dakota, Department of Atmospheric Science</a:t>
            </a:r>
            <a:endParaRPr lang="en-US"/>
          </a:p>
          <a:p>
            <a:pPr>
              <a:spcBef>
                <a:spcPts val="400"/>
              </a:spcBef>
            </a:pPr>
            <a:r>
              <a:rPr lang="en-US" sz="1600" baseline="30000">
                <a:latin typeface="Times New Roman"/>
                <a:ea typeface="+mn-lt"/>
                <a:cs typeface="+mn-lt"/>
              </a:rPr>
              <a:t>2</a:t>
            </a:r>
            <a:r>
              <a:rPr lang="en-US" sz="1600">
                <a:latin typeface="Times New Roman"/>
                <a:ea typeface="+mn-lt"/>
                <a:cs typeface="+mn-lt"/>
              </a:rPr>
              <a:t>National Aeronautics and Space Administration (NASA) - Goddard Space Flight Center</a:t>
            </a:r>
            <a:endParaRPr lang="en-US" sz="1600">
              <a:latin typeface="Times New Roman"/>
              <a:cs typeface="Arial" panose="020B0604020202020204"/>
            </a:endParaRPr>
          </a:p>
          <a:p>
            <a:pPr>
              <a:spcBef>
                <a:spcPts val="400"/>
              </a:spcBef>
            </a:pPr>
            <a:r>
              <a:rPr lang="en-US" sz="1600" baseline="30000">
                <a:latin typeface="Times New Roman"/>
                <a:ea typeface="+mn-lt"/>
                <a:cs typeface="+mn-lt"/>
              </a:rPr>
              <a:t>3</a:t>
            </a:r>
            <a:r>
              <a:rPr lang="en-US" sz="1600">
                <a:latin typeface="Times New Roman"/>
                <a:ea typeface="+mn-lt"/>
                <a:cs typeface="+mn-lt"/>
              </a:rPr>
              <a:t>Earth System Science Interdisciplinary Center (ESSIC), University of Maryland</a:t>
            </a:r>
          </a:p>
        </p:txBody>
      </p:sp>
      <p:pic>
        <p:nvPicPr>
          <p:cNvPr id="6" name="Picture 5" descr="Logo, icon&#10;&#10;Description automatically generated">
            <a:extLst>
              <a:ext uri="{FF2B5EF4-FFF2-40B4-BE49-F238E27FC236}">
                <a16:creationId xmlns:a16="http://schemas.microsoft.com/office/drawing/2014/main" id="{B0B4566E-A15D-0760-490C-2507B4AF7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9430" y="4315078"/>
            <a:ext cx="2612570" cy="21671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D5AA03-E048-203D-7EDA-97AAD5F43274}"/>
              </a:ext>
            </a:extLst>
          </p:cNvPr>
          <p:cNvSpPr txBox="1"/>
          <p:nvPr/>
        </p:nvSpPr>
        <p:spPr>
          <a:xfrm>
            <a:off x="1144356" y="6597261"/>
            <a:ext cx="960225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i="1" u="sng">
                <a:latin typeface="Times New Roman"/>
                <a:ea typeface="+mn-lt"/>
                <a:cs typeface="Times New Roman"/>
              </a:rPr>
              <a:t>5th International Summer Snowfall Workshop - 15 - 17 September 2025, Department of Meteorology, University of Reading, UK</a:t>
            </a:r>
            <a:endParaRPr lang="en-US">
              <a:latin typeface="Calibri" panose="020F0502020204030204"/>
              <a:ea typeface="+mn-lt"/>
              <a:cs typeface="Calibri" panose="020F0502020204030204"/>
            </a:endParaRPr>
          </a:p>
        </p:txBody>
      </p:sp>
      <p:pic>
        <p:nvPicPr>
          <p:cNvPr id="4" name="Picture 3" descr="A logo with planes and map&#10;&#10;Description automatically generated">
            <a:extLst>
              <a:ext uri="{FF2B5EF4-FFF2-40B4-BE49-F238E27FC236}">
                <a16:creationId xmlns:a16="http://schemas.microsoft.com/office/drawing/2014/main" id="{E8C02D5A-77A3-45A7-6F92-41FC1DD254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85063"/>
            <a:ext cx="2219420" cy="220938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E80CF47-7ED2-71AC-561D-B46D8F887E92}"/>
              </a:ext>
            </a:extLst>
          </p:cNvPr>
          <p:cNvGrpSpPr>
            <a:grpSpLocks noChangeAspect="1"/>
          </p:cNvGrpSpPr>
          <p:nvPr/>
        </p:nvGrpSpPr>
        <p:grpSpPr>
          <a:xfrm>
            <a:off x="4617276" y="4704488"/>
            <a:ext cx="2654710" cy="1828800"/>
            <a:chOff x="5071370" y="5040109"/>
            <a:chExt cx="1714500" cy="1181100"/>
          </a:xfrm>
        </p:grpSpPr>
        <p:pic>
          <p:nvPicPr>
            <p:cNvPr id="7" name="Picture 6" descr="A close-up of a snowflake&#10;&#10;Description automatically generated">
              <a:extLst>
                <a:ext uri="{FF2B5EF4-FFF2-40B4-BE49-F238E27FC236}">
                  <a16:creationId xmlns:a16="http://schemas.microsoft.com/office/drawing/2014/main" id="{5C7E1C9D-62E3-3199-00B3-69422A6D9A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6044" t="39748" r="7045" b="12413"/>
            <a:stretch/>
          </p:blipFill>
          <p:spPr>
            <a:xfrm>
              <a:off x="5071370" y="5040109"/>
              <a:ext cx="1714500" cy="1181100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2390AB4-483C-4F3C-A01A-E1DF45E1931F}"/>
                </a:ext>
              </a:extLst>
            </p:cNvPr>
            <p:cNvCxnSpPr>
              <a:cxnSpLocks/>
            </p:cNvCxnSpPr>
            <p:nvPr/>
          </p:nvCxnSpPr>
          <p:spPr>
            <a:xfrm>
              <a:off x="5157978" y="6108988"/>
              <a:ext cx="444500" cy="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682C0CC-59BA-A6A3-68DD-2D5B17A9C5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61153" y="6039138"/>
              <a:ext cx="0" cy="13716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8951AFB-3F52-38F0-ED63-5D37C8F862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99303" y="6039138"/>
              <a:ext cx="0" cy="13716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6A75C2D-78B4-07FE-E99B-4180E194507B}"/>
                </a:ext>
              </a:extLst>
            </p:cNvPr>
            <p:cNvSpPr txBox="1"/>
            <p:nvPr/>
          </p:nvSpPr>
          <p:spPr>
            <a:xfrm>
              <a:off x="5138603" y="5908945"/>
              <a:ext cx="512327" cy="19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200 </a:t>
              </a:r>
              <a:r>
                <a:rPr lang="el-GR" sz="14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μ</a:t>
              </a:r>
              <a:r>
                <a:rPr lang="en-US" sz="14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410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6E8B484-D5B8-E9D1-44B6-CAE04A77C040}"/>
              </a:ext>
            </a:extLst>
          </p:cNvPr>
          <p:cNvSpPr/>
          <p:nvPr/>
        </p:nvSpPr>
        <p:spPr>
          <a:xfrm>
            <a:off x="7398327" y="5888182"/>
            <a:ext cx="4793673" cy="969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DB0445-E8C1-6837-F186-70F2DD523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2389250" y="6231245"/>
            <a:ext cx="2743200" cy="365125"/>
          </a:xfrm>
        </p:spPr>
        <p:txBody>
          <a:bodyPr/>
          <a:lstStyle/>
          <a:p>
            <a:fld id="{CDFFE814-68E4-0C4A-BCC3-703C26BE2070}" type="slidenum">
              <a:rPr lang="en-US" sz="1200" dirty="0" smtClean="0">
                <a:latin typeface="Times New Roman"/>
                <a:cs typeface="Times New Roman"/>
              </a:rPr>
              <a:pPr/>
              <a:t>10</a:t>
            </a:fld>
            <a:endParaRPr lang="en-US" sz="1200">
              <a:cs typeface="Times New Roman" panose="02020603050405020304" pitchFamily="18" charset="0"/>
            </a:endParaRPr>
          </a:p>
        </p:txBody>
      </p:sp>
      <p:graphicFrame>
        <p:nvGraphicFramePr>
          <p:cNvPr id="5" name="Table 14">
            <a:extLst>
              <a:ext uri="{FF2B5EF4-FFF2-40B4-BE49-F238E27FC236}">
                <a16:creationId xmlns:a16="http://schemas.microsoft.com/office/drawing/2014/main" id="{9104C96F-46D1-CFB5-6BC5-AFB4AF382A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2540447"/>
              </p:ext>
            </p:extLst>
          </p:nvPr>
        </p:nvGraphicFramePr>
        <p:xfrm>
          <a:off x="350109" y="587915"/>
          <a:ext cx="11455035" cy="2648740"/>
        </p:xfrm>
        <a:graphic>
          <a:graphicData uri="http://schemas.openxmlformats.org/drawingml/2006/table">
            <a:tbl>
              <a:tblPr firstRow="1" bandRow="1">
                <a:effectLst/>
                <a:tableStyleId>{93296810-A885-4BE3-A3E7-6D5BEEA58F35}</a:tableStyleId>
              </a:tblPr>
              <a:tblGrid>
                <a:gridCol w="2517782">
                  <a:extLst>
                    <a:ext uri="{9D8B030D-6E8A-4147-A177-3AD203B41FA5}">
                      <a16:colId xmlns:a16="http://schemas.microsoft.com/office/drawing/2014/main" val="721087549"/>
                    </a:ext>
                  </a:extLst>
                </a:gridCol>
                <a:gridCol w="1451212">
                  <a:extLst>
                    <a:ext uri="{9D8B030D-6E8A-4147-A177-3AD203B41FA5}">
                      <a16:colId xmlns:a16="http://schemas.microsoft.com/office/drawing/2014/main" val="3518071526"/>
                    </a:ext>
                  </a:extLst>
                </a:gridCol>
                <a:gridCol w="1230800">
                  <a:extLst>
                    <a:ext uri="{9D8B030D-6E8A-4147-A177-3AD203B41FA5}">
                      <a16:colId xmlns:a16="http://schemas.microsoft.com/office/drawing/2014/main" val="1938225483"/>
                    </a:ext>
                  </a:extLst>
                </a:gridCol>
                <a:gridCol w="1776481">
                  <a:extLst>
                    <a:ext uri="{9D8B030D-6E8A-4147-A177-3AD203B41FA5}">
                      <a16:colId xmlns:a16="http://schemas.microsoft.com/office/drawing/2014/main" val="2148905575"/>
                    </a:ext>
                  </a:extLst>
                </a:gridCol>
                <a:gridCol w="1359046">
                  <a:extLst>
                    <a:ext uri="{9D8B030D-6E8A-4147-A177-3AD203B41FA5}">
                      <a16:colId xmlns:a16="http://schemas.microsoft.com/office/drawing/2014/main" val="2679910278"/>
                    </a:ext>
                  </a:extLst>
                </a:gridCol>
                <a:gridCol w="1559857">
                  <a:extLst>
                    <a:ext uri="{9D8B030D-6E8A-4147-A177-3AD203B41FA5}">
                      <a16:colId xmlns:a16="http://schemas.microsoft.com/office/drawing/2014/main" val="3921775273"/>
                    </a:ext>
                  </a:extLst>
                </a:gridCol>
                <a:gridCol w="1559857">
                  <a:extLst>
                    <a:ext uri="{9D8B030D-6E8A-4147-A177-3AD203B41FA5}">
                      <a16:colId xmlns:a16="http://schemas.microsoft.com/office/drawing/2014/main" val="3732599503"/>
                    </a:ext>
                  </a:extLst>
                </a:gridCol>
              </a:tblGrid>
              <a:tr h="397272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u="sng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Class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u="sng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Classification Report (Pred Thresh: 0.223)</a:t>
                      </a:r>
                      <a:endParaRPr lang="en-US" sz="1800" u="sng">
                        <a:latin typeface="Times New Roman"/>
                        <a:cs typeface="Times New Roman"/>
                      </a:endParaRPr>
                    </a:p>
                  </a:txBody>
                  <a:tcPr anchor="ctr">
                    <a:solidFill>
                      <a:srgbClr val="0700C2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u="sng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u="sng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800" u="sng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Classification Report (Pred Thresh: 0.667)</a:t>
                      </a:r>
                    </a:p>
                  </a:txBody>
                  <a:tcPr anchor="ctr">
                    <a:solidFill>
                      <a:srgbClr val="FF0000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u="sng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u="sng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6615328"/>
                  </a:ext>
                </a:extLst>
              </a:tr>
              <a:tr h="397272">
                <a:tc vMerge="1">
                  <a:txBody>
                    <a:bodyPr/>
                    <a:lstStyle/>
                    <a:p>
                      <a:pPr algn="ctr"/>
                      <a:endParaRPr lang="en-US" sz="1600" u="sng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0700C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u="sng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Precision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u="sng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Recall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u="sng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F1-Score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u="sng">
                          <a:latin typeface="Times New Roman"/>
                          <a:cs typeface="Times New Roman"/>
                        </a:rPr>
                        <a:t>Precision</a:t>
                      </a:r>
                    </a:p>
                  </a:txBody>
                  <a:tcPr anchor="ctr">
                    <a:solidFill>
                      <a:srgbClr val="FF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u="sng">
                          <a:latin typeface="Times New Roman"/>
                          <a:cs typeface="Times New Roman"/>
                        </a:rPr>
                        <a:t>Recall</a:t>
                      </a:r>
                    </a:p>
                  </a:txBody>
                  <a:tcPr anchor="ctr">
                    <a:solidFill>
                      <a:srgbClr val="FF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u="sng">
                          <a:latin typeface="Times New Roman"/>
                          <a:cs typeface="Times New Roman"/>
                        </a:rPr>
                        <a:t>F1-Score</a:t>
                      </a:r>
                    </a:p>
                  </a:txBody>
                  <a:tcPr anchor="ctr">
                    <a:solidFill>
                      <a:srgbClr val="FF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81382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Non-Chain Aggregate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99%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99%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99%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Times New Roman"/>
                          <a:cs typeface="Times New Roman"/>
                        </a:rPr>
                        <a:t>99%</a:t>
                      </a:r>
                    </a:p>
                  </a:txBody>
                  <a:tcPr anchor="ctr">
                    <a:solidFill>
                      <a:srgbClr val="FF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Times New Roman"/>
                          <a:cs typeface="Times New Roman"/>
                        </a:rPr>
                        <a:t>99%</a:t>
                      </a:r>
                    </a:p>
                  </a:txBody>
                  <a:tcPr anchor="ctr">
                    <a:solidFill>
                      <a:srgbClr val="FF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Times New Roman"/>
                          <a:cs typeface="Times New Roman"/>
                        </a:rPr>
                        <a:t>99%</a:t>
                      </a:r>
                    </a:p>
                  </a:txBody>
                  <a:tcPr anchor="ctr">
                    <a:solidFill>
                      <a:srgbClr val="FF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79879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Chain Aggregate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87%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89%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88%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latin typeface="Times New Roman"/>
                          <a:cs typeface="Times New Roman"/>
                        </a:rPr>
                        <a:t>96%</a:t>
                      </a:r>
                    </a:p>
                  </a:txBody>
                  <a:tcPr anchor="ctr">
                    <a:solidFill>
                      <a:srgbClr val="FF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Times New Roman"/>
                          <a:cs typeface="Times New Roman"/>
                        </a:rPr>
                        <a:t>66%</a:t>
                      </a:r>
                    </a:p>
                  </a:txBody>
                  <a:tcPr anchor="ctr">
                    <a:solidFill>
                      <a:srgbClr val="FF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Times New Roman"/>
                          <a:cs typeface="Times New Roman"/>
                        </a:rPr>
                        <a:t>78%</a:t>
                      </a:r>
                    </a:p>
                  </a:txBody>
                  <a:tcPr anchor="ctr">
                    <a:solidFill>
                      <a:srgbClr val="FF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0296119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Macro Accuracy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93%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94%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0.94%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>
                          <a:latin typeface="Times New Roman"/>
                          <a:cs typeface="Times New Roman"/>
                        </a:rPr>
                        <a:t>98%</a:t>
                      </a:r>
                    </a:p>
                  </a:txBody>
                  <a:tcPr anchor="ctr">
                    <a:solidFill>
                      <a:srgbClr val="FF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>
                          <a:latin typeface="Times New Roman"/>
                          <a:cs typeface="Times New Roman"/>
                        </a:rPr>
                        <a:t>83%</a:t>
                      </a:r>
                    </a:p>
                  </a:txBody>
                  <a:tcPr anchor="ctr">
                    <a:solidFill>
                      <a:srgbClr val="FF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>
                          <a:latin typeface="Times New Roman"/>
                          <a:cs typeface="Times New Roman"/>
                        </a:rPr>
                        <a:t>89%</a:t>
                      </a:r>
                    </a:p>
                  </a:txBody>
                  <a:tcPr anchor="ctr">
                    <a:solidFill>
                      <a:srgbClr val="FF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0334014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Correlation Coef.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0.88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>
                          <a:latin typeface="Times New Roman"/>
                          <a:cs typeface="Times New Roman"/>
                        </a:rPr>
                        <a:t>0.80</a:t>
                      </a:r>
                    </a:p>
                  </a:txBody>
                  <a:tcPr anchor="ctr">
                    <a:solidFill>
                      <a:srgbClr val="FF0000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8489935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Brier Score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0.004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solidFill>
                      <a:srgbClr val="FF0000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2534721"/>
                  </a:ext>
                </a:extLst>
              </a:tr>
            </a:tbl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3B08CD2-6E8F-0E6A-5D5E-2D6DECC64B31}"/>
              </a:ext>
            </a:extLst>
          </p:cNvPr>
          <p:cNvCxnSpPr>
            <a:cxnSpLocks/>
          </p:cNvCxnSpPr>
          <p:nvPr/>
        </p:nvCxnSpPr>
        <p:spPr>
          <a:xfrm>
            <a:off x="7315199" y="587915"/>
            <a:ext cx="0" cy="2284868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7C4FB65-6F3B-DEC9-AEF8-13ECD12CE69B}"/>
              </a:ext>
            </a:extLst>
          </p:cNvPr>
          <p:cNvSpPr txBox="1"/>
          <p:nvPr/>
        </p:nvSpPr>
        <p:spPr>
          <a:xfrm>
            <a:off x="-144459" y="6597261"/>
            <a:ext cx="960225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i="1" u="sng">
                <a:latin typeface="Times New Roman"/>
                <a:ea typeface="+mn-lt"/>
                <a:cs typeface="Times New Roman"/>
              </a:rPr>
              <a:t>5th International Summer Snowfall Workshop - 15 - 17 September 2025, Department of Meteorology, University of Reading, UK</a:t>
            </a:r>
            <a:endParaRPr lang="en-US">
              <a:latin typeface="Calibri" panose="020F0502020204030204"/>
              <a:ea typeface="+mn-lt"/>
              <a:cs typeface="Calibri" panose="020F0502020204030204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D3B720D0-5711-8A9D-CED9-2071C0802F8A}"/>
              </a:ext>
            </a:extLst>
          </p:cNvPr>
          <p:cNvSpPr txBox="1">
            <a:spLocks/>
          </p:cNvSpPr>
          <p:nvPr/>
        </p:nvSpPr>
        <p:spPr>
          <a:xfrm>
            <a:off x="0" y="6912"/>
            <a:ext cx="12191999" cy="7126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sz="3200" b="1">
                <a:latin typeface="Times New Roman"/>
                <a:cs typeface="Times New Roman"/>
              </a:rPr>
              <a:t>CNN Validation on Unseen Labeled Dataset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2EC106-2CA6-B914-D614-3953565DDF3B}"/>
              </a:ext>
            </a:extLst>
          </p:cNvPr>
          <p:cNvSpPr txBox="1"/>
          <p:nvPr/>
        </p:nvSpPr>
        <p:spPr>
          <a:xfrm>
            <a:off x="1276412" y="3355412"/>
            <a:ext cx="9832109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i="1">
                <a:latin typeface="Times New Roman"/>
                <a:cs typeface="Times New Roman"/>
              </a:rPr>
              <a:t>Key Takeaway:</a:t>
            </a:r>
          </a:p>
          <a:p>
            <a:r>
              <a:rPr lang="en-US">
                <a:latin typeface="Times New Roman"/>
                <a:cs typeface="Times New Roman"/>
              </a:rPr>
              <a:t>- </a:t>
            </a:r>
            <a:r>
              <a:rPr lang="en-US">
                <a:latin typeface="Times New Roman"/>
                <a:ea typeface="+mn-lt"/>
                <a:cs typeface="+mn-lt"/>
              </a:rPr>
              <a:t>Lower threshold boosts recall, higher threshold boosts precision.</a:t>
            </a:r>
            <a:endParaRPr lang="en-US">
              <a:latin typeface="Times New Roman"/>
              <a:cs typeface="Arial"/>
            </a:endParaRPr>
          </a:p>
          <a:p>
            <a:r>
              <a:rPr lang="en-US">
                <a:latin typeface="Times New Roman"/>
                <a:cs typeface="Times New Roman"/>
              </a:rPr>
              <a:t>- </a:t>
            </a:r>
            <a:r>
              <a:rPr lang="en-US">
                <a:latin typeface="Times New Roman"/>
                <a:ea typeface="+mn-lt"/>
                <a:cs typeface="Times New Roman"/>
              </a:rPr>
              <a:t>L</a:t>
            </a:r>
            <a:r>
              <a:rPr lang="en-US">
                <a:latin typeface="Times New Roman"/>
                <a:ea typeface="+mn-lt"/>
                <a:cs typeface="Arial"/>
              </a:rPr>
              <a:t>ow</a:t>
            </a:r>
            <a:r>
              <a:rPr lang="en-US">
                <a:latin typeface="Times New Roman"/>
                <a:ea typeface="+mn-lt"/>
                <a:cs typeface="+mn-lt"/>
              </a:rPr>
              <a:t> Brier score (0.004) indicates our CNN’s probabilities are reliable, not just the hard classifications.</a:t>
            </a:r>
            <a:endParaRPr lang="en-US">
              <a:latin typeface="Times New Roman"/>
              <a:cs typeface="Times New Roman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9B3A89-B148-CF0A-8C6B-C484AE8A4CB5}"/>
              </a:ext>
            </a:extLst>
          </p:cNvPr>
          <p:cNvSpPr/>
          <p:nvPr/>
        </p:nvSpPr>
        <p:spPr>
          <a:xfrm>
            <a:off x="1283425" y="3350964"/>
            <a:ext cx="9709812" cy="916738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35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D23BEC-1430-889D-A5BF-5037E0CD3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9D8208C-8A6F-68B7-E2EC-044D9C6245DB}"/>
              </a:ext>
            </a:extLst>
          </p:cNvPr>
          <p:cNvSpPr/>
          <p:nvPr/>
        </p:nvSpPr>
        <p:spPr>
          <a:xfrm>
            <a:off x="7398327" y="5888182"/>
            <a:ext cx="4793673" cy="969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87D152-CF43-6670-2105-B948BC44919C}"/>
              </a:ext>
            </a:extLst>
          </p:cNvPr>
          <p:cNvSpPr txBox="1"/>
          <p:nvPr/>
        </p:nvSpPr>
        <p:spPr>
          <a:xfrm>
            <a:off x="1276412" y="3355412"/>
            <a:ext cx="9832109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i="1">
                <a:latin typeface="Times New Roman"/>
                <a:cs typeface="Times New Roman"/>
              </a:rPr>
              <a:t>Key Takeaway:</a:t>
            </a:r>
          </a:p>
          <a:p>
            <a:r>
              <a:rPr lang="en-US">
                <a:latin typeface="Times New Roman"/>
                <a:cs typeface="Times New Roman"/>
              </a:rPr>
              <a:t>- </a:t>
            </a:r>
            <a:r>
              <a:rPr lang="en-US">
                <a:latin typeface="Times New Roman"/>
                <a:ea typeface="+mn-lt"/>
                <a:cs typeface="+mn-lt"/>
              </a:rPr>
              <a:t>Lower threshold boosts recall, higher threshold boosts precision.</a:t>
            </a:r>
            <a:endParaRPr lang="en-US">
              <a:latin typeface="Times New Roman"/>
              <a:cs typeface="Arial"/>
            </a:endParaRPr>
          </a:p>
          <a:p>
            <a:r>
              <a:rPr lang="en-US">
                <a:latin typeface="Times New Roman"/>
                <a:cs typeface="Times New Roman"/>
              </a:rPr>
              <a:t>- </a:t>
            </a:r>
            <a:r>
              <a:rPr lang="en-US">
                <a:latin typeface="Times New Roman"/>
                <a:ea typeface="+mn-lt"/>
                <a:cs typeface="Times New Roman"/>
              </a:rPr>
              <a:t>L</a:t>
            </a:r>
            <a:r>
              <a:rPr lang="en-US">
                <a:latin typeface="Times New Roman"/>
                <a:ea typeface="+mn-lt"/>
                <a:cs typeface="Arial"/>
              </a:rPr>
              <a:t>ow</a:t>
            </a:r>
            <a:r>
              <a:rPr lang="en-US">
                <a:latin typeface="Times New Roman"/>
                <a:ea typeface="+mn-lt"/>
                <a:cs typeface="+mn-lt"/>
              </a:rPr>
              <a:t> Brier score (0.004) indicates our CNN’s probabilities are reliable, not just the hard classifications.</a:t>
            </a:r>
            <a:endParaRPr lang="en-US">
              <a:latin typeface="Times New Roman"/>
              <a:cs typeface="Times New Roman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11D353F-FAAD-A593-5629-4FE96560A90C}"/>
              </a:ext>
            </a:extLst>
          </p:cNvPr>
          <p:cNvSpPr/>
          <p:nvPr/>
        </p:nvSpPr>
        <p:spPr>
          <a:xfrm>
            <a:off x="1283425" y="3350964"/>
            <a:ext cx="9709812" cy="916738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9EBE12-5276-EF8B-1676-950A771B2158}"/>
              </a:ext>
            </a:extLst>
          </p:cNvPr>
          <p:cNvSpPr txBox="1"/>
          <p:nvPr/>
        </p:nvSpPr>
        <p:spPr>
          <a:xfrm>
            <a:off x="-144459" y="6597261"/>
            <a:ext cx="960225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i="1" u="sng">
                <a:latin typeface="Times New Roman"/>
                <a:ea typeface="+mn-lt"/>
                <a:cs typeface="Times New Roman"/>
              </a:rPr>
              <a:t>5th International Summer Snowfall Workshop - 15 - 17 September 2025, Department of Meteorology, University of Reading, UK</a:t>
            </a:r>
            <a:endParaRPr lang="en-US">
              <a:latin typeface="Calibri" panose="020F0502020204030204"/>
              <a:ea typeface="+mn-lt"/>
              <a:cs typeface="Calibri" panose="020F0502020204030204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368587B-5484-4E6D-9037-4FF29682DECF}"/>
              </a:ext>
            </a:extLst>
          </p:cNvPr>
          <p:cNvSpPr txBox="1">
            <a:spLocks/>
          </p:cNvSpPr>
          <p:nvPr/>
        </p:nvSpPr>
        <p:spPr>
          <a:xfrm>
            <a:off x="0" y="6912"/>
            <a:ext cx="12191999" cy="7126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sz="3200" b="1">
                <a:latin typeface="Times New Roman"/>
                <a:cs typeface="Times New Roman"/>
              </a:rPr>
              <a:t>CNN Validation on Unseen Labeled Dataset</a:t>
            </a:r>
            <a:endParaRPr lang="en-US"/>
          </a:p>
        </p:txBody>
      </p:sp>
      <p:graphicFrame>
        <p:nvGraphicFramePr>
          <p:cNvPr id="9" name="Table 14">
            <a:extLst>
              <a:ext uri="{FF2B5EF4-FFF2-40B4-BE49-F238E27FC236}">
                <a16:creationId xmlns:a16="http://schemas.microsoft.com/office/drawing/2014/main" id="{83615AD4-59B5-F3F8-B88F-EBFA30A26E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8326208"/>
              </p:ext>
            </p:extLst>
          </p:nvPr>
        </p:nvGraphicFramePr>
        <p:xfrm>
          <a:off x="350109" y="587915"/>
          <a:ext cx="11455035" cy="2648740"/>
        </p:xfrm>
        <a:graphic>
          <a:graphicData uri="http://schemas.openxmlformats.org/drawingml/2006/table">
            <a:tbl>
              <a:tblPr firstRow="1" bandRow="1">
                <a:effectLst/>
                <a:tableStyleId>{93296810-A885-4BE3-A3E7-6D5BEEA58F35}</a:tableStyleId>
              </a:tblPr>
              <a:tblGrid>
                <a:gridCol w="2517782">
                  <a:extLst>
                    <a:ext uri="{9D8B030D-6E8A-4147-A177-3AD203B41FA5}">
                      <a16:colId xmlns:a16="http://schemas.microsoft.com/office/drawing/2014/main" val="721087549"/>
                    </a:ext>
                  </a:extLst>
                </a:gridCol>
                <a:gridCol w="1451212">
                  <a:extLst>
                    <a:ext uri="{9D8B030D-6E8A-4147-A177-3AD203B41FA5}">
                      <a16:colId xmlns:a16="http://schemas.microsoft.com/office/drawing/2014/main" val="3518071526"/>
                    </a:ext>
                  </a:extLst>
                </a:gridCol>
                <a:gridCol w="1230800">
                  <a:extLst>
                    <a:ext uri="{9D8B030D-6E8A-4147-A177-3AD203B41FA5}">
                      <a16:colId xmlns:a16="http://schemas.microsoft.com/office/drawing/2014/main" val="1938225483"/>
                    </a:ext>
                  </a:extLst>
                </a:gridCol>
                <a:gridCol w="1776481">
                  <a:extLst>
                    <a:ext uri="{9D8B030D-6E8A-4147-A177-3AD203B41FA5}">
                      <a16:colId xmlns:a16="http://schemas.microsoft.com/office/drawing/2014/main" val="2148905575"/>
                    </a:ext>
                  </a:extLst>
                </a:gridCol>
                <a:gridCol w="1359046">
                  <a:extLst>
                    <a:ext uri="{9D8B030D-6E8A-4147-A177-3AD203B41FA5}">
                      <a16:colId xmlns:a16="http://schemas.microsoft.com/office/drawing/2014/main" val="2679910278"/>
                    </a:ext>
                  </a:extLst>
                </a:gridCol>
                <a:gridCol w="1559857">
                  <a:extLst>
                    <a:ext uri="{9D8B030D-6E8A-4147-A177-3AD203B41FA5}">
                      <a16:colId xmlns:a16="http://schemas.microsoft.com/office/drawing/2014/main" val="3921775273"/>
                    </a:ext>
                  </a:extLst>
                </a:gridCol>
                <a:gridCol w="1559857">
                  <a:extLst>
                    <a:ext uri="{9D8B030D-6E8A-4147-A177-3AD203B41FA5}">
                      <a16:colId xmlns:a16="http://schemas.microsoft.com/office/drawing/2014/main" val="3732599503"/>
                    </a:ext>
                  </a:extLst>
                </a:gridCol>
              </a:tblGrid>
              <a:tr h="397272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u="sng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Class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u="sng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Classification Report (Pred Thresh: 0.223)</a:t>
                      </a:r>
                      <a:endParaRPr lang="en-US" sz="1800" u="sng">
                        <a:latin typeface="Times New Roman"/>
                        <a:cs typeface="Times New Roman"/>
                      </a:endParaRPr>
                    </a:p>
                  </a:txBody>
                  <a:tcPr anchor="ctr">
                    <a:solidFill>
                      <a:srgbClr val="0700C2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u="sng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u="sng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800" u="sng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Classification Report (Pred Thresh: 0.667)</a:t>
                      </a:r>
                    </a:p>
                  </a:txBody>
                  <a:tcPr anchor="ctr">
                    <a:solidFill>
                      <a:srgbClr val="FF0000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u="sng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u="sng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6615328"/>
                  </a:ext>
                </a:extLst>
              </a:tr>
              <a:tr h="397272">
                <a:tc vMerge="1">
                  <a:txBody>
                    <a:bodyPr/>
                    <a:lstStyle/>
                    <a:p>
                      <a:pPr algn="ctr"/>
                      <a:endParaRPr lang="en-US" sz="1600" u="sng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0700C2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u="sng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Precision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u="sng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Recall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u="sng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F1-Score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u="sng">
                          <a:latin typeface="Times New Roman"/>
                          <a:cs typeface="Times New Roman"/>
                        </a:rPr>
                        <a:t>Precision</a:t>
                      </a:r>
                    </a:p>
                  </a:txBody>
                  <a:tcPr anchor="ctr">
                    <a:solidFill>
                      <a:srgbClr val="FF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u="sng">
                          <a:latin typeface="Times New Roman"/>
                          <a:cs typeface="Times New Roman"/>
                        </a:rPr>
                        <a:t>Recall</a:t>
                      </a:r>
                    </a:p>
                  </a:txBody>
                  <a:tcPr anchor="ctr">
                    <a:solidFill>
                      <a:srgbClr val="FF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u="sng">
                          <a:latin typeface="Times New Roman"/>
                          <a:cs typeface="Times New Roman"/>
                        </a:rPr>
                        <a:t>F1-Score</a:t>
                      </a:r>
                    </a:p>
                  </a:txBody>
                  <a:tcPr anchor="ctr">
                    <a:solidFill>
                      <a:srgbClr val="FF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81382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Non-Chain Aggregate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99%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99%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99%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Times New Roman"/>
                          <a:cs typeface="Times New Roman"/>
                        </a:rPr>
                        <a:t>99%</a:t>
                      </a:r>
                    </a:p>
                  </a:txBody>
                  <a:tcPr anchor="ctr">
                    <a:solidFill>
                      <a:srgbClr val="FF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Times New Roman"/>
                          <a:cs typeface="Times New Roman"/>
                        </a:rPr>
                        <a:t>99%</a:t>
                      </a:r>
                    </a:p>
                  </a:txBody>
                  <a:tcPr anchor="ctr">
                    <a:solidFill>
                      <a:srgbClr val="FF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Times New Roman"/>
                          <a:cs typeface="Times New Roman"/>
                        </a:rPr>
                        <a:t>99%</a:t>
                      </a:r>
                    </a:p>
                  </a:txBody>
                  <a:tcPr anchor="ctr">
                    <a:solidFill>
                      <a:srgbClr val="FF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79879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Chain Aggregate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87%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89%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88%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latin typeface="Times New Roman"/>
                          <a:cs typeface="Times New Roman"/>
                        </a:rPr>
                        <a:t>96%</a:t>
                      </a:r>
                    </a:p>
                  </a:txBody>
                  <a:tcPr anchor="ctr">
                    <a:solidFill>
                      <a:srgbClr val="FF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Times New Roman"/>
                          <a:cs typeface="Times New Roman"/>
                        </a:rPr>
                        <a:t>66%</a:t>
                      </a:r>
                    </a:p>
                  </a:txBody>
                  <a:tcPr anchor="ctr">
                    <a:solidFill>
                      <a:srgbClr val="FF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Times New Roman"/>
                          <a:cs typeface="Times New Roman"/>
                        </a:rPr>
                        <a:t>78%</a:t>
                      </a:r>
                    </a:p>
                  </a:txBody>
                  <a:tcPr anchor="ctr">
                    <a:solidFill>
                      <a:srgbClr val="FF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0296119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Macro Accuracy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93%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94%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0.94%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>
                          <a:latin typeface="Times New Roman"/>
                          <a:cs typeface="Times New Roman"/>
                        </a:rPr>
                        <a:t>98%</a:t>
                      </a:r>
                    </a:p>
                  </a:txBody>
                  <a:tcPr anchor="ctr">
                    <a:solidFill>
                      <a:srgbClr val="FF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>
                          <a:latin typeface="Times New Roman"/>
                          <a:cs typeface="Times New Roman"/>
                        </a:rPr>
                        <a:t>83%</a:t>
                      </a:r>
                    </a:p>
                  </a:txBody>
                  <a:tcPr anchor="ctr">
                    <a:solidFill>
                      <a:srgbClr val="FF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>
                          <a:latin typeface="Times New Roman"/>
                          <a:cs typeface="Times New Roman"/>
                        </a:rPr>
                        <a:t>89%</a:t>
                      </a:r>
                    </a:p>
                  </a:txBody>
                  <a:tcPr anchor="ctr">
                    <a:solidFill>
                      <a:srgbClr val="FF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0334014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Correlation Coef.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0.88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>
                          <a:latin typeface="Times New Roman"/>
                          <a:cs typeface="Times New Roman"/>
                        </a:rPr>
                        <a:t>0.80</a:t>
                      </a:r>
                    </a:p>
                  </a:txBody>
                  <a:tcPr anchor="ctr">
                    <a:solidFill>
                      <a:srgbClr val="FF0000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8489935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Brier Score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0.004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solidFill>
                      <a:srgbClr val="FF0000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2534721"/>
                  </a:ext>
                </a:extLst>
              </a:tr>
            </a:tbl>
          </a:graphicData>
        </a:graphic>
      </p:graphicFrame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86C6111-B577-261A-D359-12EBFF8301FD}"/>
              </a:ext>
            </a:extLst>
          </p:cNvPr>
          <p:cNvCxnSpPr>
            <a:cxnSpLocks/>
          </p:cNvCxnSpPr>
          <p:nvPr/>
        </p:nvCxnSpPr>
        <p:spPr>
          <a:xfrm>
            <a:off x="7315199" y="587915"/>
            <a:ext cx="0" cy="2284868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431C97C-1B30-66D7-4941-364ACC71A8D1}"/>
              </a:ext>
            </a:extLst>
          </p:cNvPr>
          <p:cNvSpPr/>
          <p:nvPr/>
        </p:nvSpPr>
        <p:spPr>
          <a:xfrm>
            <a:off x="844868" y="4398862"/>
            <a:ext cx="10473056" cy="21409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/>
                <a:ea typeface="+mn-lt"/>
                <a:cs typeface="+mn-lt"/>
              </a:rPr>
              <a:t>With strong validation and reliable probability calibration, our CNN can now be applied to map the occurrence and distribution of chain aggregates throughout the IMPACTS campaign.</a:t>
            </a:r>
            <a:endParaRPr lang="en-US" sz="3200" b="1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307DA455-53B4-7D88-0CA8-81BE5DD41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2398657" y="6231245"/>
            <a:ext cx="2743200" cy="365125"/>
          </a:xfrm>
        </p:spPr>
        <p:txBody>
          <a:bodyPr/>
          <a:lstStyle/>
          <a:p>
            <a:fld id="{CDFFE814-68E4-0C4A-BCC3-703C26BE2070}" type="slidenum">
              <a:rPr lang="en-US" sz="1200" dirty="0" smtClean="0">
                <a:latin typeface="Times New Roman"/>
                <a:cs typeface="Times New Roman"/>
              </a:rPr>
              <a:pPr/>
              <a:t>11</a:t>
            </a:fld>
            <a:endParaRPr lang="en-US" sz="120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45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855034-1D63-B768-6798-95C0C2619E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A0CAABF-ACE4-41EC-C018-6EA828386B57}"/>
              </a:ext>
            </a:extLst>
          </p:cNvPr>
          <p:cNvSpPr/>
          <p:nvPr/>
        </p:nvSpPr>
        <p:spPr>
          <a:xfrm>
            <a:off x="7398327" y="5888182"/>
            <a:ext cx="4793673" cy="969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C861E0-D97E-955C-FA2A-FCFDA9DE61BE}"/>
              </a:ext>
            </a:extLst>
          </p:cNvPr>
          <p:cNvSpPr txBox="1"/>
          <p:nvPr/>
        </p:nvSpPr>
        <p:spPr>
          <a:xfrm>
            <a:off x="-144459" y="6597261"/>
            <a:ext cx="960225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i="1" u="sng">
                <a:latin typeface="Times New Roman"/>
                <a:ea typeface="+mn-lt"/>
                <a:cs typeface="Times New Roman"/>
              </a:rPr>
              <a:t>5th International Summer Snowfall Workshop - 15 - 17 September 2025, Department of Meteorology, University of Reading, UK</a:t>
            </a:r>
            <a:endParaRPr lang="en-US">
              <a:latin typeface="Calibri" panose="020F0502020204030204"/>
              <a:ea typeface="+mn-lt"/>
              <a:cs typeface="Calibri" panose="020F0502020204030204"/>
            </a:endParaRPr>
          </a:p>
        </p:txBody>
      </p:sp>
      <p:pic>
        <p:nvPicPr>
          <p:cNvPr id="2" name="Picture 1" descr="A map of the united states&#10;&#10;AI-generated content may be incorrect.">
            <a:extLst>
              <a:ext uri="{FF2B5EF4-FFF2-40B4-BE49-F238E27FC236}">
                <a16:creationId xmlns:a16="http://schemas.microsoft.com/office/drawing/2014/main" id="{95FF093D-3A44-7214-0008-951839C87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06" y="682108"/>
            <a:ext cx="4662837" cy="5752277"/>
          </a:xfrm>
          <a:prstGeom prst="rect">
            <a:avLst/>
          </a:prstGeom>
        </p:spPr>
      </p:pic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F731BE67-662B-DF2D-F455-77F1FA675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2398657" y="6231245"/>
            <a:ext cx="2743200" cy="365125"/>
          </a:xfrm>
        </p:spPr>
        <p:txBody>
          <a:bodyPr/>
          <a:lstStyle/>
          <a:p>
            <a:fld id="{CDFFE814-68E4-0C4A-BCC3-703C26BE2070}" type="slidenum">
              <a:rPr lang="en-US" sz="1200" dirty="0" smtClean="0">
                <a:latin typeface="Times New Roman"/>
                <a:cs typeface="Times New Roman"/>
              </a:rPr>
              <a:pPr/>
              <a:t>12</a:t>
            </a:fld>
            <a:endParaRPr lang="en-US" sz="1200"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573FB1F-69E9-8689-AFF3-72912862D21D}"/>
              </a:ext>
            </a:extLst>
          </p:cNvPr>
          <p:cNvSpPr txBox="1">
            <a:spLocks/>
          </p:cNvSpPr>
          <p:nvPr/>
        </p:nvSpPr>
        <p:spPr>
          <a:xfrm>
            <a:off x="-1966" y="-4461"/>
            <a:ext cx="7588127" cy="7012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sz="3200" b="1">
                <a:latin typeface="Times New Roman"/>
                <a:cs typeface="Times New Roman"/>
              </a:rPr>
              <a:t>Applying CNN on IMPACTS Flight</a:t>
            </a:r>
          </a:p>
        </p:txBody>
      </p:sp>
    </p:spTree>
    <p:extLst>
      <p:ext uri="{BB962C8B-B14F-4D97-AF65-F5344CB8AC3E}">
        <p14:creationId xmlns:p14="http://schemas.microsoft.com/office/powerpoint/2010/main" val="135943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DB6FDC-8158-2162-3B24-7FE411EA1F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ap of the weather&#10;&#10;AI-generated content may be incorrect.">
            <a:extLst>
              <a:ext uri="{FF2B5EF4-FFF2-40B4-BE49-F238E27FC236}">
                <a16:creationId xmlns:a16="http://schemas.microsoft.com/office/drawing/2014/main" id="{AA13937B-205A-E5B2-7F8E-018FA8EE9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7" y="686740"/>
            <a:ext cx="4658446" cy="574581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7051278-5C7A-0257-5527-B97B18988767}"/>
              </a:ext>
            </a:extLst>
          </p:cNvPr>
          <p:cNvSpPr/>
          <p:nvPr/>
        </p:nvSpPr>
        <p:spPr>
          <a:xfrm>
            <a:off x="7398327" y="5888182"/>
            <a:ext cx="4793673" cy="969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DCEE09-7CDE-E276-A150-1514343B36FD}"/>
              </a:ext>
            </a:extLst>
          </p:cNvPr>
          <p:cNvSpPr txBox="1"/>
          <p:nvPr/>
        </p:nvSpPr>
        <p:spPr>
          <a:xfrm>
            <a:off x="-144459" y="6597261"/>
            <a:ext cx="960225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i="1" u="sng">
                <a:latin typeface="Times New Roman"/>
                <a:ea typeface="+mn-lt"/>
                <a:cs typeface="Times New Roman"/>
              </a:rPr>
              <a:t>5th International Summer Snowfall Workshop - 15 - 17 September 2025, Department of Meteorology, University of Reading, UK</a:t>
            </a:r>
            <a:endParaRPr lang="en-US">
              <a:latin typeface="Calibri" panose="020F0502020204030204"/>
              <a:ea typeface="+mn-lt"/>
              <a:cs typeface="Calibri" panose="020F0502020204030204"/>
            </a:endParaRPr>
          </a:p>
        </p:txBody>
      </p:sp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BA41CC77-2880-7D43-2679-C76021F96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2398657" y="6377783"/>
            <a:ext cx="2743200" cy="365125"/>
          </a:xfrm>
        </p:spPr>
        <p:txBody>
          <a:bodyPr/>
          <a:lstStyle/>
          <a:p>
            <a:fld id="{CDFFE814-68E4-0C4A-BCC3-703C26BE2070}" type="slidenum">
              <a:rPr lang="en-US" sz="1200" dirty="0" smtClean="0">
                <a:latin typeface="Times New Roman"/>
                <a:cs typeface="Times New Roman"/>
              </a:rPr>
              <a:pPr/>
              <a:t>13</a:t>
            </a:fld>
            <a:endParaRPr lang="en-US" sz="1200"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E324259-CE99-8FE0-EED6-1B36FD9E4609}"/>
              </a:ext>
            </a:extLst>
          </p:cNvPr>
          <p:cNvSpPr txBox="1">
            <a:spLocks/>
          </p:cNvSpPr>
          <p:nvPr/>
        </p:nvSpPr>
        <p:spPr>
          <a:xfrm>
            <a:off x="-1966" y="-4461"/>
            <a:ext cx="7588127" cy="7012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sz="3200" b="1">
                <a:latin typeface="Times New Roman"/>
                <a:cs typeface="Times New Roman"/>
              </a:rPr>
              <a:t>Applying CNN on IMPACTS Flight</a:t>
            </a:r>
          </a:p>
        </p:txBody>
      </p:sp>
    </p:spTree>
    <p:extLst>
      <p:ext uri="{BB962C8B-B14F-4D97-AF65-F5344CB8AC3E}">
        <p14:creationId xmlns:p14="http://schemas.microsoft.com/office/powerpoint/2010/main" val="247765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2A0079-51DA-6576-9D50-30719E5A4E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D5DF713-239B-5BAC-57ED-8028DF393300}"/>
              </a:ext>
            </a:extLst>
          </p:cNvPr>
          <p:cNvSpPr/>
          <p:nvPr/>
        </p:nvSpPr>
        <p:spPr>
          <a:xfrm>
            <a:off x="7398327" y="5888182"/>
            <a:ext cx="4793673" cy="969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EAB1CBB-ABF2-8A9A-5076-793C02131082}"/>
              </a:ext>
            </a:extLst>
          </p:cNvPr>
          <p:cNvSpPr txBox="1">
            <a:spLocks/>
          </p:cNvSpPr>
          <p:nvPr/>
        </p:nvSpPr>
        <p:spPr>
          <a:xfrm>
            <a:off x="-1966" y="-4461"/>
            <a:ext cx="7588127" cy="7012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sz="3200" b="1">
                <a:latin typeface="Times New Roman"/>
                <a:cs typeface="Times New Roman"/>
              </a:rPr>
              <a:t>Applying CNN on IMPACTS Flight</a:t>
            </a:r>
          </a:p>
        </p:txBody>
      </p:sp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78686775-DE5C-B21D-9FCD-711A54B42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2455101" y="6551097"/>
            <a:ext cx="2743200" cy="365125"/>
          </a:xfrm>
        </p:spPr>
        <p:txBody>
          <a:bodyPr/>
          <a:lstStyle/>
          <a:p>
            <a:fld id="{CDFFE814-68E4-0C4A-BCC3-703C26BE2070}" type="slidenum">
              <a:rPr lang="en-US" sz="1200" dirty="0" smtClean="0">
                <a:latin typeface="Times New Roman"/>
                <a:cs typeface="Times New Roman"/>
              </a:rPr>
              <a:pPr/>
              <a:t>14</a:t>
            </a:fld>
            <a:endParaRPr lang="en-US" sz="1200">
              <a:cs typeface="Times New Roman" panose="02020603050405020304" pitchFamily="18" charset="0"/>
            </a:endParaRPr>
          </a:p>
        </p:txBody>
      </p:sp>
      <p:pic>
        <p:nvPicPr>
          <p:cNvPr id="6" name="Picture 5" descr="A map of the weather&#10;&#10;AI-generated content may be incorrect.">
            <a:extLst>
              <a:ext uri="{FF2B5EF4-FFF2-40B4-BE49-F238E27FC236}">
                <a16:creationId xmlns:a16="http://schemas.microsoft.com/office/drawing/2014/main" id="{6AFB6CBD-DB76-18C1-25FB-A4C10BA0A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7" y="696147"/>
            <a:ext cx="3021558" cy="366678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5AE3FEC-CABF-5C35-BFC8-F387A9B4D162}"/>
              </a:ext>
            </a:extLst>
          </p:cNvPr>
          <p:cNvSpPr/>
          <p:nvPr/>
        </p:nvSpPr>
        <p:spPr>
          <a:xfrm>
            <a:off x="663593" y="1709420"/>
            <a:ext cx="1457144" cy="117289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8FF4461-59A0-D780-CEE2-42400232B052}"/>
              </a:ext>
            </a:extLst>
          </p:cNvPr>
          <p:cNvCxnSpPr>
            <a:cxnSpLocks/>
          </p:cNvCxnSpPr>
          <p:nvPr/>
        </p:nvCxnSpPr>
        <p:spPr>
          <a:xfrm flipV="1">
            <a:off x="669469" y="1055675"/>
            <a:ext cx="2622218" cy="657575"/>
          </a:xfrm>
          <a:prstGeom prst="straightConnector1">
            <a:avLst/>
          </a:prstGeom>
          <a:ln w="28575">
            <a:solidFill>
              <a:srgbClr val="FF00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EEF7E83-0496-04D7-AB38-1CC4D17D31C0}"/>
              </a:ext>
            </a:extLst>
          </p:cNvPr>
          <p:cNvCxnSpPr>
            <a:cxnSpLocks/>
          </p:cNvCxnSpPr>
          <p:nvPr/>
        </p:nvCxnSpPr>
        <p:spPr>
          <a:xfrm>
            <a:off x="678876" y="2889175"/>
            <a:ext cx="2603404" cy="1098224"/>
          </a:xfrm>
          <a:prstGeom prst="straightConnector1">
            <a:avLst/>
          </a:prstGeom>
          <a:ln w="28575">
            <a:solidFill>
              <a:srgbClr val="FF00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7B09357-6A9E-592D-0051-7C9FD73ABD98}"/>
              </a:ext>
            </a:extLst>
          </p:cNvPr>
          <p:cNvCxnSpPr>
            <a:cxnSpLocks/>
          </p:cNvCxnSpPr>
          <p:nvPr/>
        </p:nvCxnSpPr>
        <p:spPr>
          <a:xfrm>
            <a:off x="2118209" y="2879767"/>
            <a:ext cx="4560143" cy="1098225"/>
          </a:xfrm>
          <a:prstGeom prst="straightConnector1">
            <a:avLst/>
          </a:prstGeom>
          <a:ln w="12700">
            <a:solidFill>
              <a:srgbClr val="FF000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9A3C5AA-AF58-06A7-FE46-9F671D9EC917}"/>
              </a:ext>
            </a:extLst>
          </p:cNvPr>
          <p:cNvCxnSpPr>
            <a:cxnSpLocks/>
          </p:cNvCxnSpPr>
          <p:nvPr/>
        </p:nvCxnSpPr>
        <p:spPr>
          <a:xfrm flipV="1">
            <a:off x="2108802" y="1055675"/>
            <a:ext cx="4569551" cy="657575"/>
          </a:xfrm>
          <a:prstGeom prst="straightConnector1">
            <a:avLst/>
          </a:prstGeom>
          <a:ln w="12700">
            <a:solidFill>
              <a:srgbClr val="FF000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map of the united states&#10;&#10;AI-generated content may be incorrect.">
            <a:extLst>
              <a:ext uri="{FF2B5EF4-FFF2-40B4-BE49-F238E27FC236}">
                <a16:creationId xmlns:a16="http://schemas.microsoft.com/office/drawing/2014/main" id="{B4ACF4BB-E8B6-3352-CD8B-31734263B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3909" y="1045956"/>
            <a:ext cx="3393282" cy="295751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A065C57-A1A1-70BA-1285-B6A05D49A4CB}"/>
              </a:ext>
            </a:extLst>
          </p:cNvPr>
          <p:cNvSpPr/>
          <p:nvPr/>
        </p:nvSpPr>
        <p:spPr>
          <a:xfrm>
            <a:off x="3307074" y="1041494"/>
            <a:ext cx="3395069" cy="29697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black and white image of a letter z&#10;&#10;AI-generated content may be incorrect.">
            <a:extLst>
              <a:ext uri="{FF2B5EF4-FFF2-40B4-BE49-F238E27FC236}">
                <a16:creationId xmlns:a16="http://schemas.microsoft.com/office/drawing/2014/main" id="{6B4AC4F9-5DB0-A8A0-5D01-7FE7CF1A75C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4705" t="16815" r="34705" b="21428"/>
          <a:stretch>
            <a:fillRect/>
          </a:stretch>
        </p:blipFill>
        <p:spPr>
          <a:xfrm>
            <a:off x="7756408" y="75260"/>
            <a:ext cx="1097296" cy="2222076"/>
          </a:xfrm>
          <a:prstGeom prst="rect">
            <a:avLst/>
          </a:prstGeom>
        </p:spPr>
      </p:pic>
      <p:sp>
        <p:nvSpPr>
          <p:cNvPr id="20" name="Arrow: Right 19">
            <a:extLst>
              <a:ext uri="{FF2B5EF4-FFF2-40B4-BE49-F238E27FC236}">
                <a16:creationId xmlns:a16="http://schemas.microsoft.com/office/drawing/2014/main" id="{A3DDC5DC-95B6-6BB8-D9FF-EEA603574E18}"/>
              </a:ext>
            </a:extLst>
          </p:cNvPr>
          <p:cNvSpPr/>
          <p:nvPr/>
        </p:nvSpPr>
        <p:spPr>
          <a:xfrm>
            <a:off x="4997312" y="2190617"/>
            <a:ext cx="2392475" cy="12769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Bracket 20">
            <a:extLst>
              <a:ext uri="{FF2B5EF4-FFF2-40B4-BE49-F238E27FC236}">
                <a16:creationId xmlns:a16="http://schemas.microsoft.com/office/drawing/2014/main" id="{5AAAF40D-E1D5-7B5D-6941-9AB2EE0ACCDB}"/>
              </a:ext>
            </a:extLst>
          </p:cNvPr>
          <p:cNvSpPr/>
          <p:nvPr/>
        </p:nvSpPr>
        <p:spPr>
          <a:xfrm rot="840000">
            <a:off x="4747205" y="2052591"/>
            <a:ext cx="241747" cy="358867"/>
          </a:xfrm>
          <a:prstGeom prst="rightBracket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Left Brace 21">
            <a:extLst>
              <a:ext uri="{FF2B5EF4-FFF2-40B4-BE49-F238E27FC236}">
                <a16:creationId xmlns:a16="http://schemas.microsoft.com/office/drawing/2014/main" id="{3FA57489-DB21-E338-D91C-EFECF644BAF9}"/>
              </a:ext>
            </a:extLst>
          </p:cNvPr>
          <p:cNvSpPr/>
          <p:nvPr/>
        </p:nvSpPr>
        <p:spPr>
          <a:xfrm>
            <a:off x="7402770" y="70592"/>
            <a:ext cx="371118" cy="4320269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6B85D05-9F07-E7B0-C816-E1F193DEA50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4870" t="34102" r="24611" b="35128"/>
          <a:stretch>
            <a:fillRect/>
          </a:stretch>
        </p:blipFill>
        <p:spPr>
          <a:xfrm>
            <a:off x="8969963" y="47037"/>
            <a:ext cx="1836377" cy="1132619"/>
          </a:xfrm>
          <a:prstGeom prst="rect">
            <a:avLst/>
          </a:prstGeom>
        </p:spPr>
      </p:pic>
      <p:pic>
        <p:nvPicPr>
          <p:cNvPr id="25" name="Picture 24" descr="A group of objects on a white background&#10;&#10;AI-generated content may be incorrect.">
            <a:extLst>
              <a:ext uri="{FF2B5EF4-FFF2-40B4-BE49-F238E27FC236}">
                <a16:creationId xmlns:a16="http://schemas.microsoft.com/office/drawing/2014/main" id="{106EF53E-3B17-8522-0826-EEDBECB74DA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572" t="31733" r="8823" b="31611"/>
          <a:stretch>
            <a:fillRect/>
          </a:stretch>
        </p:blipFill>
        <p:spPr>
          <a:xfrm>
            <a:off x="8973436" y="1238750"/>
            <a:ext cx="2911483" cy="1293551"/>
          </a:xfrm>
          <a:prstGeom prst="rect">
            <a:avLst/>
          </a:prstGeom>
        </p:spPr>
      </p:pic>
      <p:pic>
        <p:nvPicPr>
          <p:cNvPr id="26" name="Picture 25" descr="A group of objects on a white background&#10;&#10;AI-generated content may be incorrect.">
            <a:extLst>
              <a:ext uri="{FF2B5EF4-FFF2-40B4-BE49-F238E27FC236}">
                <a16:creationId xmlns:a16="http://schemas.microsoft.com/office/drawing/2014/main" id="{22DF73E1-116E-BE26-B630-5D98DBAA525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3105" t="27436" r="19797" b="27436"/>
          <a:stretch>
            <a:fillRect/>
          </a:stretch>
        </p:blipFill>
        <p:spPr>
          <a:xfrm>
            <a:off x="9423051" y="2609847"/>
            <a:ext cx="2114172" cy="1656287"/>
          </a:xfrm>
          <a:prstGeom prst="rect">
            <a:avLst/>
          </a:prstGeom>
        </p:spPr>
      </p:pic>
      <p:pic>
        <p:nvPicPr>
          <p:cNvPr id="27" name="Picture 26" descr="A black and white image of a plant&#10;&#10;AI-generated content may be incorrect.">
            <a:extLst>
              <a:ext uri="{FF2B5EF4-FFF2-40B4-BE49-F238E27FC236}">
                <a16:creationId xmlns:a16="http://schemas.microsoft.com/office/drawing/2014/main" id="{F5109FE1-810F-EE35-6D62-918A6C5B120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3247" t="24345" r="32990" b="23999"/>
          <a:stretch>
            <a:fillRect/>
          </a:stretch>
        </p:blipFill>
        <p:spPr>
          <a:xfrm>
            <a:off x="7683368" y="2409410"/>
            <a:ext cx="1232022" cy="1858739"/>
          </a:xfrm>
          <a:prstGeom prst="rect">
            <a:avLst/>
          </a:prstGeom>
        </p:spPr>
      </p:pic>
      <p:sp>
        <p:nvSpPr>
          <p:cNvPr id="28" name="Right Bracket 27">
            <a:extLst>
              <a:ext uri="{FF2B5EF4-FFF2-40B4-BE49-F238E27FC236}">
                <a16:creationId xmlns:a16="http://schemas.microsoft.com/office/drawing/2014/main" id="{8F5CFA9C-BE67-16C2-955E-3E4EEB5CE91E}"/>
              </a:ext>
            </a:extLst>
          </p:cNvPr>
          <p:cNvSpPr/>
          <p:nvPr/>
        </p:nvSpPr>
        <p:spPr>
          <a:xfrm rot="840000">
            <a:off x="4697685" y="2512261"/>
            <a:ext cx="194709" cy="180126"/>
          </a:xfrm>
          <a:prstGeom prst="rightBracket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DF482EC0-75E0-19FA-3A5F-21E8A3A67B05}"/>
              </a:ext>
            </a:extLst>
          </p:cNvPr>
          <p:cNvSpPr/>
          <p:nvPr/>
        </p:nvSpPr>
        <p:spPr>
          <a:xfrm rot="4380000">
            <a:off x="3793735" y="4051452"/>
            <a:ext cx="3013365" cy="146508"/>
          </a:xfrm>
          <a:prstGeom prst="rightArrow">
            <a:avLst/>
          </a:prstGeom>
          <a:solidFill>
            <a:srgbClr val="FF0000"/>
          </a:solidFill>
          <a:ln>
            <a:solidFill>
              <a:srgbClr val="FF00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Left Brace 29">
            <a:extLst>
              <a:ext uri="{FF2B5EF4-FFF2-40B4-BE49-F238E27FC236}">
                <a16:creationId xmlns:a16="http://schemas.microsoft.com/office/drawing/2014/main" id="{EF96DF85-CD88-B55E-2CA2-1E1F55634D72}"/>
              </a:ext>
            </a:extLst>
          </p:cNvPr>
          <p:cNvSpPr/>
          <p:nvPr/>
        </p:nvSpPr>
        <p:spPr>
          <a:xfrm>
            <a:off x="5803510" y="4520295"/>
            <a:ext cx="295860" cy="2081307"/>
          </a:xfrm>
          <a:prstGeom prst="leftBrace">
            <a:avLst/>
          </a:prstGeom>
          <a:ln w="28575">
            <a:solidFill>
              <a:srgbClr val="FF00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and white image of a black arrow&#10;&#10;AI-generated content may be incorrect.">
            <a:extLst>
              <a:ext uri="{FF2B5EF4-FFF2-40B4-BE49-F238E27FC236}">
                <a16:creationId xmlns:a16="http://schemas.microsoft.com/office/drawing/2014/main" id="{3905D21B-EE5A-7DBA-DF26-908EF2C54FB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39781" t="34428" r="38589" b="38641"/>
          <a:stretch>
            <a:fillRect/>
          </a:stretch>
        </p:blipFill>
        <p:spPr>
          <a:xfrm>
            <a:off x="6006629" y="4559200"/>
            <a:ext cx="834332" cy="1036685"/>
          </a:xfrm>
          <a:prstGeom prst="rect">
            <a:avLst/>
          </a:prstGeom>
        </p:spPr>
      </p:pic>
      <p:pic>
        <p:nvPicPr>
          <p:cNvPr id="15" name="Picture 14" descr="A black spider on a white background&#10;&#10;AI-generated content may be incorrect.">
            <a:extLst>
              <a:ext uri="{FF2B5EF4-FFF2-40B4-BE49-F238E27FC236}">
                <a16:creationId xmlns:a16="http://schemas.microsoft.com/office/drawing/2014/main" id="{00C0FFBE-0B2B-4873-DE7C-7DBAF302BC22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38557" t="39250" r="39690" b="37750"/>
          <a:stretch>
            <a:fillRect/>
          </a:stretch>
        </p:blipFill>
        <p:spPr>
          <a:xfrm>
            <a:off x="5990309" y="5687351"/>
            <a:ext cx="823008" cy="866065"/>
          </a:xfrm>
          <a:prstGeom prst="rect">
            <a:avLst/>
          </a:prstGeom>
        </p:spPr>
      </p:pic>
      <p:pic>
        <p:nvPicPr>
          <p:cNvPr id="16" name="Picture 15" descr="A black object with a white background&#10;&#10;AI-generated content may be incorrect.">
            <a:extLst>
              <a:ext uri="{FF2B5EF4-FFF2-40B4-BE49-F238E27FC236}">
                <a16:creationId xmlns:a16="http://schemas.microsoft.com/office/drawing/2014/main" id="{616276F8-8F7E-3230-14C5-4EEB3963E322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32095" t="33668" r="32915" b="33668"/>
          <a:stretch>
            <a:fillRect/>
          </a:stretch>
        </p:blipFill>
        <p:spPr>
          <a:xfrm>
            <a:off x="6809525" y="4915468"/>
            <a:ext cx="1309155" cy="1223949"/>
          </a:xfrm>
          <a:prstGeom prst="rect">
            <a:avLst/>
          </a:prstGeom>
        </p:spPr>
      </p:pic>
      <p:pic>
        <p:nvPicPr>
          <p:cNvPr id="17" name="Picture 16" descr="A black blotch on a grey background&#10;&#10;AI-generated content may be incorrect.">
            <a:extLst>
              <a:ext uri="{FF2B5EF4-FFF2-40B4-BE49-F238E27FC236}">
                <a16:creationId xmlns:a16="http://schemas.microsoft.com/office/drawing/2014/main" id="{3AA50A69-9EEF-2D0D-2A21-FCD6EACEBCE3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19668" t="9836" r="20222" b="9764"/>
          <a:stretch>
            <a:fillRect/>
          </a:stretch>
        </p:blipFill>
        <p:spPr>
          <a:xfrm rot="5400000">
            <a:off x="8525251" y="4189833"/>
            <a:ext cx="2040995" cy="2764872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8225398-7BD9-ED61-C418-D3A05149E7FC}"/>
              </a:ext>
            </a:extLst>
          </p:cNvPr>
          <p:cNvCxnSpPr/>
          <p:nvPr/>
        </p:nvCxnSpPr>
        <p:spPr>
          <a:xfrm>
            <a:off x="7769998" y="4400994"/>
            <a:ext cx="4409039" cy="3688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A black and white image of a letter&#10;&#10;AI-generated content may be incorrect.">
            <a:extLst>
              <a:ext uri="{FF2B5EF4-FFF2-40B4-BE49-F238E27FC236}">
                <a16:creationId xmlns:a16="http://schemas.microsoft.com/office/drawing/2014/main" id="{5600E8C1-2F37-842A-8C69-8DAF179F05C9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34474" t="35697" r="35208" b="35697"/>
          <a:stretch>
            <a:fillRect/>
          </a:stretch>
        </p:blipFill>
        <p:spPr>
          <a:xfrm>
            <a:off x="10994104" y="4550048"/>
            <a:ext cx="1166103" cy="1100228"/>
          </a:xfrm>
          <a:prstGeom prst="rect">
            <a:avLst/>
          </a:prstGeo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F2F0D60-D126-C263-8833-AA3F5A4673F2}"/>
              </a:ext>
            </a:extLst>
          </p:cNvPr>
          <p:cNvCxnSpPr>
            <a:cxnSpLocks/>
          </p:cNvCxnSpPr>
          <p:nvPr/>
        </p:nvCxnSpPr>
        <p:spPr>
          <a:xfrm>
            <a:off x="6151924" y="4513882"/>
            <a:ext cx="6038395" cy="3688"/>
          </a:xfrm>
          <a:prstGeom prst="straightConnector1">
            <a:avLst/>
          </a:prstGeom>
          <a:ln w="28575">
            <a:solidFill>
              <a:srgbClr val="FF000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 descr="A black and white image of a hexagon&#10;&#10;AI-generated content may be incorrect.">
            <a:extLst>
              <a:ext uri="{FF2B5EF4-FFF2-40B4-BE49-F238E27FC236}">
                <a16:creationId xmlns:a16="http://schemas.microsoft.com/office/drawing/2014/main" id="{FEE412F0-65ED-E8C4-C464-341C6BD70D6A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33853" t="38199" r="34370" b="37504"/>
          <a:stretch>
            <a:fillRect/>
          </a:stretch>
        </p:blipFill>
        <p:spPr>
          <a:xfrm>
            <a:off x="10936677" y="5741323"/>
            <a:ext cx="1238632" cy="947013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E0E9E923-9EA8-03F8-5D5A-CD9CC0B6D4BE}"/>
              </a:ext>
            </a:extLst>
          </p:cNvPr>
          <p:cNvSpPr/>
          <p:nvPr/>
        </p:nvSpPr>
        <p:spPr>
          <a:xfrm>
            <a:off x="4185569" y="3234502"/>
            <a:ext cx="439144" cy="36755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CECAE799-6AB6-3001-3D3E-0BC0D4679426}"/>
              </a:ext>
            </a:extLst>
          </p:cNvPr>
          <p:cNvSpPr/>
          <p:nvPr/>
        </p:nvSpPr>
        <p:spPr>
          <a:xfrm rot="8820000">
            <a:off x="2676257" y="3974971"/>
            <a:ext cx="1645920" cy="12769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Left Brace 35">
            <a:extLst>
              <a:ext uri="{FF2B5EF4-FFF2-40B4-BE49-F238E27FC236}">
                <a16:creationId xmlns:a16="http://schemas.microsoft.com/office/drawing/2014/main" id="{6FC62175-6FC3-F88E-5528-F1E3D6D831ED}"/>
              </a:ext>
            </a:extLst>
          </p:cNvPr>
          <p:cNvSpPr/>
          <p:nvPr/>
        </p:nvSpPr>
        <p:spPr>
          <a:xfrm rot="5400000">
            <a:off x="2473289" y="1914444"/>
            <a:ext cx="408748" cy="5261008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 descr="A black and white image of a map&#10;&#10;AI-generated content may be incorrect.">
            <a:extLst>
              <a:ext uri="{FF2B5EF4-FFF2-40B4-BE49-F238E27FC236}">
                <a16:creationId xmlns:a16="http://schemas.microsoft.com/office/drawing/2014/main" id="{135127D2-9A5B-FB80-DF73-DEBA065596A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21494" t="16797" r="22163" b="15946"/>
          <a:stretch>
            <a:fillRect/>
          </a:stretch>
        </p:blipFill>
        <p:spPr>
          <a:xfrm rot="5400000">
            <a:off x="287517" y="4402695"/>
            <a:ext cx="2009464" cy="2394212"/>
          </a:xfrm>
          <a:prstGeom prst="rect">
            <a:avLst/>
          </a:prstGeom>
        </p:spPr>
      </p:pic>
      <p:pic>
        <p:nvPicPr>
          <p:cNvPr id="38" name="Picture 37" descr="A black object with a white background&#10;&#10;AI-generated content may be incorrect.">
            <a:extLst>
              <a:ext uri="{FF2B5EF4-FFF2-40B4-BE49-F238E27FC236}">
                <a16:creationId xmlns:a16="http://schemas.microsoft.com/office/drawing/2014/main" id="{DB3D0DDF-115D-76E3-5A3E-839898E825B2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l="32278" t="21566" r="32596" b="25372"/>
          <a:stretch>
            <a:fillRect/>
          </a:stretch>
        </p:blipFill>
        <p:spPr>
          <a:xfrm>
            <a:off x="2509965" y="4572000"/>
            <a:ext cx="1289497" cy="1923867"/>
          </a:xfrm>
          <a:prstGeom prst="rect">
            <a:avLst/>
          </a:prstGeom>
        </p:spPr>
      </p:pic>
      <p:pic>
        <p:nvPicPr>
          <p:cNvPr id="39" name="Picture 38" descr="A black silhouette of a bed&#10;&#10;AI-generated content may be incorrect.">
            <a:extLst>
              <a:ext uri="{FF2B5EF4-FFF2-40B4-BE49-F238E27FC236}">
                <a16:creationId xmlns:a16="http://schemas.microsoft.com/office/drawing/2014/main" id="{45BCE13F-AF35-B0E3-9C0A-F0C371157E32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30688" t="35182" r="31217" b="34726"/>
          <a:stretch>
            <a:fillRect/>
          </a:stretch>
        </p:blipFill>
        <p:spPr>
          <a:xfrm>
            <a:off x="3837743" y="4589956"/>
            <a:ext cx="1356735" cy="1084585"/>
          </a:xfrm>
          <a:prstGeom prst="rect">
            <a:avLst/>
          </a:prstGeom>
        </p:spPr>
      </p:pic>
      <p:pic>
        <p:nvPicPr>
          <p:cNvPr id="40" name="Picture 39" descr="A close-up of a black object&#10;&#10;AI-generated content may be incorrect.">
            <a:extLst>
              <a:ext uri="{FF2B5EF4-FFF2-40B4-BE49-F238E27FC236}">
                <a16:creationId xmlns:a16="http://schemas.microsoft.com/office/drawing/2014/main" id="{4328C776-CD66-651A-830E-BD98111584C8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l="25000" t="35646" r="25579" b="35496"/>
          <a:stretch>
            <a:fillRect/>
          </a:stretch>
        </p:blipFill>
        <p:spPr>
          <a:xfrm>
            <a:off x="3833519" y="5738518"/>
            <a:ext cx="1841211" cy="107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01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20" grpId="0" animBg="1"/>
      <p:bldP spid="21" grpId="0" animBg="1"/>
      <p:bldP spid="22" grpId="0" animBg="1"/>
      <p:bldP spid="28" grpId="0" animBg="1"/>
      <p:bldP spid="29" grpId="0" animBg="1"/>
      <p:bldP spid="30" grpId="0" animBg="1"/>
      <p:bldP spid="34" grpId="0" animBg="1"/>
      <p:bldP spid="35" grpId="0" animBg="1"/>
      <p:bldP spid="3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334C16-C3D3-DA56-EF84-BBC7ECB12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B2A7B-1970-1BE3-8E62-6985C480F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09" y="6912"/>
            <a:ext cx="11491782" cy="712610"/>
          </a:xfrm>
        </p:spPr>
        <p:txBody>
          <a:bodyPr/>
          <a:lstStyle/>
          <a:p>
            <a:pPr algn="ctr"/>
            <a:r>
              <a:rPr lang="en-US" b="1">
                <a:latin typeface="Times New Roman"/>
                <a:cs typeface="Times New Roman"/>
              </a:rPr>
              <a:t>All IMPACTS Flights (34 Total)</a:t>
            </a:r>
            <a:endParaRPr lang="en-US" b="1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1F311B5-04E1-0A5A-A44A-88A46BFDA44F}"/>
              </a:ext>
            </a:extLst>
          </p:cNvPr>
          <p:cNvSpPr>
            <a:spLocks noGrp="1"/>
          </p:cNvSpPr>
          <p:nvPr/>
        </p:nvSpPr>
        <p:spPr>
          <a:xfrm>
            <a:off x="0" y="808767"/>
            <a:ext cx="12192000" cy="60811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lvl="1"/>
            <a:endParaRPr lang="en-US" sz="2000" b="0" i="0" u="none" strike="noStrike">
              <a:solidFill>
                <a:srgbClr val="000000"/>
              </a:solidFill>
              <a:effectLst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200">
              <a:cs typeface="Times New Roman" panose="02020603050405020304" pitchFamily="18" charset="0"/>
            </a:endParaRPr>
          </a:p>
          <a:p>
            <a:endParaRPr lang="en-US" sz="2400">
              <a:cs typeface="Times New Roman" panose="02020603050405020304" pitchFamily="18" charset="0"/>
            </a:endParaRPr>
          </a:p>
          <a:p>
            <a:endParaRPr lang="en-US" sz="240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>
              <a:cs typeface="Times New Roman" panose="02020603050405020304" pitchFamily="18" charset="0"/>
            </a:endParaRPr>
          </a:p>
        </p:txBody>
      </p:sp>
      <p:sp>
        <p:nvSpPr>
          <p:cNvPr id="14" name="Slide Number Placeholder 10">
            <a:extLst>
              <a:ext uri="{FF2B5EF4-FFF2-40B4-BE49-F238E27FC236}">
                <a16:creationId xmlns:a16="http://schemas.microsoft.com/office/drawing/2014/main" id="{ECE4C3DA-B718-639A-F1A0-57F2714FC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2321011" y="6356349"/>
            <a:ext cx="2743200" cy="365125"/>
          </a:xfrm>
        </p:spPr>
        <p:txBody>
          <a:bodyPr/>
          <a:lstStyle/>
          <a:p>
            <a:fld id="{CDFFE814-68E4-0C4A-BCC3-703C26BE2070}" type="slidenum">
              <a:rPr lang="en-US" sz="1200" dirty="0" smtClean="0">
                <a:latin typeface="Times New Roman"/>
                <a:cs typeface="Times New Roman"/>
              </a:rPr>
              <a:pPr/>
              <a:t>15</a:t>
            </a:fld>
            <a:endParaRPr lang="en-US" sz="1200">
              <a:latin typeface="Times New Roman"/>
              <a:cs typeface="Times New Roman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5D8CDD-156E-1B8C-AA26-BD96A694FD46}"/>
              </a:ext>
            </a:extLst>
          </p:cNvPr>
          <p:cNvSpPr txBox="1"/>
          <p:nvPr/>
        </p:nvSpPr>
        <p:spPr>
          <a:xfrm>
            <a:off x="-144459" y="6597261"/>
            <a:ext cx="960225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i="1" u="sng">
                <a:latin typeface="Times New Roman"/>
                <a:ea typeface="+mn-lt"/>
                <a:cs typeface="Times New Roman"/>
              </a:rPr>
              <a:t>5th International Summer Snowfall Workshop - 15 - 17 September 2025, Department of Meteorology, University of Reading, UK</a:t>
            </a:r>
            <a:endParaRPr lang="en-US">
              <a:latin typeface="Calibri" panose="020F0502020204030204"/>
              <a:ea typeface="+mn-lt"/>
              <a:cs typeface="Calibri" panose="020F0502020204030204"/>
            </a:endParaRPr>
          </a:p>
        </p:txBody>
      </p:sp>
      <p:pic>
        <p:nvPicPr>
          <p:cNvPr id="11" name="Picture 10" descr="A graph of different colored bars&#10;&#10;AI-generated content may be incorrect.">
            <a:extLst>
              <a:ext uri="{FF2B5EF4-FFF2-40B4-BE49-F238E27FC236}">
                <a16:creationId xmlns:a16="http://schemas.microsoft.com/office/drawing/2014/main" id="{58A83564-ED16-2C01-064E-C44E7EC06C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5063" y="1071882"/>
            <a:ext cx="6221394" cy="4116617"/>
          </a:xfrm>
          <a:prstGeom prst="rect">
            <a:avLst/>
          </a:prstGeom>
        </p:spPr>
      </p:pic>
      <p:pic>
        <p:nvPicPr>
          <p:cNvPr id="12" name="Picture 11" descr="A graph showing the temperature of a plane&#10;&#10;AI-generated content may be incorrect.">
            <a:extLst>
              <a:ext uri="{FF2B5EF4-FFF2-40B4-BE49-F238E27FC236}">
                <a16:creationId xmlns:a16="http://schemas.microsoft.com/office/drawing/2014/main" id="{2319E37E-EF6A-599A-C505-F16297BD38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9" y="1071882"/>
            <a:ext cx="5914382" cy="411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32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1DC0E3-0462-860B-9E0C-763C903006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69400-C038-8EFC-6D65-7F7310DB7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09" y="6912"/>
            <a:ext cx="11491782" cy="712610"/>
          </a:xfrm>
        </p:spPr>
        <p:txBody>
          <a:bodyPr/>
          <a:lstStyle/>
          <a:p>
            <a:pPr algn="ctr"/>
            <a:r>
              <a:rPr lang="en-US" b="1">
                <a:latin typeface="Times New Roman"/>
                <a:cs typeface="Times New Roman"/>
              </a:rPr>
              <a:t>Summary</a:t>
            </a:r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ABAF751-A740-50DF-4542-FBFD6BA76BCC}"/>
              </a:ext>
            </a:extLst>
          </p:cNvPr>
          <p:cNvSpPr>
            <a:spLocks noGrp="1"/>
          </p:cNvSpPr>
          <p:nvPr/>
        </p:nvSpPr>
        <p:spPr>
          <a:xfrm>
            <a:off x="0" y="808767"/>
            <a:ext cx="12192000" cy="60811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solidFill>
                  <a:srgbClr val="000000"/>
                </a:solidFill>
                <a:latin typeface="Times New Roman"/>
                <a:cs typeface="Times New Roman"/>
              </a:rPr>
              <a:t>Targeted CNN pipeline</a:t>
            </a:r>
            <a:r>
              <a:rPr lang="en-US" sz="2400">
                <a:solidFill>
                  <a:srgbClr val="000000"/>
                </a:solidFill>
                <a:latin typeface="Times New Roman"/>
                <a:cs typeface="Times New Roman"/>
              </a:rPr>
              <a:t> identifies chain aggregates in CPI imagery and </a:t>
            </a:r>
            <a:r>
              <a:rPr lang="en-US" sz="2400" b="1">
                <a:solidFill>
                  <a:srgbClr val="000000"/>
                </a:solidFill>
                <a:latin typeface="Times New Roman"/>
                <a:cs typeface="Times New Roman"/>
              </a:rPr>
              <a:t>generalizes</a:t>
            </a:r>
            <a:r>
              <a:rPr lang="en-US" sz="2400">
                <a:solidFill>
                  <a:srgbClr val="000000"/>
                </a:solidFill>
                <a:latin typeface="Times New Roman"/>
                <a:cs typeface="Times New Roman"/>
              </a:rPr>
              <a:t> to unseen flights.</a:t>
            </a:r>
            <a:endParaRPr lang="en-US" sz="2400" b="0" i="0" u="none" strike="noStrike">
              <a:solidFill>
                <a:srgbClr val="000000"/>
              </a:solidFill>
              <a:effectLst/>
              <a:cs typeface="Times New Roman" panose="02020603050405020304" pitchFamily="18" charset="0"/>
            </a:endParaRPr>
          </a:p>
          <a:p>
            <a:r>
              <a:rPr lang="en-US" sz="2400" b="1">
                <a:latin typeface="Times New Roman"/>
                <a:cs typeface="Times New Roman"/>
              </a:rPr>
              <a:t>ResNet18 is the top performer</a:t>
            </a:r>
            <a:r>
              <a:rPr lang="en-US" sz="2400">
                <a:latin typeface="Times New Roman"/>
                <a:cs typeface="Times New Roman"/>
              </a:rPr>
              <a:t>; with a conservative probability threshold (</a:t>
            </a:r>
            <a:r>
              <a:rPr lang="en-US" sz="2400" b="1">
                <a:latin typeface="Times New Roman"/>
                <a:cs typeface="Times New Roman"/>
              </a:rPr>
              <a:t>P &gt; 0.66</a:t>
            </a:r>
            <a:r>
              <a:rPr lang="en-US" sz="2400">
                <a:latin typeface="Times New Roman"/>
                <a:cs typeface="Times New Roman"/>
              </a:rPr>
              <a:t>) it achieves high precision and </a:t>
            </a:r>
            <a:r>
              <a:rPr lang="en-US" sz="2400" b="1">
                <a:latin typeface="Times New Roman"/>
                <a:cs typeface="Times New Roman"/>
              </a:rPr>
              <a:t>minimizes false positives</a:t>
            </a:r>
            <a:r>
              <a:rPr lang="en-US" sz="2400">
                <a:latin typeface="Times New Roman"/>
                <a:cs typeface="Times New Roman"/>
              </a:rPr>
              <a:t>.</a:t>
            </a:r>
          </a:p>
          <a:p>
            <a:pPr marL="285750" indent="-285750"/>
            <a:r>
              <a:rPr lang="en-US" sz="2400">
                <a:solidFill>
                  <a:srgbClr val="000000"/>
                </a:solidFill>
                <a:latin typeface="Times New Roman"/>
                <a:cs typeface="Times New Roman"/>
              </a:rPr>
              <a:t>The approach enables flight-wide maps of chain-aggregate occurrence/concentration at second-level resolution.</a:t>
            </a:r>
          </a:p>
          <a:p>
            <a:pPr marL="0" indent="0">
              <a:buNone/>
            </a:pPr>
            <a:endParaRPr lang="en-US" sz="100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2400" b="0" i="0" u="none" strike="noStrike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Future Work:</a:t>
            </a:r>
          </a:p>
          <a:p>
            <a:r>
              <a:rPr lang="en-US" sz="2400" b="1">
                <a:solidFill>
                  <a:srgbClr val="000000"/>
                </a:solidFill>
                <a:latin typeface="Times New Roman"/>
                <a:cs typeface="Times New Roman"/>
              </a:rPr>
              <a:t>Contextualize detections:</a:t>
            </a:r>
            <a:r>
              <a:rPr lang="en-US" sz="2400">
                <a:solidFill>
                  <a:srgbClr val="000000"/>
                </a:solidFill>
                <a:latin typeface="Times New Roman"/>
                <a:cs typeface="Times New Roman"/>
              </a:rPr>
              <a:t> identify high/low concentration regions and relate them to storm phase and environment (from coarse to fine scale).</a:t>
            </a:r>
          </a:p>
          <a:p>
            <a:r>
              <a:rPr lang="en-US" sz="2400" b="1">
                <a:solidFill>
                  <a:srgbClr val="000000"/>
                </a:solidFill>
                <a:latin typeface="Times New Roman"/>
                <a:cs typeface="Times New Roman"/>
              </a:rPr>
              <a:t>Fuse measurements:</a:t>
            </a:r>
            <a:r>
              <a:rPr lang="en-US" sz="2400">
                <a:solidFill>
                  <a:srgbClr val="000000"/>
                </a:solidFill>
                <a:latin typeface="Times New Roman"/>
                <a:cs typeface="Times New Roman"/>
              </a:rPr>
              <a:t> improve along-track and 3-D localization by integrating ER-2 radar/lidar and electric-field data.</a:t>
            </a:r>
            <a:endParaRPr lang="en-US">
              <a:cs typeface="Times New Roman" panose="02020603050405020304" pitchFamily="18" charset="0"/>
            </a:endParaRPr>
          </a:p>
          <a:p>
            <a:r>
              <a:rPr lang="en-US" sz="2400" b="1">
                <a:latin typeface="Times New Roman"/>
                <a:cs typeface="Times New Roman"/>
              </a:rPr>
              <a:t>Broaden scope:</a:t>
            </a:r>
            <a:r>
              <a:rPr lang="en-US" sz="2400">
                <a:latin typeface="Times New Roman"/>
                <a:cs typeface="Times New Roman"/>
              </a:rPr>
              <a:t> apply across additional field campaigns and other habits; release code and catalogs.</a:t>
            </a:r>
            <a:endParaRPr lang="en-US"/>
          </a:p>
          <a:p>
            <a:endParaRPr lang="en-US" sz="2400">
              <a:cs typeface="Times New Roman" panose="02020603050405020304" pitchFamily="18" charset="0"/>
            </a:endParaRPr>
          </a:p>
          <a:p>
            <a:pPr lvl="1"/>
            <a:endParaRPr lang="en-US" sz="200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200">
              <a:cs typeface="Times New Roman" panose="02020603050405020304" pitchFamily="18" charset="0"/>
            </a:endParaRPr>
          </a:p>
          <a:p>
            <a:endParaRPr lang="en-US" sz="2400">
              <a:cs typeface="Times New Roman" panose="02020603050405020304" pitchFamily="18" charset="0"/>
            </a:endParaRPr>
          </a:p>
          <a:p>
            <a:endParaRPr lang="en-US" sz="240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>
              <a:cs typeface="Times New Roman" panose="02020603050405020304" pitchFamily="18" charset="0"/>
            </a:endParaRPr>
          </a:p>
        </p:txBody>
      </p:sp>
      <p:sp>
        <p:nvSpPr>
          <p:cNvPr id="14" name="Slide Number Placeholder 10">
            <a:extLst>
              <a:ext uri="{FF2B5EF4-FFF2-40B4-BE49-F238E27FC236}">
                <a16:creationId xmlns:a16="http://schemas.microsoft.com/office/drawing/2014/main" id="{D8F585F2-64E3-B68A-8ACB-9525FAB81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2321011" y="6356349"/>
            <a:ext cx="2743200" cy="365125"/>
          </a:xfrm>
        </p:spPr>
        <p:txBody>
          <a:bodyPr/>
          <a:lstStyle/>
          <a:p>
            <a:fld id="{CDFFE814-68E4-0C4A-BCC3-703C26BE2070}" type="slidenum">
              <a:rPr lang="en-US" sz="1200" dirty="0" smtClean="0">
                <a:latin typeface="Times New Roman"/>
                <a:cs typeface="Times New Roman"/>
              </a:rPr>
              <a:pPr/>
              <a:t>16</a:t>
            </a:fld>
            <a:endParaRPr lang="en-US" sz="1200">
              <a:latin typeface="Times New Roman"/>
              <a:cs typeface="Times New Roman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218305-8949-D271-2A58-721DA11F3DED}"/>
              </a:ext>
            </a:extLst>
          </p:cNvPr>
          <p:cNvSpPr txBox="1"/>
          <p:nvPr/>
        </p:nvSpPr>
        <p:spPr>
          <a:xfrm>
            <a:off x="-144459" y="6597261"/>
            <a:ext cx="960225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i="1" u="sng">
                <a:latin typeface="Times New Roman"/>
                <a:ea typeface="+mn-lt"/>
                <a:cs typeface="Times New Roman"/>
              </a:rPr>
              <a:t>5th International Summer Snowfall Workshop - 15 - 17 September 2025, Department of Meteorology, University of Reading, UK</a:t>
            </a:r>
            <a:endParaRPr lang="en-US">
              <a:latin typeface="Calibri" panose="020F0502020204030204"/>
              <a:ea typeface="+mn-lt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0191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8E5810-7C36-4E4A-F31E-656DD7883E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A8F5C-AC6F-CF73-9179-F285B2CC1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018" y="-32672"/>
            <a:ext cx="12192010" cy="712610"/>
          </a:xfrm>
        </p:spPr>
        <p:txBody>
          <a:bodyPr>
            <a:normAutofit/>
          </a:bodyPr>
          <a:lstStyle/>
          <a:p>
            <a:pPr algn="ctr"/>
            <a:r>
              <a:rPr lang="en-US" b="1">
                <a:latin typeface="Times New Roman"/>
                <a:cs typeface="Times New Roman"/>
              </a:rPr>
              <a:t>References &amp; Acknowledgements</a:t>
            </a:r>
            <a:endParaRPr lang="en-US" err="1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DCC0682-2E5C-B298-F698-6F1B3EB15611}"/>
              </a:ext>
            </a:extLst>
          </p:cNvPr>
          <p:cNvSpPr>
            <a:spLocks noGrp="1"/>
          </p:cNvSpPr>
          <p:nvPr/>
        </p:nvSpPr>
        <p:spPr>
          <a:xfrm>
            <a:off x="4008" y="563146"/>
            <a:ext cx="12194315" cy="60712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000">
                <a:effectLst/>
                <a:latin typeface="Times New Roman"/>
                <a:cs typeface="Times New Roman"/>
              </a:rPr>
              <a:t>Baran, A. J. (2009). A review of the light scattering properties of cirrus. </a:t>
            </a:r>
            <a:r>
              <a:rPr lang="en-US" sz="1000" i="1">
                <a:effectLst/>
                <a:latin typeface="Times New Roman"/>
                <a:cs typeface="Times New Roman"/>
              </a:rPr>
              <a:t>Journal of Quantitative Spectroscopy and Radiative Transfer</a:t>
            </a:r>
            <a:r>
              <a:rPr lang="en-US" sz="1000">
                <a:effectLst/>
                <a:latin typeface="Times New Roman"/>
                <a:cs typeface="Times New Roman"/>
              </a:rPr>
              <a:t>, </a:t>
            </a:r>
            <a:r>
              <a:rPr lang="en-US" sz="1000" i="1">
                <a:effectLst/>
                <a:latin typeface="Times New Roman"/>
                <a:cs typeface="Times New Roman"/>
              </a:rPr>
              <a:t>110</a:t>
            </a:r>
            <a:r>
              <a:rPr lang="en-US" sz="1000">
                <a:effectLst/>
                <a:latin typeface="Times New Roman"/>
                <a:cs typeface="Times New Roman"/>
              </a:rPr>
              <a:t>(14), 1239–1260. </a:t>
            </a:r>
            <a:r>
              <a:rPr lang="en-US" sz="1000">
                <a:effectLst/>
                <a:latin typeface="Times New Roman"/>
                <a:cs typeface="Times New Roman"/>
                <a:hlinkClick r:id="rId3"/>
              </a:rPr>
              <a:t>https://doi.org/10.1016/j.jqsrt.2009.02.026</a:t>
            </a:r>
            <a:endParaRPr lang="en-US" sz="1000">
              <a:effectLst/>
              <a:latin typeface="Times New Roman"/>
              <a:ea typeface="Times New Roman" panose="02020603050405020304" pitchFamily="18" charset="0"/>
              <a:cs typeface="Times New Roman"/>
            </a:endParaRPr>
          </a:p>
          <a:p>
            <a:pPr algn="just"/>
            <a:r>
              <a:rPr lang="en-US" sz="1000">
                <a:latin typeface="Times New Roman"/>
                <a:ea typeface="Times New Roman" panose="02020603050405020304" pitchFamily="18" charset="0"/>
                <a:cs typeface="Times New Roman"/>
              </a:rPr>
              <a:t>Connolly, P. J., Saunders, C. P. R., Gallagher, M. W., Bower, K. N., Flynn, M. J., </a:t>
            </a:r>
            <a:r>
              <a:rPr lang="en-US" sz="1000" err="1">
                <a:latin typeface="Times New Roman"/>
                <a:ea typeface="Times New Roman" panose="02020603050405020304" pitchFamily="18" charset="0"/>
                <a:cs typeface="Times New Roman"/>
              </a:rPr>
              <a:t>Choularton</a:t>
            </a:r>
            <a:r>
              <a:rPr lang="en-US" sz="1000">
                <a:latin typeface="Times New Roman"/>
                <a:ea typeface="Times New Roman" panose="02020603050405020304" pitchFamily="18" charset="0"/>
                <a:cs typeface="Times New Roman"/>
              </a:rPr>
              <a:t>, T. W., et al. (2005), Aircraft observations of the influence of electric fields on the aggregation of ice crystals. Quarterly Journal of the Royal Meteorological Society , 131 (608), 1695–1712. https://doi.org/10.1256/qj.03.217</a:t>
            </a:r>
          </a:p>
          <a:p>
            <a:pPr algn="just"/>
            <a:r>
              <a:rPr lang="en-US" sz="1000"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Liou, K. N. (1973). Transfer of Solar Irradiance through Cirrus Cloud Layers., </a:t>
            </a:r>
            <a:r>
              <a:rPr lang="en-US" sz="1000" i="1"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J. </a:t>
            </a:r>
            <a:r>
              <a:rPr lang="en-US" sz="1000" i="1" err="1"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Geophys</a:t>
            </a:r>
            <a:r>
              <a:rPr lang="en-US" sz="1000" i="1"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. Res.</a:t>
            </a:r>
            <a:r>
              <a:rPr lang="en-US" sz="1000"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, </a:t>
            </a:r>
            <a:r>
              <a:rPr lang="en-US" sz="1000" i="1"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78</a:t>
            </a:r>
            <a:r>
              <a:rPr lang="en-US" sz="1000"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, 1409–1418.</a:t>
            </a:r>
          </a:p>
          <a:p>
            <a:pPr algn="just"/>
            <a:r>
              <a:rPr lang="en-US" sz="1000"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Nairy, C. M. (2022). Observations of Chain Aggregates in Florida Cirrus Cloud Anvils on 3 August 2019 during CAPEEX19 (Master’s thesis), Dept. of Atmospheric Sciences, University of North Dakota, Grand Forks, North Dakota. Retrieved from </a:t>
            </a:r>
            <a:r>
              <a:rPr lang="en-US" sz="1000">
                <a:effectLst/>
                <a:latin typeface="Times New Roman"/>
                <a:ea typeface="Times New Roman" panose="02020603050405020304" pitchFamily="18" charset="0"/>
                <a:cs typeface="Times New Rom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https://commons.und.edu/theses/4363/</a:t>
            </a:r>
            <a:endParaRPr lang="en-US" sz="1000">
              <a:effectLst/>
              <a:latin typeface="Times New Roman"/>
              <a:ea typeface="Times New Roman" panose="02020603050405020304" pitchFamily="18" charset="0"/>
              <a:cs typeface="Times New Roman"/>
            </a:endParaRPr>
          </a:p>
          <a:p>
            <a:pPr algn="just"/>
            <a:r>
              <a:rPr lang="en-US" sz="1000"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Saunders, C. P. R., &amp; Wahab, N. M. A. (1975). The Influence of Electric Fields on the Aggregation of Ice Crystals. </a:t>
            </a:r>
            <a:r>
              <a:rPr lang="en-US" sz="1000" i="1"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Journal of the Meteorological Society of Japan. Ser. II</a:t>
            </a:r>
            <a:r>
              <a:rPr lang="en-US" sz="1000"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, </a:t>
            </a:r>
            <a:r>
              <a:rPr lang="en-US" sz="1000" i="1"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53</a:t>
            </a:r>
            <a:r>
              <a:rPr lang="en-US" sz="1000"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(2), 121–126. </a:t>
            </a:r>
            <a:r>
              <a:rPr lang="en-US" sz="1000" u="sng">
                <a:effectLst/>
                <a:latin typeface="Times New Roman"/>
                <a:ea typeface="Times New Roman" panose="02020603050405020304" pitchFamily="18" charset="0"/>
                <a:cs typeface="Times New Roman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https://doi.org/10.2151/jmsj1965.53.2_121</a:t>
            </a:r>
            <a:endParaRPr lang="en-US" sz="1000">
              <a:latin typeface="Times New Roman"/>
              <a:cs typeface="Times New Roman"/>
            </a:endParaRPr>
          </a:p>
          <a:p>
            <a:pPr algn="just"/>
            <a:r>
              <a:rPr lang="en-US" sz="1000">
                <a:latin typeface="Times New Roman"/>
                <a:cs typeface="Times New Roman"/>
              </a:rPr>
              <a:t>Schmitt, C. G., and A. J. </a:t>
            </a:r>
            <a:r>
              <a:rPr lang="en-US" sz="1000" err="1">
                <a:latin typeface="Times New Roman"/>
                <a:cs typeface="Times New Roman"/>
              </a:rPr>
              <a:t>Heymsfield</a:t>
            </a:r>
            <a:r>
              <a:rPr lang="en-US" sz="1000">
                <a:latin typeface="Times New Roman"/>
                <a:cs typeface="Times New Roman"/>
              </a:rPr>
              <a:t> (2014), Observational quantification of the separation of simple and complex atmospheric ice particles, </a:t>
            </a:r>
            <a:r>
              <a:rPr lang="en-US" sz="1000" err="1">
                <a:latin typeface="Times New Roman"/>
                <a:cs typeface="Times New Roman"/>
              </a:rPr>
              <a:t>Geophys</a:t>
            </a:r>
            <a:r>
              <a:rPr lang="en-US" sz="1000">
                <a:latin typeface="Times New Roman"/>
                <a:cs typeface="Times New Roman"/>
              </a:rPr>
              <a:t>. Res. Lett., 41, 1301–1307, doi:10.1002/2013GL058781.</a:t>
            </a:r>
          </a:p>
          <a:p>
            <a:pPr algn="just"/>
            <a:r>
              <a:rPr lang="en-US" sz="1000">
                <a:effectLst/>
                <a:latin typeface="Times New Roman"/>
                <a:cs typeface="Times New Roman"/>
              </a:rPr>
              <a:t>Stephens, G. L., Tsay, S.-C., Stackhouse, P. W., &amp; Flatau, P. J. (1990). The Relevance of the Microphysical and Radiative Properties of Cirrus Clouds to Climate and Climatic Feedback. </a:t>
            </a:r>
            <a:r>
              <a:rPr lang="en-US" sz="1000" i="1">
                <a:effectLst/>
                <a:latin typeface="Times New Roman"/>
                <a:cs typeface="Times New Roman"/>
              </a:rPr>
              <a:t>Journal of the Atmospheric Sciences</a:t>
            </a:r>
            <a:r>
              <a:rPr lang="en-US" sz="1000">
                <a:effectLst/>
                <a:latin typeface="Times New Roman"/>
                <a:cs typeface="Times New Roman"/>
              </a:rPr>
              <a:t>, </a:t>
            </a:r>
            <a:r>
              <a:rPr lang="en-US" sz="1000" i="1">
                <a:effectLst/>
                <a:latin typeface="Times New Roman"/>
                <a:cs typeface="Times New Roman"/>
              </a:rPr>
              <a:t>47</a:t>
            </a:r>
            <a:r>
              <a:rPr lang="en-US" sz="1000">
                <a:effectLst/>
                <a:latin typeface="Times New Roman"/>
                <a:cs typeface="Times New Roman"/>
              </a:rPr>
              <a:t>(14), 1742–1754. </a:t>
            </a:r>
            <a:r>
              <a:rPr lang="en-US" sz="1000">
                <a:effectLst/>
                <a:latin typeface="Times New Roman"/>
                <a:cs typeface="Times New Roman"/>
                <a:hlinkClick r:id="rId6"/>
              </a:rPr>
              <a:t>https://doi.org/10.1175/1520-0469(1990)047&lt;1742:TROTMA&gt;2.0.CO;2</a:t>
            </a:r>
            <a:endParaRPr lang="en-US" sz="1000">
              <a:effectLst/>
              <a:latin typeface="Times New Roman"/>
              <a:ea typeface="Times New Roman" panose="02020603050405020304" pitchFamily="18" charset="0"/>
              <a:cs typeface="Times New Roman"/>
            </a:endParaRPr>
          </a:p>
          <a:p>
            <a:pPr algn="just"/>
            <a:r>
              <a:rPr lang="en-US" sz="1000"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Stith, J. L., Avallone, L. M., Bansemer, A., Basarab, B., Dorsi, S. W., Fuchs, B., et al. (2014). Ice particles in the upper anvil regions of midlatitude continental thunderstorms: the case for frozen-drop aggregates. </a:t>
            </a:r>
            <a:r>
              <a:rPr lang="en-US" sz="1000" i="1"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Atmospheric Chemistry and Physics</a:t>
            </a:r>
            <a:r>
              <a:rPr lang="en-US" sz="1000"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, </a:t>
            </a:r>
            <a:r>
              <a:rPr lang="en-US" sz="1000" i="1"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14</a:t>
            </a:r>
            <a:r>
              <a:rPr lang="en-US" sz="1000"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(4), 1973–1985. </a:t>
            </a:r>
            <a:r>
              <a:rPr lang="en-US" sz="1000" u="sng">
                <a:effectLst/>
                <a:latin typeface="Times New Roman"/>
                <a:ea typeface="Times New Roman" panose="02020603050405020304" pitchFamily="18" charset="0"/>
                <a:cs typeface="Times New Roman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https://doi.org/10.5194/acp-14-1973-2014</a:t>
            </a:r>
            <a:endParaRPr lang="en-US" sz="1000" b="0" i="1" u="none" strike="noStrike">
              <a:solidFill>
                <a:srgbClr val="3F3F3F"/>
              </a:solidFill>
              <a:effectLst/>
              <a:latin typeface="Times New Roman"/>
              <a:cs typeface="Times New Roman"/>
            </a:endParaRPr>
          </a:p>
          <a:p>
            <a:pPr marL="0" indent="0" algn="just">
              <a:buNone/>
            </a:pPr>
            <a:r>
              <a:rPr lang="en-US" sz="1800">
                <a:effectLst/>
                <a:latin typeface="Times New Roman"/>
                <a:cs typeface="Times New Roman"/>
              </a:rPr>
              <a:t>This research was supported by a NASA </a:t>
            </a:r>
            <a:r>
              <a:rPr lang="en-US" sz="1800">
                <a:latin typeface="Times New Roman"/>
                <a:cs typeface="Times New Roman"/>
              </a:rPr>
              <a:t>MOSAICS research</a:t>
            </a:r>
            <a:r>
              <a:rPr lang="en-US" sz="1800">
                <a:effectLst/>
                <a:latin typeface="Times New Roman"/>
                <a:cs typeface="Times New Roman"/>
              </a:rPr>
              <a:t> grant to the University of North Dakota. Grant #: </a:t>
            </a:r>
            <a:r>
              <a:rPr lang="en-US" sz="1800">
                <a:latin typeface="Times New Roman"/>
                <a:cs typeface="Times New Roman"/>
              </a:rPr>
              <a:t>435002210UND0029914</a:t>
            </a:r>
            <a:r>
              <a:rPr lang="en-US" sz="1800">
                <a:effectLst/>
                <a:latin typeface="Times New Roman"/>
                <a:cs typeface="Times New Roman"/>
              </a:rPr>
              <a:t>.</a:t>
            </a:r>
            <a:r>
              <a:rPr lang="en-US" sz="1200">
                <a:latin typeface="Times New Roman"/>
                <a:cs typeface="Times New Roman"/>
              </a:rPr>
              <a:t> </a:t>
            </a:r>
            <a:r>
              <a:rPr lang="en-US" sz="1800" b="0" u="none" strike="noStrike">
                <a:effectLst/>
                <a:latin typeface="Times New Roman"/>
                <a:cs typeface="Times New Roman"/>
              </a:rPr>
              <a:t>The IMPACTS dataset is publicly available at the NASA GHRC </a:t>
            </a:r>
            <a:r>
              <a:rPr lang="en-US" sz="1800" b="0" u="sng" strike="noStrike">
                <a:effectLst/>
                <a:latin typeface="Times New Roman"/>
                <a:cs typeface="Times New Roman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http://dx.doi.org/10.5067/IMPACTS/DATA101</a:t>
            </a:r>
            <a:r>
              <a:rPr lang="en-US" sz="1800" b="0" u="none" strike="noStrike">
                <a:effectLst/>
                <a:latin typeface="Times New Roman"/>
                <a:cs typeface="Times New Roman"/>
              </a:rPr>
              <a:t>. We would also like to thank Andrew </a:t>
            </a:r>
            <a:r>
              <a:rPr lang="en-US" sz="1800" b="0" u="none" strike="noStrike" err="1">
                <a:effectLst/>
                <a:latin typeface="Times New Roman"/>
                <a:cs typeface="Times New Roman"/>
              </a:rPr>
              <a:t>Heymsfield</a:t>
            </a:r>
            <a:r>
              <a:rPr lang="en-US" sz="1800" b="0" u="none" strike="noStrike">
                <a:effectLst/>
                <a:latin typeface="Times New Roman"/>
                <a:cs typeface="Times New Roman"/>
              </a:rPr>
              <a:t> </a:t>
            </a:r>
            <a:r>
              <a:rPr lang="en-US" sz="1800">
                <a:latin typeface="Times New Roman"/>
                <a:cs typeface="Times New Roman"/>
              </a:rPr>
              <a:t>and Stephen</a:t>
            </a:r>
            <a:r>
              <a:rPr lang="en-US" sz="1800" b="0" u="none" strike="noStrike">
                <a:effectLst/>
                <a:latin typeface="Times New Roman"/>
                <a:cs typeface="Times New Roman"/>
              </a:rPr>
              <a:t> Nicholls for their added expertise in this </a:t>
            </a:r>
            <a:r>
              <a:rPr lang="en-US" sz="1800">
                <a:latin typeface="Times New Roman"/>
                <a:cs typeface="Times New Roman"/>
              </a:rPr>
              <a:t>analysis</a:t>
            </a:r>
            <a:r>
              <a:rPr lang="en-US" sz="1800" b="0" u="none" strike="noStrike">
                <a:effectLst/>
                <a:latin typeface="Times New Roman"/>
                <a:cs typeface="Times New Roman"/>
              </a:rPr>
              <a:t>. </a:t>
            </a:r>
            <a:endParaRPr lang="en-US" sz="1800">
              <a:latin typeface="Times New Roman"/>
              <a:cs typeface="Times New Roman"/>
            </a:endParaRPr>
          </a:p>
          <a:p>
            <a:pPr algn="just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>
              <a:cs typeface="Times New Roman" panose="02020603050405020304" pitchFamily="18" charset="0"/>
            </a:endParaRPr>
          </a:p>
        </p:txBody>
      </p:sp>
      <p:sp>
        <p:nvSpPr>
          <p:cNvPr id="5" name="Slide Number Placeholder 10">
            <a:extLst>
              <a:ext uri="{FF2B5EF4-FFF2-40B4-BE49-F238E27FC236}">
                <a16:creationId xmlns:a16="http://schemas.microsoft.com/office/drawing/2014/main" id="{5EB5D740-B3F5-562D-FDAC-64199E2602A5}"/>
              </a:ext>
            </a:extLst>
          </p:cNvPr>
          <p:cNvSpPr txBox="1">
            <a:spLocks/>
          </p:cNvSpPr>
          <p:nvPr/>
        </p:nvSpPr>
        <p:spPr>
          <a:xfrm>
            <a:off x="-2348720" y="591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DFFE814-68E4-0C4A-BCC3-703C26BE2070}" type="slidenum">
              <a:rPr lang="en-US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pPr/>
              <a:t>17</a:t>
            </a:fld>
            <a:endParaRPr lang="en-US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C13701-049F-C2E0-6A7A-4DEA18735C13}"/>
              </a:ext>
            </a:extLst>
          </p:cNvPr>
          <p:cNvSpPr txBox="1"/>
          <p:nvPr/>
        </p:nvSpPr>
        <p:spPr>
          <a:xfrm>
            <a:off x="8419240" y="4418870"/>
            <a:ext cx="34025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u="sng">
                <a:latin typeface="Times New Roman" panose="02020603050405020304" pitchFamily="18" charset="0"/>
                <a:cs typeface="Times New Roman" panose="02020603050405020304" pitchFamily="18" charset="0"/>
              </a:rPr>
              <a:t>Thank you.</a:t>
            </a:r>
          </a:p>
        </p:txBody>
      </p:sp>
      <p:pic>
        <p:nvPicPr>
          <p:cNvPr id="12" name="Picture 11" descr="A collage of images of various shapes&#10;&#10;Description automatically generated">
            <a:extLst>
              <a:ext uri="{FF2B5EF4-FFF2-40B4-BE49-F238E27FC236}">
                <a16:creationId xmlns:a16="http://schemas.microsoft.com/office/drawing/2014/main" id="{916752AD-69EF-4947-93C4-04717A4ED4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08928" y="4125057"/>
            <a:ext cx="3654262" cy="25023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4CF76F-DDC3-D127-C615-384DD9E9BF56}"/>
              </a:ext>
            </a:extLst>
          </p:cNvPr>
          <p:cNvSpPr txBox="1"/>
          <p:nvPr/>
        </p:nvSpPr>
        <p:spPr>
          <a:xfrm>
            <a:off x="-144459" y="6597261"/>
            <a:ext cx="960225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i="1" u="sng">
                <a:latin typeface="Times New Roman"/>
                <a:ea typeface="+mn-lt"/>
                <a:cs typeface="Times New Roman"/>
              </a:rPr>
              <a:t>5th International Summer Snowfall Workshop - 15 - 17 September 2025, Department of Meteorology, University of Reading, UK</a:t>
            </a:r>
            <a:endParaRPr lang="en-US">
              <a:latin typeface="Calibri" panose="020F0502020204030204"/>
              <a:ea typeface="+mn-lt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1177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1E2AD-47ED-30FF-37A1-63D3A729E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mes New Roman"/>
                <a:cs typeface="Times New Roman"/>
              </a:rPr>
              <a:t>Extra Slides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727074-1493-0DA4-85FB-518375506C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7BFC77-0A92-554C-D0D6-05756EFFD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FE814-68E4-0C4A-BCC3-703C26BE2070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3610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8D3922-C43D-0664-2250-ACBDE93D1B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838CC-8C21-2111-DD76-E9A572472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003" y="-238"/>
            <a:ext cx="11491782" cy="712610"/>
          </a:xfrm>
        </p:spPr>
        <p:txBody>
          <a:bodyPr>
            <a:normAutofit/>
          </a:bodyPr>
          <a:lstStyle/>
          <a:p>
            <a:pPr algn="ctr"/>
            <a:r>
              <a:rPr lang="en-US" b="1">
                <a:latin typeface="Times New Roman"/>
                <a:cs typeface="Times New Roman"/>
              </a:rPr>
              <a:t>Dataset/Instrumentation</a:t>
            </a:r>
            <a:endParaRPr lang="en-US" b="1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79F4FF8-278B-23E1-C5F5-A5AF9B816FC3}"/>
              </a:ext>
            </a:extLst>
          </p:cNvPr>
          <p:cNvSpPr>
            <a:spLocks noGrp="1"/>
          </p:cNvSpPr>
          <p:nvPr/>
        </p:nvSpPr>
        <p:spPr>
          <a:xfrm>
            <a:off x="0" y="878331"/>
            <a:ext cx="6673891" cy="54540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u="sng">
                <a:latin typeface="Times New Roman"/>
                <a:cs typeface="Times New Roman"/>
              </a:rPr>
              <a:t>I</a:t>
            </a:r>
            <a:r>
              <a:rPr lang="en-US" sz="2400">
                <a:latin typeface="Times New Roman"/>
                <a:cs typeface="Times New Roman"/>
              </a:rPr>
              <a:t>nvestigation of </a:t>
            </a:r>
            <a:r>
              <a:rPr lang="en-US" sz="2400" b="1" u="sng">
                <a:latin typeface="Times New Roman"/>
                <a:cs typeface="Times New Roman"/>
              </a:rPr>
              <a:t>M</a:t>
            </a:r>
            <a:r>
              <a:rPr lang="en-US" sz="2400">
                <a:latin typeface="Times New Roman"/>
                <a:cs typeface="Times New Roman"/>
              </a:rPr>
              <a:t>icrophysics and </a:t>
            </a:r>
            <a:r>
              <a:rPr lang="en-US" sz="2400" b="1" u="sng">
                <a:latin typeface="Times New Roman"/>
                <a:cs typeface="Times New Roman"/>
              </a:rPr>
              <a:t>P</a:t>
            </a:r>
            <a:r>
              <a:rPr lang="en-US" sz="2400">
                <a:latin typeface="Times New Roman"/>
                <a:cs typeface="Times New Roman"/>
              </a:rPr>
              <a:t>recipitation for </a:t>
            </a:r>
            <a:r>
              <a:rPr lang="en-US" sz="2400" b="1" u="sng">
                <a:latin typeface="Times New Roman"/>
                <a:cs typeface="Times New Roman"/>
              </a:rPr>
              <a:t>A</a:t>
            </a:r>
            <a:r>
              <a:rPr lang="en-US" sz="2400">
                <a:latin typeface="Times New Roman"/>
                <a:cs typeface="Times New Roman"/>
              </a:rPr>
              <a:t>tlantic </a:t>
            </a:r>
            <a:r>
              <a:rPr lang="en-US" sz="2400" b="1" u="sng">
                <a:latin typeface="Times New Roman"/>
                <a:cs typeface="Times New Roman"/>
              </a:rPr>
              <a:t>C</a:t>
            </a:r>
            <a:r>
              <a:rPr lang="en-US" sz="2400">
                <a:latin typeface="Times New Roman"/>
                <a:cs typeface="Times New Roman"/>
              </a:rPr>
              <a:t>oast-</a:t>
            </a:r>
            <a:r>
              <a:rPr lang="en-US" sz="2400" b="1" u="sng">
                <a:latin typeface="Times New Roman"/>
                <a:cs typeface="Times New Roman"/>
              </a:rPr>
              <a:t>T</a:t>
            </a:r>
            <a:r>
              <a:rPr lang="en-US" sz="2400">
                <a:latin typeface="Times New Roman"/>
                <a:cs typeface="Times New Roman"/>
              </a:rPr>
              <a:t>hreatening </a:t>
            </a:r>
            <a:r>
              <a:rPr lang="en-US" sz="2400" b="1" u="sng">
                <a:latin typeface="Times New Roman"/>
                <a:cs typeface="Times New Roman"/>
              </a:rPr>
              <a:t>S</a:t>
            </a:r>
            <a:r>
              <a:rPr lang="en-US" sz="2400">
                <a:latin typeface="Times New Roman"/>
                <a:cs typeface="Times New Roman"/>
              </a:rPr>
              <a:t>nowstorms (IMPACTS).</a:t>
            </a:r>
          </a:p>
          <a:p>
            <a:pPr marL="0" indent="0">
              <a:buNone/>
            </a:pPr>
            <a:endParaRPr lang="en-US" sz="3600">
              <a:cs typeface="Times New Roman"/>
            </a:endParaRPr>
          </a:p>
          <a:p>
            <a:r>
              <a:rPr lang="en-US" sz="2400">
                <a:latin typeface="Times New Roman"/>
                <a:cs typeface="Times New Roman"/>
              </a:rPr>
              <a:t>NASA P-3b Orion Research Aircraft</a:t>
            </a:r>
          </a:p>
          <a:p>
            <a:pPr lvl="1"/>
            <a:r>
              <a:rPr lang="en-US" sz="2000">
                <a:latin typeface="Times New Roman"/>
                <a:cs typeface="Times New Roman"/>
              </a:rPr>
              <a:t>Hawkeye-Cloud Particle Imaging (CPI) Probe</a:t>
            </a:r>
          </a:p>
          <a:p>
            <a:pPr lvl="1"/>
            <a:r>
              <a:rPr lang="en-US" sz="2000">
                <a:latin typeface="Times New Roman"/>
                <a:cs typeface="Times New Roman"/>
              </a:rPr>
              <a:t>King Probe (Liquid Water Content [LWC])</a:t>
            </a:r>
          </a:p>
          <a:p>
            <a:endParaRPr lang="en-US" sz="2400">
              <a:latin typeface="Times New Roman"/>
              <a:cs typeface="Times New Roman"/>
            </a:endParaRPr>
          </a:p>
          <a:p>
            <a:endParaRPr lang="en-US" sz="2400">
              <a:latin typeface="Times New Roman"/>
              <a:cs typeface="Times New Roman"/>
            </a:endParaRPr>
          </a:p>
          <a:p>
            <a:endParaRPr lang="en-US" sz="240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/>
          </a:p>
          <a:p>
            <a:endParaRPr lang="en-US">
              <a:cs typeface="Times New Roman" panose="02020603050405020304" pitchFamily="18" charset="0"/>
            </a:endParaRPr>
          </a:p>
          <a:p>
            <a:endParaRPr lang="en-US">
              <a:cs typeface="Times New Roman" panose="02020603050405020304" pitchFamily="18" charset="0"/>
            </a:endParaRPr>
          </a:p>
          <a:p>
            <a:endParaRPr lang="en-US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>
              <a:cs typeface="Times New Roman" panose="02020603050405020304" pitchFamily="18" charset="0"/>
            </a:endParaRP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2C9EBFAF-9CD2-C5A3-B883-28309A872D4A}"/>
              </a:ext>
            </a:extLst>
          </p:cNvPr>
          <p:cNvSpPr txBox="1"/>
          <p:nvPr/>
        </p:nvSpPr>
        <p:spPr>
          <a:xfrm>
            <a:off x="6628578" y="5431809"/>
            <a:ext cx="5471669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latin typeface="Times New Roman"/>
                <a:cs typeface="Times New Roman"/>
              </a:rPr>
              <a:t>Adapted from the NASA IMPACTS executive summary (https://</a:t>
            </a:r>
            <a:r>
              <a:rPr lang="en-US" sz="1200" err="1">
                <a:latin typeface="Times New Roman"/>
                <a:cs typeface="Times New Roman"/>
              </a:rPr>
              <a:t>espo.nasa.gov</a:t>
            </a:r>
            <a:r>
              <a:rPr lang="en-US" sz="1200">
                <a:latin typeface="Times New Roman"/>
                <a:cs typeface="Times New Roman"/>
              </a:rPr>
              <a:t>/impacts/).</a:t>
            </a:r>
            <a:endParaRPr lang="en-US" sz="1600">
              <a:cs typeface="Arial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DA12FEF-D5D4-B235-E617-59544E799FCE}"/>
              </a:ext>
            </a:extLst>
          </p:cNvPr>
          <p:cNvGrpSpPr/>
          <p:nvPr/>
        </p:nvGrpSpPr>
        <p:grpSpPr>
          <a:xfrm>
            <a:off x="6554541" y="1301332"/>
            <a:ext cx="5555815" cy="4112051"/>
            <a:chOff x="7374618" y="597953"/>
            <a:chExt cx="4735738" cy="3220810"/>
          </a:xfrm>
        </p:grpSpPr>
        <p:pic>
          <p:nvPicPr>
            <p:cNvPr id="3" name="Picture 2" descr="A diagram of a diagram of a plane&#10;&#10;Description automatically generated">
              <a:extLst>
                <a:ext uri="{FF2B5EF4-FFF2-40B4-BE49-F238E27FC236}">
                  <a16:creationId xmlns:a16="http://schemas.microsoft.com/office/drawing/2014/main" id="{84E1CE99-0D78-A6E3-CC4C-E5AE37806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74618" y="597953"/>
              <a:ext cx="4727121" cy="322081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5F63E7E-592F-7FC6-120A-E3808CA9C53D}"/>
                </a:ext>
              </a:extLst>
            </p:cNvPr>
            <p:cNvSpPr/>
            <p:nvPr/>
          </p:nvSpPr>
          <p:spPr>
            <a:xfrm>
              <a:off x="7483928" y="661466"/>
              <a:ext cx="4626428" cy="315685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Slide Number Placeholder 10">
            <a:extLst>
              <a:ext uri="{FF2B5EF4-FFF2-40B4-BE49-F238E27FC236}">
                <a16:creationId xmlns:a16="http://schemas.microsoft.com/office/drawing/2014/main" id="{95991060-DADD-4AF5-3786-9B6517F54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2321011" y="6356349"/>
            <a:ext cx="2743200" cy="365125"/>
          </a:xfrm>
        </p:spPr>
        <p:txBody>
          <a:bodyPr/>
          <a:lstStyle/>
          <a:p>
            <a:fld id="{CDFFE814-68E4-0C4A-BCC3-703C26BE2070}" type="slidenum">
              <a:rPr lang="en-US" sz="1200" dirty="0" smtClean="0">
                <a:latin typeface="Times New Roman"/>
                <a:cs typeface="Times New Roman"/>
              </a:rPr>
              <a:pPr/>
              <a:t>19</a:t>
            </a:fld>
            <a:endParaRPr lang="en-US" sz="1200">
              <a:latin typeface="Times New Roman"/>
              <a:cs typeface="Times New Roman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77092C8-705D-59A4-93F2-16FDD0F01153}"/>
              </a:ext>
            </a:extLst>
          </p:cNvPr>
          <p:cNvGrpSpPr/>
          <p:nvPr/>
        </p:nvGrpSpPr>
        <p:grpSpPr>
          <a:xfrm>
            <a:off x="414128" y="3765761"/>
            <a:ext cx="4392342" cy="2867132"/>
            <a:chOff x="1349702" y="3894337"/>
            <a:chExt cx="4392342" cy="2867132"/>
          </a:xfrm>
        </p:grpSpPr>
        <p:pic>
          <p:nvPicPr>
            <p:cNvPr id="18" name="Picture 17" descr="A collage of images of a plane&#10;&#10;Description automatically generated">
              <a:extLst>
                <a:ext uri="{FF2B5EF4-FFF2-40B4-BE49-F238E27FC236}">
                  <a16:creationId xmlns:a16="http://schemas.microsoft.com/office/drawing/2014/main" id="{9E91EBF9-9CED-AF98-6691-58306C39E9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1608" t="-1924" r="30828" b="74196"/>
            <a:stretch/>
          </p:blipFill>
          <p:spPr>
            <a:xfrm>
              <a:off x="2226119" y="3894337"/>
              <a:ext cx="2918285" cy="974776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D4BE250-2FEB-1A93-A943-0649DA88E1C3}"/>
                </a:ext>
              </a:extLst>
            </p:cNvPr>
            <p:cNvSpPr/>
            <p:nvPr/>
          </p:nvSpPr>
          <p:spPr>
            <a:xfrm rot="793368">
              <a:off x="1349702" y="4641461"/>
              <a:ext cx="1281658" cy="3141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4B225B4-EF9C-42E5-17C8-B754DF0871CE}"/>
                </a:ext>
              </a:extLst>
            </p:cNvPr>
            <p:cNvSpPr/>
            <p:nvPr/>
          </p:nvSpPr>
          <p:spPr>
            <a:xfrm rot="3862907">
              <a:off x="2154036" y="4746527"/>
              <a:ext cx="266015" cy="2706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 descr="A collage of images of a plane&#10;&#10;Description automatically generated">
              <a:extLst>
                <a:ext uri="{FF2B5EF4-FFF2-40B4-BE49-F238E27FC236}">
                  <a16:creationId xmlns:a16="http://schemas.microsoft.com/office/drawing/2014/main" id="{C69C2F60-8982-3DC6-03A2-1385CD8F9B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1607" t="28808" r="57183" b="43130"/>
            <a:stretch/>
          </p:blipFill>
          <p:spPr>
            <a:xfrm>
              <a:off x="2266133" y="5160655"/>
              <a:ext cx="1301313" cy="986468"/>
            </a:xfrm>
            <a:prstGeom prst="rect">
              <a:avLst/>
            </a:prstGeom>
          </p:spPr>
        </p:pic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7558FD6D-F1F8-352A-3B6F-296AE14DF792}"/>
                </a:ext>
              </a:extLst>
            </p:cNvPr>
            <p:cNvCxnSpPr>
              <a:cxnSpLocks/>
            </p:cNvCxnSpPr>
            <p:nvPr/>
          </p:nvCxnSpPr>
          <p:spPr>
            <a:xfrm>
              <a:off x="2594030" y="4798536"/>
              <a:ext cx="175511" cy="967776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71D4AA4-8014-7525-C38D-B87AC8693363}"/>
                </a:ext>
              </a:extLst>
            </p:cNvPr>
            <p:cNvSpPr txBox="1"/>
            <p:nvPr/>
          </p:nvSpPr>
          <p:spPr>
            <a:xfrm>
              <a:off x="2203497" y="6066528"/>
              <a:ext cx="1506663" cy="4395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latin typeface="Times New Roman" panose="02020603050405020304" pitchFamily="18" charset="0"/>
                  <a:cs typeface="Times New Roman" panose="02020603050405020304" pitchFamily="18" charset="0"/>
                </a:rPr>
                <a:t>Hawkeye-CPI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923C487-CA3B-3516-651E-972254E44E55}"/>
                </a:ext>
              </a:extLst>
            </p:cNvPr>
            <p:cNvSpPr/>
            <p:nvPr/>
          </p:nvSpPr>
          <p:spPr>
            <a:xfrm>
              <a:off x="1752951" y="3894337"/>
              <a:ext cx="3989093" cy="28671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671238B-73B5-2397-4AAC-7AC1A93102EC}"/>
                </a:ext>
              </a:extLst>
            </p:cNvPr>
            <p:cNvSpPr/>
            <p:nvPr/>
          </p:nvSpPr>
          <p:spPr>
            <a:xfrm rot="21279035">
              <a:off x="4695303" y="4727798"/>
              <a:ext cx="917579" cy="3141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8F4A062-08D3-CCF4-051E-8C78EDF22124}"/>
                </a:ext>
              </a:extLst>
            </p:cNvPr>
            <p:cNvSpPr/>
            <p:nvPr/>
          </p:nvSpPr>
          <p:spPr>
            <a:xfrm rot="21279035">
              <a:off x="4637603" y="4804073"/>
              <a:ext cx="917579" cy="3141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BE9681D6-5ECC-A8AA-4DE4-7156C346FFDF}"/>
              </a:ext>
            </a:extLst>
          </p:cNvPr>
          <p:cNvSpPr txBox="1"/>
          <p:nvPr/>
        </p:nvSpPr>
        <p:spPr>
          <a:xfrm>
            <a:off x="8965" y="6617355"/>
            <a:ext cx="1103217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i="1" u="sng">
                <a:latin typeface="Times New Roman" panose="02020603050405020304" pitchFamily="18" charset="0"/>
                <a:cs typeface="Times New Roman" panose="02020603050405020304" pitchFamily="18" charset="0"/>
              </a:rPr>
              <a:t>105th AMS Annual Meeting – Second Symposium on Cloud Physics: New and Emerging Measurement Methods in Cloud and Precipitation Research III</a:t>
            </a:r>
          </a:p>
        </p:txBody>
      </p:sp>
      <p:pic>
        <p:nvPicPr>
          <p:cNvPr id="26" name="Picture 25" descr="A logo with planes and map&#10;&#10;Description automatically generated">
            <a:extLst>
              <a:ext uri="{FF2B5EF4-FFF2-40B4-BE49-F238E27FC236}">
                <a16:creationId xmlns:a16="http://schemas.microsoft.com/office/drawing/2014/main" id="{23B44E5D-63C1-3E1D-77DD-199A59E2F5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9322" y="1301332"/>
            <a:ext cx="1429509" cy="1423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27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015FD0-5A1D-1C62-EC3E-A9F8DB8B9B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316D92C-3935-019D-9B65-2636E5486989}"/>
              </a:ext>
            </a:extLst>
          </p:cNvPr>
          <p:cNvSpPr/>
          <p:nvPr/>
        </p:nvSpPr>
        <p:spPr>
          <a:xfrm>
            <a:off x="5755341" y="6033247"/>
            <a:ext cx="6427694" cy="8157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39C1A1-2B7A-6C73-2748-D854DA739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8965"/>
            <a:ext cx="12183034" cy="712610"/>
          </a:xfrm>
        </p:spPr>
        <p:txBody>
          <a:bodyPr/>
          <a:lstStyle/>
          <a:p>
            <a:pPr algn="ctr"/>
            <a:r>
              <a:rPr lang="en-US" b="1">
                <a:latin typeface="Times New Roman"/>
                <a:cs typeface="Times New Roman"/>
              </a:rPr>
              <a:t>Background</a:t>
            </a:r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7C8C7C2-B15C-F3BA-51B8-F95283D2E1DD}"/>
              </a:ext>
            </a:extLst>
          </p:cNvPr>
          <p:cNvSpPr>
            <a:spLocks noGrp="1"/>
          </p:cNvSpPr>
          <p:nvPr/>
        </p:nvSpPr>
        <p:spPr>
          <a:xfrm>
            <a:off x="0" y="705285"/>
            <a:ext cx="9390807" cy="60246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400">
                <a:latin typeface="Times New Roman"/>
                <a:cs typeface="Times New Roman"/>
              </a:rPr>
              <a:t>Chain Aggregate: Unusually elongated, quasi-linear ice crystal aggregate consisting of three or more discernable ice monomers joined together end-to-end or by small joints (Nairy, 2022).</a:t>
            </a:r>
          </a:p>
          <a:p>
            <a:pPr algn="just"/>
            <a:endParaRPr lang="en-US" sz="2400">
              <a:cs typeface="Times New Roman" panose="02020603050405020304" pitchFamily="18" charset="0"/>
            </a:endParaRPr>
          </a:p>
          <a:p>
            <a:pPr algn="just"/>
            <a:r>
              <a:rPr lang="en-US" sz="2400">
                <a:latin typeface="Times New Roman"/>
                <a:cs typeface="Times New Roman"/>
              </a:rPr>
              <a:t>Laboratory experiments show that chain aggregation occurs in the presence of strong electric fields (&gt;60 kV m</a:t>
            </a:r>
            <a:r>
              <a:rPr lang="en-US" sz="2400" baseline="30000">
                <a:latin typeface="Times New Roman"/>
                <a:cs typeface="Times New Roman"/>
              </a:rPr>
              <a:t>-1</a:t>
            </a:r>
            <a:r>
              <a:rPr lang="en-US" sz="2400">
                <a:latin typeface="Times New Roman"/>
                <a:cs typeface="Times New Roman"/>
              </a:rPr>
              <a:t>) between -5 and -37 °C (Maximum efficiency at -8 °C) [Saunders &amp; Wahab, 1975].</a:t>
            </a:r>
          </a:p>
          <a:p>
            <a:pPr lvl="1" algn="just"/>
            <a:r>
              <a:rPr lang="en-US" sz="1800">
                <a:latin typeface="Times New Roman"/>
                <a:cs typeface="Times New Roman"/>
              </a:rPr>
              <a:t>Chain aggregation efficiency found to be temperature depended.</a:t>
            </a:r>
          </a:p>
          <a:p>
            <a:pPr algn="just"/>
            <a:endParaRPr lang="en-US" sz="2400">
              <a:latin typeface="Times New Roman"/>
              <a:cs typeface="Times New Roman"/>
            </a:endParaRPr>
          </a:p>
          <a:p>
            <a:pPr algn="just"/>
            <a:r>
              <a:rPr lang="en-US" sz="2400">
                <a:latin typeface="Times New Roman"/>
                <a:cs typeface="Times New Roman"/>
              </a:rPr>
              <a:t>Chains are observed in mid- to upper-level tropical, subtropical, and midlatitude summertime storms.</a:t>
            </a:r>
            <a:endParaRPr lang="en-US" sz="2400">
              <a:cs typeface="Times New Roman" panose="02020603050405020304" pitchFamily="18" charset="0"/>
            </a:endParaRPr>
          </a:p>
          <a:p>
            <a:pPr lvl="1" algn="just"/>
            <a:r>
              <a:rPr lang="en-US" sz="1800">
                <a:latin typeface="Times New Roman"/>
                <a:cs typeface="Times New Roman"/>
              </a:rPr>
              <a:t>Cirrus anvils during CapeEx19 (Florida) </a:t>
            </a:r>
            <a:r>
              <a:rPr lang="en-US" sz="1800" i="1">
                <a:latin typeface="Times New Roman"/>
                <a:cs typeface="Times New Roman"/>
              </a:rPr>
              <a:t>where in-situ E-Fields &lt; 60 kV m</a:t>
            </a:r>
            <a:r>
              <a:rPr lang="en-US" sz="1800" i="1" baseline="30000">
                <a:latin typeface="Times New Roman"/>
                <a:cs typeface="Times New Roman"/>
              </a:rPr>
              <a:t>-1</a:t>
            </a:r>
            <a:r>
              <a:rPr lang="en-US" sz="1800">
                <a:latin typeface="Times New Roman"/>
                <a:cs typeface="Times New Roman"/>
              </a:rPr>
              <a:t>.</a:t>
            </a:r>
            <a:endParaRPr lang="en-US" sz="1800">
              <a:cs typeface="Times New Roman" panose="02020603050405020304" pitchFamily="18" charset="0"/>
            </a:endParaRPr>
          </a:p>
          <a:p>
            <a:pPr lvl="1" algn="just"/>
            <a:r>
              <a:rPr lang="en-US" sz="1800">
                <a:latin typeface="Times New Roman"/>
                <a:cs typeface="Times New Roman"/>
              </a:rPr>
              <a:t>Deep stratiform cirrus anvils during ABFM-II (Florida) </a:t>
            </a:r>
            <a:r>
              <a:rPr lang="en-US" sz="1800" i="1">
                <a:latin typeface="Times New Roman"/>
                <a:cs typeface="Times New Roman"/>
              </a:rPr>
              <a:t>where in-situ E-Fields &lt; 60 kV m</a:t>
            </a:r>
            <a:r>
              <a:rPr lang="en-US" sz="1800" i="1" baseline="30000">
                <a:latin typeface="Times New Roman"/>
                <a:cs typeface="Times New Roman"/>
              </a:rPr>
              <a:t>-1</a:t>
            </a:r>
            <a:r>
              <a:rPr lang="en-US" sz="1800">
                <a:latin typeface="Times New Roman"/>
                <a:cs typeface="Times New Roman"/>
              </a:rPr>
              <a:t>.</a:t>
            </a:r>
          </a:p>
          <a:p>
            <a:pPr lvl="1" algn="just"/>
            <a:r>
              <a:rPr lang="en-US" sz="1800">
                <a:latin typeface="Times New Roman"/>
                <a:cs typeface="Times New Roman"/>
              </a:rPr>
              <a:t>Cirrus outflow during EMERALD-II (Darwin)</a:t>
            </a:r>
            <a:endParaRPr lang="en-US" sz="1800">
              <a:cs typeface="Times New Roman" panose="02020603050405020304" pitchFamily="18" charset="0"/>
            </a:endParaRPr>
          </a:p>
          <a:p>
            <a:pPr lvl="1" algn="just"/>
            <a:r>
              <a:rPr lang="en-US" sz="1800">
                <a:latin typeface="Times New Roman"/>
                <a:cs typeface="Times New Roman"/>
              </a:rPr>
              <a:t>Convective cloud tops during CIRCLE-II (western Europe)</a:t>
            </a:r>
            <a:endParaRPr lang="en-US" sz="1800">
              <a:cs typeface="Times New Roman" panose="02020603050405020304" pitchFamily="18" charset="0"/>
            </a:endParaRPr>
          </a:p>
          <a:p>
            <a:pPr lvl="1" algn="just"/>
            <a:r>
              <a:rPr lang="en-US" sz="1800">
                <a:latin typeface="Times New Roman"/>
                <a:cs typeface="Times New Roman"/>
              </a:rPr>
              <a:t>Overshooting tops during DC3 (eastern Colorado)</a:t>
            </a:r>
            <a:endParaRPr lang="en-US" sz="1800">
              <a:cs typeface="Times New Roman" panose="02020603050405020304" pitchFamily="18" charset="0"/>
            </a:endParaRPr>
          </a:p>
          <a:p>
            <a:pPr lvl="1" algn="just"/>
            <a:endParaRPr lang="en-US" sz="1800">
              <a:cs typeface="Times New Roman" panose="02020603050405020304" pitchFamily="18" charset="0"/>
            </a:endParaRPr>
          </a:p>
          <a:p>
            <a:pPr lvl="1" algn="just"/>
            <a:endParaRPr lang="en-US" sz="2000">
              <a:cs typeface="Times New Roman" panose="02020603050405020304" pitchFamily="18" charset="0"/>
            </a:endParaRPr>
          </a:p>
          <a:p>
            <a:pPr algn="just"/>
            <a:endParaRPr lang="en-US" sz="2400">
              <a:cs typeface="Times New Roman" panose="02020603050405020304" pitchFamily="18" charset="0"/>
            </a:endParaRPr>
          </a:p>
          <a:p>
            <a:pPr algn="just"/>
            <a:endParaRPr lang="en-US" sz="2400">
              <a:cs typeface="Times New Roman" panose="02020603050405020304" pitchFamily="18" charset="0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489AEDA-B869-F589-E748-853ADD949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FE814-68E4-0C4A-BCC3-703C26BE2070}" type="slidenum">
              <a:rPr lang="en-US" sz="1200" dirty="0" smtClean="0">
                <a:latin typeface="Times New Roman"/>
                <a:cs typeface="Times New Roman"/>
              </a:rPr>
              <a:pPr/>
              <a:t>2</a:t>
            </a:fld>
            <a:endParaRPr lang="en-US" sz="1200">
              <a:latin typeface="Times New Roman"/>
              <a:cs typeface="Times New Roman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ABA8BC-2988-A5DB-EEAF-7D7FBD3C529F}"/>
              </a:ext>
            </a:extLst>
          </p:cNvPr>
          <p:cNvSpPr txBox="1"/>
          <p:nvPr/>
        </p:nvSpPr>
        <p:spPr>
          <a:xfrm>
            <a:off x="-144459" y="6597261"/>
            <a:ext cx="960225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i="1" u="sng">
                <a:latin typeface="Times New Roman"/>
                <a:ea typeface="+mn-lt"/>
                <a:cs typeface="Times New Roman"/>
              </a:rPr>
              <a:t>5th International Summer Snowfall Workshop - 15 - 17 September 2025, Department of Meteorology, University of Reading, UK</a:t>
            </a:r>
            <a:endParaRPr lang="en-US">
              <a:latin typeface="Calibri" panose="020F0502020204030204"/>
              <a:ea typeface="+mn-lt"/>
              <a:cs typeface="Calibri" panose="020F0502020204030204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C3AAE6B-744F-9262-6FD1-FC922C0DDA7C}"/>
              </a:ext>
            </a:extLst>
          </p:cNvPr>
          <p:cNvGrpSpPr>
            <a:grpSpLocks noChangeAspect="1"/>
          </p:cNvGrpSpPr>
          <p:nvPr/>
        </p:nvGrpSpPr>
        <p:grpSpPr>
          <a:xfrm>
            <a:off x="9415054" y="4610415"/>
            <a:ext cx="2748783" cy="1838207"/>
            <a:chOff x="5071370" y="5040109"/>
            <a:chExt cx="1714500" cy="1181100"/>
          </a:xfrm>
        </p:grpSpPr>
        <p:pic>
          <p:nvPicPr>
            <p:cNvPr id="5" name="Picture 4" descr="A close-up of a snowflake&#10;&#10;Description automatically generated">
              <a:extLst>
                <a:ext uri="{FF2B5EF4-FFF2-40B4-BE49-F238E27FC236}">
                  <a16:creationId xmlns:a16="http://schemas.microsoft.com/office/drawing/2014/main" id="{15C74230-3B64-DB84-451E-72ACA806B0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6044" t="39748" r="7045" b="12413"/>
            <a:stretch/>
          </p:blipFill>
          <p:spPr>
            <a:xfrm>
              <a:off x="5071370" y="5040109"/>
              <a:ext cx="1714500" cy="1181100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622C8F9-CA58-525D-D438-C07D9FD6CC98}"/>
                </a:ext>
              </a:extLst>
            </p:cNvPr>
            <p:cNvCxnSpPr>
              <a:cxnSpLocks/>
            </p:cNvCxnSpPr>
            <p:nvPr/>
          </p:nvCxnSpPr>
          <p:spPr>
            <a:xfrm>
              <a:off x="5157978" y="6108988"/>
              <a:ext cx="444500" cy="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7DD46A3-C538-F4B7-F5A9-CD232D277F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61153" y="6039138"/>
              <a:ext cx="0" cy="13716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CFD604B-A1DD-6111-4E0E-A00E50C4E6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99303" y="6039138"/>
              <a:ext cx="0" cy="13716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73A38E9-CF70-9BEC-14A5-0CC60AF50133}"/>
                </a:ext>
              </a:extLst>
            </p:cNvPr>
            <p:cNvSpPr txBox="1"/>
            <p:nvPr/>
          </p:nvSpPr>
          <p:spPr>
            <a:xfrm>
              <a:off x="5138603" y="5908945"/>
              <a:ext cx="512327" cy="19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200 </a:t>
              </a:r>
              <a:r>
                <a:rPr lang="el-GR" sz="14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μ</a:t>
              </a:r>
              <a:r>
                <a:rPr lang="en-US" sz="14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</p:grpSp>
      <p:pic>
        <p:nvPicPr>
          <p:cNvPr id="17" name="Content Placeholder 9" descr="A picture containing text, fabric&#10;&#10;Description automatically generated">
            <a:extLst>
              <a:ext uri="{FF2B5EF4-FFF2-40B4-BE49-F238E27FC236}">
                <a16:creationId xmlns:a16="http://schemas.microsoft.com/office/drawing/2014/main" id="{C7CE273A-4773-80EB-AC90-3C00A2386A6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148" r="300" b="28866"/>
          <a:stretch>
            <a:fillRect/>
          </a:stretch>
        </p:blipFill>
        <p:spPr>
          <a:xfrm>
            <a:off x="9407408" y="2313795"/>
            <a:ext cx="2745610" cy="1824101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B94AC3C-34D1-0607-FA7B-F2841DE4A43A}"/>
              </a:ext>
            </a:extLst>
          </p:cNvPr>
          <p:cNvCxnSpPr/>
          <p:nvPr/>
        </p:nvCxnSpPr>
        <p:spPr>
          <a:xfrm>
            <a:off x="7584868" y="3129232"/>
            <a:ext cx="1682207" cy="763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8E98317-FC81-EACE-1FEB-D0671F5C236C}"/>
              </a:ext>
            </a:extLst>
          </p:cNvPr>
          <p:cNvCxnSpPr>
            <a:cxnSpLocks/>
          </p:cNvCxnSpPr>
          <p:nvPr/>
        </p:nvCxnSpPr>
        <p:spPr>
          <a:xfrm>
            <a:off x="7829461" y="5010714"/>
            <a:ext cx="1550128" cy="763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656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1DC0E3-0462-860B-9E0C-763C903006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69400-C038-8EFC-6D65-7F7310DB7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09" y="6912"/>
            <a:ext cx="11491782" cy="712610"/>
          </a:xfrm>
        </p:spPr>
        <p:txBody>
          <a:bodyPr/>
          <a:lstStyle/>
          <a:p>
            <a:pPr algn="ctr"/>
            <a:r>
              <a:rPr lang="en-US" b="1">
                <a:latin typeface="Times New Roman"/>
                <a:cs typeface="Times New Roman"/>
              </a:rPr>
              <a:t>Manual Particle Classifications</a:t>
            </a:r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ABAF751-A740-50DF-4542-FBFD6BA76BCC}"/>
              </a:ext>
            </a:extLst>
          </p:cNvPr>
          <p:cNvSpPr>
            <a:spLocks noGrp="1"/>
          </p:cNvSpPr>
          <p:nvPr/>
        </p:nvSpPr>
        <p:spPr>
          <a:xfrm>
            <a:off x="-1951" y="919226"/>
            <a:ext cx="4220232" cy="56954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200">
              <a:cs typeface="Times New Roman" panose="02020603050405020304" pitchFamily="18" charset="0"/>
            </a:endParaRPr>
          </a:p>
          <a:p>
            <a:r>
              <a:rPr lang="en-US" sz="2200">
                <a:latin typeface="Times New Roman"/>
                <a:cs typeface="Times New Roman"/>
              </a:rPr>
              <a:t>CPI probe data from NASA IMPACTS.</a:t>
            </a:r>
          </a:p>
          <a:p>
            <a:endParaRPr lang="en-US" sz="2200">
              <a:latin typeface="Times New Roman"/>
              <a:cs typeface="Times New Roman"/>
            </a:endParaRPr>
          </a:p>
          <a:p>
            <a:r>
              <a:rPr lang="en-US" sz="2200">
                <a:latin typeface="Times New Roman"/>
                <a:cs typeface="Times New Roman"/>
              </a:rPr>
              <a:t>5 Flight Segments Classified:</a:t>
            </a:r>
            <a:endParaRPr lang="en-US"/>
          </a:p>
          <a:p>
            <a:pPr marL="457200" lvl="1" indent="0">
              <a:buNone/>
            </a:pPr>
            <a:r>
              <a:rPr lang="en-US" sz="2000" i="1">
                <a:latin typeface="Times New Roman"/>
                <a:cs typeface="Times New Roman"/>
              </a:rPr>
              <a:t>Temperature Range: </a:t>
            </a:r>
            <a:r>
              <a:rPr lang="en-US" sz="2000">
                <a:latin typeface="Times New Roman"/>
                <a:cs typeface="Times New Roman"/>
              </a:rPr>
              <a:t>-36 to -5 ºC</a:t>
            </a:r>
            <a:endParaRPr lang="en-US" sz="2000">
              <a:cs typeface="Times New Roman"/>
            </a:endParaRPr>
          </a:p>
          <a:p>
            <a:pPr marL="457200" lvl="1" indent="0">
              <a:buNone/>
            </a:pPr>
            <a:endParaRPr lang="en-US" sz="2000"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sz="2000">
              <a:cs typeface="Times New Roman" panose="02020603050405020304" pitchFamily="18" charset="0"/>
            </a:endParaRPr>
          </a:p>
          <a:p>
            <a:r>
              <a:rPr lang="en-US" sz="2200">
                <a:latin typeface="Times New Roman"/>
                <a:cs typeface="Times New Roman"/>
              </a:rPr>
              <a:t>Total # of Particles Classified (after QA/QC): 56,193</a:t>
            </a:r>
            <a:endParaRPr lang="en-US" sz="2200"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sz="2000"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sz="2000">
              <a:cs typeface="Times New Roman" panose="02020603050405020304" pitchFamily="18" charset="0"/>
            </a:endParaRPr>
          </a:p>
          <a:p>
            <a:r>
              <a:rPr lang="en-US" sz="2200">
                <a:latin typeface="Times New Roman"/>
                <a:cs typeface="Times New Roman"/>
              </a:rPr>
              <a:t># of Chain Aggregates Classified (after QA/QC): 1,031</a:t>
            </a:r>
            <a:endParaRPr lang="en-US" sz="2200"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>
              <a:cs typeface="Times New Roman" panose="02020603050405020304" pitchFamily="18" charset="0"/>
            </a:endParaRPr>
          </a:p>
        </p:txBody>
      </p:sp>
      <p:sp>
        <p:nvSpPr>
          <p:cNvPr id="14" name="Slide Number Placeholder 10">
            <a:extLst>
              <a:ext uri="{FF2B5EF4-FFF2-40B4-BE49-F238E27FC236}">
                <a16:creationId xmlns:a16="http://schemas.microsoft.com/office/drawing/2014/main" id="{D8F585F2-64E3-B68A-8ACB-9525FAB81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2383684" y="6253431"/>
            <a:ext cx="2743200" cy="365125"/>
          </a:xfrm>
        </p:spPr>
        <p:txBody>
          <a:bodyPr/>
          <a:lstStyle/>
          <a:p>
            <a:fld id="{CDFFE814-68E4-0C4A-BCC3-703C26BE2070}" type="slidenum">
              <a:rPr lang="en-US" sz="1200" dirty="0" smtClean="0">
                <a:latin typeface="Times New Roman"/>
                <a:cs typeface="Times New Roman"/>
              </a:rPr>
              <a:pPr/>
              <a:t>20</a:t>
            </a:fld>
            <a:endParaRPr lang="en-US" sz="1200">
              <a:latin typeface="Times New Roman"/>
              <a:cs typeface="Times New Roman"/>
            </a:endParaRPr>
          </a:p>
        </p:txBody>
      </p:sp>
      <p:pic>
        <p:nvPicPr>
          <p:cNvPr id="3" name="Picture 2" descr="A bar graph with numbers and a red and blue bar&#10;&#10;AI-generated content may be incorrect.">
            <a:extLst>
              <a:ext uri="{FF2B5EF4-FFF2-40B4-BE49-F238E27FC236}">
                <a16:creationId xmlns:a16="http://schemas.microsoft.com/office/drawing/2014/main" id="{D31FD671-9234-B4D9-B325-0ABFCFB857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3777" y="1620168"/>
            <a:ext cx="7300149" cy="36176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A9F104-7868-5418-7C01-48779B4CBBF8}"/>
              </a:ext>
            </a:extLst>
          </p:cNvPr>
          <p:cNvSpPr txBox="1"/>
          <p:nvPr/>
        </p:nvSpPr>
        <p:spPr>
          <a:xfrm>
            <a:off x="-144459" y="6597261"/>
            <a:ext cx="960225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i="1" u="sng">
                <a:latin typeface="Times New Roman"/>
                <a:ea typeface="+mn-lt"/>
                <a:cs typeface="Times New Roman"/>
              </a:rPr>
              <a:t>5th International Summer Snowfall Workshop - 15 - 17 September 2025, Department of Meteorology, University of Reading, UK</a:t>
            </a:r>
            <a:endParaRPr lang="en-US">
              <a:latin typeface="Calibri" panose="020F0502020204030204"/>
              <a:ea typeface="+mn-lt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3688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1DC0E3-0462-860B-9E0C-763C903006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69400-C038-8EFC-6D65-7F7310DB7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912"/>
            <a:ext cx="12191999" cy="712610"/>
          </a:xfrm>
        </p:spPr>
        <p:txBody>
          <a:bodyPr>
            <a:noAutofit/>
          </a:bodyPr>
          <a:lstStyle/>
          <a:p>
            <a:pPr algn="ctr"/>
            <a:r>
              <a:rPr lang="en-US" sz="3200" b="1">
                <a:latin typeface="Times New Roman"/>
                <a:cs typeface="Times New Roman"/>
              </a:rPr>
              <a:t>CNN Training Validation</a:t>
            </a:r>
            <a:endParaRPr lang="en-US"/>
          </a:p>
        </p:txBody>
      </p:sp>
      <p:sp>
        <p:nvSpPr>
          <p:cNvPr id="14" name="Slide Number Placeholder 10">
            <a:extLst>
              <a:ext uri="{FF2B5EF4-FFF2-40B4-BE49-F238E27FC236}">
                <a16:creationId xmlns:a16="http://schemas.microsoft.com/office/drawing/2014/main" id="{D8F585F2-64E3-B68A-8ACB-9525FAB81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2458943" y="6234616"/>
            <a:ext cx="2743200" cy="365125"/>
          </a:xfrm>
        </p:spPr>
        <p:txBody>
          <a:bodyPr/>
          <a:lstStyle/>
          <a:p>
            <a:fld id="{CDFFE814-68E4-0C4A-BCC3-703C26BE2070}" type="slidenum">
              <a:rPr lang="en-US" sz="1200" dirty="0" smtClean="0">
                <a:latin typeface="Times New Roman"/>
                <a:cs typeface="Times New Roman"/>
              </a:rPr>
              <a:pPr/>
              <a:t>21</a:t>
            </a:fld>
            <a:endParaRPr lang="en-US" sz="1200">
              <a:latin typeface="Times New Roman"/>
              <a:cs typeface="Times New Roman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65DCE7D-6E31-8A05-C2F3-FF681EED8452}"/>
              </a:ext>
            </a:extLst>
          </p:cNvPr>
          <p:cNvSpPr/>
          <p:nvPr/>
        </p:nvSpPr>
        <p:spPr>
          <a:xfrm>
            <a:off x="5755341" y="6033247"/>
            <a:ext cx="6427694" cy="8157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811ACB-C235-AED4-877B-14E72FBA803E}"/>
              </a:ext>
            </a:extLst>
          </p:cNvPr>
          <p:cNvSpPr txBox="1"/>
          <p:nvPr/>
        </p:nvSpPr>
        <p:spPr>
          <a:xfrm>
            <a:off x="-144459" y="6597261"/>
            <a:ext cx="960225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i="1" u="sng">
                <a:latin typeface="Times New Roman"/>
                <a:ea typeface="+mn-lt"/>
                <a:cs typeface="Times New Roman"/>
              </a:rPr>
              <a:t>5th International Summer Snowfall Workshop - 15 - 17 September 2025, Department of Meteorology, University of Reading, UK</a:t>
            </a:r>
            <a:endParaRPr lang="en-US">
              <a:latin typeface="Calibri" panose="020F0502020204030204"/>
              <a:ea typeface="+mn-lt"/>
              <a:cs typeface="Calibri" panose="020F0502020204030204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2F7B1E1-5534-1D19-F7C7-C0FF6A5FC68D}"/>
              </a:ext>
            </a:extLst>
          </p:cNvPr>
          <p:cNvGrpSpPr/>
          <p:nvPr/>
        </p:nvGrpSpPr>
        <p:grpSpPr>
          <a:xfrm>
            <a:off x="34271" y="510315"/>
            <a:ext cx="5672237" cy="3617225"/>
            <a:chOff x="-3359" y="510315"/>
            <a:chExt cx="5672237" cy="3617225"/>
          </a:xfrm>
        </p:grpSpPr>
        <p:pic>
          <p:nvPicPr>
            <p:cNvPr id="8" name="Picture 7" descr="A graph with blue and orange lines&#10;&#10;AI-generated content may be incorrect.">
              <a:extLst>
                <a:ext uri="{FF2B5EF4-FFF2-40B4-BE49-F238E27FC236}">
                  <a16:creationId xmlns:a16="http://schemas.microsoft.com/office/drawing/2014/main" id="{DECC47F1-3F4B-2999-A649-E14F67D6A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9548" t="10116" r="-175" b="9862"/>
            <a:stretch>
              <a:fillRect/>
            </a:stretch>
          </p:blipFill>
          <p:spPr>
            <a:xfrm>
              <a:off x="781704" y="1044221"/>
              <a:ext cx="4887174" cy="260469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FA79CB4-5A5E-1A10-AF10-F6E041B5B445}"/>
                </a:ext>
              </a:extLst>
            </p:cNvPr>
            <p:cNvSpPr txBox="1"/>
            <p:nvPr/>
          </p:nvSpPr>
          <p:spPr>
            <a:xfrm>
              <a:off x="1762717" y="510315"/>
              <a:ext cx="2743200" cy="58477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>
                  <a:latin typeface="Times New Roman"/>
                  <a:cs typeface="Arial"/>
                </a:rPr>
                <a:t>ResNet18</a:t>
              </a:r>
            </a:p>
            <a:p>
              <a:pPr algn="ctr"/>
              <a:r>
                <a:rPr lang="en-US" sz="1600">
                  <a:latin typeface="Times New Roman"/>
                  <a:cs typeface="Arial"/>
                </a:rPr>
                <a:t>Training &amp; Validation Loss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EBD8FFE-01C1-29CB-1AAE-D144573806BD}"/>
                </a:ext>
              </a:extLst>
            </p:cNvPr>
            <p:cNvSpPr txBox="1"/>
            <p:nvPr/>
          </p:nvSpPr>
          <p:spPr>
            <a:xfrm>
              <a:off x="2754836" y="3788986"/>
              <a:ext cx="767644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>
                  <a:latin typeface="Times New Roman"/>
                  <a:cs typeface="Arial"/>
                </a:rPr>
                <a:t>Epoch</a:t>
              </a:r>
              <a:endParaRPr lang="en-US" sz="1600">
                <a:latin typeface="Times New Roman"/>
                <a:cs typeface="Times New Roman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E3AADD4-2CEB-605F-0140-74689F513C2E}"/>
                </a:ext>
              </a:extLst>
            </p:cNvPr>
            <p:cNvSpPr txBox="1"/>
            <p:nvPr/>
          </p:nvSpPr>
          <p:spPr>
            <a:xfrm rot="16200000">
              <a:off x="-217904" y="2029801"/>
              <a:ext cx="767644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>
                  <a:latin typeface="Times New Roman"/>
                  <a:cs typeface="Arial"/>
                </a:rPr>
                <a:t>Loss</a:t>
              </a:r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C3DD092-E93D-DAFC-3D59-D1C6DC7AE50B}"/>
                </a:ext>
              </a:extLst>
            </p:cNvPr>
            <p:cNvSpPr txBox="1"/>
            <p:nvPr/>
          </p:nvSpPr>
          <p:spPr>
            <a:xfrm>
              <a:off x="694613" y="3572616"/>
              <a:ext cx="400756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>
                  <a:latin typeface="Times New Roman"/>
                  <a:cs typeface="Arial"/>
                </a:rPr>
                <a:t>0</a:t>
              </a:r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770E7E8-AFF9-34A8-8D62-15238AEF532A}"/>
                </a:ext>
              </a:extLst>
            </p:cNvPr>
            <p:cNvSpPr txBox="1"/>
            <p:nvPr/>
          </p:nvSpPr>
          <p:spPr>
            <a:xfrm>
              <a:off x="1437798" y="3572616"/>
              <a:ext cx="400756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>
                  <a:latin typeface="Times New Roman"/>
                  <a:cs typeface="Arial"/>
                </a:rPr>
                <a:t>5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A0035D2-DC4A-E9FF-9D2C-7E9B4A26B818}"/>
                </a:ext>
              </a:extLst>
            </p:cNvPr>
            <p:cNvSpPr txBox="1"/>
            <p:nvPr/>
          </p:nvSpPr>
          <p:spPr>
            <a:xfrm>
              <a:off x="2180983" y="3572616"/>
              <a:ext cx="400756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>
                  <a:latin typeface="Times New Roman"/>
                  <a:cs typeface="Arial"/>
                </a:rPr>
                <a:t>10</a:t>
              </a:r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8EC812F-A7AF-4EE1-B194-0785D7DD18B1}"/>
                </a:ext>
              </a:extLst>
            </p:cNvPr>
            <p:cNvSpPr txBox="1"/>
            <p:nvPr/>
          </p:nvSpPr>
          <p:spPr>
            <a:xfrm>
              <a:off x="2933576" y="3572616"/>
              <a:ext cx="400756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>
                  <a:latin typeface="Times New Roman"/>
                  <a:cs typeface="Arial"/>
                </a:rPr>
                <a:t>15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FC8307E-18EC-C9AB-E7F5-EFBAAA969943}"/>
                </a:ext>
              </a:extLst>
            </p:cNvPr>
            <p:cNvSpPr txBox="1"/>
            <p:nvPr/>
          </p:nvSpPr>
          <p:spPr>
            <a:xfrm>
              <a:off x="3686168" y="3572616"/>
              <a:ext cx="400756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>
                  <a:latin typeface="Times New Roman"/>
                  <a:cs typeface="Arial"/>
                </a:rPr>
                <a:t>20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22E3AC7-60AF-4AD4-E40F-CFC18E3D28EB}"/>
                </a:ext>
              </a:extLst>
            </p:cNvPr>
            <p:cNvSpPr txBox="1"/>
            <p:nvPr/>
          </p:nvSpPr>
          <p:spPr>
            <a:xfrm>
              <a:off x="4429353" y="3572616"/>
              <a:ext cx="400756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>
                  <a:latin typeface="Times New Roman"/>
                  <a:cs typeface="Arial"/>
                </a:rPr>
                <a:t>25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77443C6-2202-D61F-46D2-C184AEBFE909}"/>
                </a:ext>
              </a:extLst>
            </p:cNvPr>
            <p:cNvSpPr txBox="1"/>
            <p:nvPr/>
          </p:nvSpPr>
          <p:spPr>
            <a:xfrm>
              <a:off x="5181946" y="3572616"/>
              <a:ext cx="400756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>
                  <a:latin typeface="Times New Roman"/>
                  <a:cs typeface="Arial"/>
                </a:rPr>
                <a:t>30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0B0A01F-762C-96E3-75EC-90E617465D2E}"/>
                </a:ext>
              </a:extLst>
            </p:cNvPr>
            <p:cNvSpPr txBox="1"/>
            <p:nvPr/>
          </p:nvSpPr>
          <p:spPr>
            <a:xfrm>
              <a:off x="167799" y="3092838"/>
              <a:ext cx="758236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>
                  <a:latin typeface="Times New Roman"/>
                  <a:cs typeface="Arial"/>
                </a:rPr>
                <a:t>0.010</a:t>
              </a:r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9534F9E-C6AD-4894-95C3-ED1F1AE3EE89}"/>
                </a:ext>
              </a:extLst>
            </p:cNvPr>
            <p:cNvSpPr txBox="1"/>
            <p:nvPr/>
          </p:nvSpPr>
          <p:spPr>
            <a:xfrm>
              <a:off x="167799" y="2622468"/>
              <a:ext cx="758236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>
                  <a:latin typeface="Times New Roman"/>
                  <a:cs typeface="Arial"/>
                </a:rPr>
                <a:t>0.015</a:t>
              </a:r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ADECCB3-7A97-2F3A-7261-7D79EE568311}"/>
                </a:ext>
              </a:extLst>
            </p:cNvPr>
            <p:cNvSpPr txBox="1"/>
            <p:nvPr/>
          </p:nvSpPr>
          <p:spPr>
            <a:xfrm>
              <a:off x="167799" y="2152097"/>
              <a:ext cx="758236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>
                  <a:latin typeface="Times New Roman"/>
                  <a:cs typeface="Arial"/>
                </a:rPr>
                <a:t>0.020</a:t>
              </a:r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7DF7FC9-46DB-312A-993A-50EC1A09CBEB}"/>
                </a:ext>
              </a:extLst>
            </p:cNvPr>
            <p:cNvSpPr txBox="1"/>
            <p:nvPr/>
          </p:nvSpPr>
          <p:spPr>
            <a:xfrm>
              <a:off x="167799" y="1681727"/>
              <a:ext cx="758236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>
                  <a:latin typeface="Times New Roman"/>
                  <a:cs typeface="Arial"/>
                </a:rPr>
                <a:t>0.025</a:t>
              </a:r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DEC20DF-9BC4-EDBB-CC53-82F28F270031}"/>
                </a:ext>
              </a:extLst>
            </p:cNvPr>
            <p:cNvSpPr txBox="1"/>
            <p:nvPr/>
          </p:nvSpPr>
          <p:spPr>
            <a:xfrm>
              <a:off x="167799" y="1201950"/>
              <a:ext cx="758236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>
                  <a:latin typeface="Times New Roman"/>
                  <a:cs typeface="Arial"/>
                </a:rPr>
                <a:t>0.030</a:t>
              </a:r>
              <a:endParaRPr lang="en-US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AC495D4-C068-5C89-651A-4E529DD8D873}"/>
              </a:ext>
            </a:extLst>
          </p:cNvPr>
          <p:cNvGrpSpPr/>
          <p:nvPr/>
        </p:nvGrpSpPr>
        <p:grpSpPr>
          <a:xfrm>
            <a:off x="6530083" y="529130"/>
            <a:ext cx="5008111" cy="3579596"/>
            <a:chOff x="5909194" y="529130"/>
            <a:chExt cx="5008111" cy="3579596"/>
          </a:xfrm>
        </p:grpSpPr>
        <p:pic>
          <p:nvPicPr>
            <p:cNvPr id="12" name="Picture 11" descr="A graph with a line and a line&#10;&#10;AI-generated content may be incorrect.">
              <a:extLst>
                <a:ext uri="{FF2B5EF4-FFF2-40B4-BE49-F238E27FC236}">
                  <a16:creationId xmlns:a16="http://schemas.microsoft.com/office/drawing/2014/main" id="{170DF773-7227-E7FD-B85F-F93EAB8EF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1755" t="11204" r="8775" b="9804"/>
            <a:stretch>
              <a:fillRect/>
            </a:stretch>
          </p:blipFill>
          <p:spPr>
            <a:xfrm>
              <a:off x="6476999" y="1042893"/>
              <a:ext cx="4440306" cy="260643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9948F62-013B-01AD-5D2E-17005883D2AE}"/>
                </a:ext>
              </a:extLst>
            </p:cNvPr>
            <p:cNvSpPr txBox="1"/>
            <p:nvPr/>
          </p:nvSpPr>
          <p:spPr>
            <a:xfrm>
              <a:off x="7341309" y="529130"/>
              <a:ext cx="2743200" cy="58477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>
                  <a:latin typeface="Times New Roman"/>
                  <a:cs typeface="Arial"/>
                </a:rPr>
                <a:t>ResNet18 (Epoch 25)</a:t>
              </a:r>
            </a:p>
            <a:p>
              <a:pPr algn="ctr"/>
              <a:r>
                <a:rPr lang="en-US" sz="1600">
                  <a:latin typeface="Times New Roman"/>
                  <a:cs typeface="Arial"/>
                </a:rPr>
                <a:t>Calibration Curve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C08522C-010B-1A1F-0B18-B31CB7F012AE}"/>
                </a:ext>
              </a:extLst>
            </p:cNvPr>
            <p:cNvSpPr txBox="1"/>
            <p:nvPr/>
          </p:nvSpPr>
          <p:spPr>
            <a:xfrm>
              <a:off x="7580836" y="3770172"/>
              <a:ext cx="2056458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>
                  <a:latin typeface="Times New Roman"/>
                  <a:cs typeface="Arial"/>
                </a:rPr>
                <a:t>Predicted Probability</a:t>
              </a:r>
              <a:endParaRPr lang="en-US" sz="1600">
                <a:latin typeface="Times New Roman"/>
                <a:cs typeface="Times New Roman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2BEB209-29C7-ECAC-4623-199968679970}"/>
                </a:ext>
              </a:extLst>
            </p:cNvPr>
            <p:cNvSpPr txBox="1"/>
            <p:nvPr/>
          </p:nvSpPr>
          <p:spPr>
            <a:xfrm>
              <a:off x="6451948" y="3572615"/>
              <a:ext cx="532459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>
                  <a:latin typeface="Times New Roman"/>
                  <a:cs typeface="Arial"/>
                </a:rPr>
                <a:t>0.0</a:t>
              </a:r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BA66FC9-760E-9A17-994C-0E05E9F2A904}"/>
                </a:ext>
              </a:extLst>
            </p:cNvPr>
            <p:cNvSpPr txBox="1"/>
            <p:nvPr/>
          </p:nvSpPr>
          <p:spPr>
            <a:xfrm>
              <a:off x="7232762" y="3572616"/>
              <a:ext cx="523052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>
                  <a:latin typeface="Times New Roman"/>
                  <a:cs typeface="Arial"/>
                </a:rPr>
                <a:t>0.2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FAECF4B-6E22-658A-A0A6-937180C6492F}"/>
                </a:ext>
              </a:extLst>
            </p:cNvPr>
            <p:cNvSpPr txBox="1"/>
            <p:nvPr/>
          </p:nvSpPr>
          <p:spPr>
            <a:xfrm>
              <a:off x="8041798" y="3572616"/>
              <a:ext cx="513644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>
                  <a:latin typeface="Times New Roman"/>
                  <a:cs typeface="Arial"/>
                </a:rPr>
                <a:t>0.4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A990E3A-3142-1E90-6B9B-6E06EFAA3AC1}"/>
                </a:ext>
              </a:extLst>
            </p:cNvPr>
            <p:cNvSpPr txBox="1"/>
            <p:nvPr/>
          </p:nvSpPr>
          <p:spPr>
            <a:xfrm rot="16200000">
              <a:off x="5050242" y="2067431"/>
              <a:ext cx="2056458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>
                  <a:latin typeface="Times New Roman"/>
                  <a:cs typeface="Arial"/>
                </a:rPr>
                <a:t>True Probability</a:t>
              </a:r>
              <a:endParaRPr lang="en-US" sz="1600">
                <a:latin typeface="Times New Roman"/>
                <a:cs typeface="Times New Roman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076DF4F-D367-BB52-7C6D-07DDE0BB76A1}"/>
                </a:ext>
              </a:extLst>
            </p:cNvPr>
            <p:cNvSpPr txBox="1"/>
            <p:nvPr/>
          </p:nvSpPr>
          <p:spPr>
            <a:xfrm>
              <a:off x="6075651" y="3337429"/>
              <a:ext cx="532459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>
                  <a:latin typeface="Times New Roman"/>
                  <a:cs typeface="Arial"/>
                </a:rPr>
                <a:t>0.0</a:t>
              </a:r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391A733-547D-750F-BD4B-58CD22529501}"/>
                </a:ext>
              </a:extLst>
            </p:cNvPr>
            <p:cNvSpPr txBox="1"/>
            <p:nvPr/>
          </p:nvSpPr>
          <p:spPr>
            <a:xfrm>
              <a:off x="6075650" y="2867060"/>
              <a:ext cx="523052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>
                  <a:latin typeface="Times New Roman"/>
                  <a:cs typeface="Arial"/>
                </a:rPr>
                <a:t>0.2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D3D0578-7B81-CC82-7284-880B4312A41E}"/>
                </a:ext>
              </a:extLst>
            </p:cNvPr>
            <p:cNvSpPr txBox="1"/>
            <p:nvPr/>
          </p:nvSpPr>
          <p:spPr>
            <a:xfrm>
              <a:off x="6075649" y="2415504"/>
              <a:ext cx="513644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>
                  <a:latin typeface="Times New Roman"/>
                  <a:cs typeface="Arial"/>
                </a:rPr>
                <a:t>0.4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8B299F1-4FA7-4879-2821-5AE0F4323065}"/>
                </a:ext>
              </a:extLst>
            </p:cNvPr>
            <p:cNvSpPr txBox="1"/>
            <p:nvPr/>
          </p:nvSpPr>
          <p:spPr>
            <a:xfrm>
              <a:off x="6085056" y="1954541"/>
              <a:ext cx="494830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>
                  <a:latin typeface="Times New Roman"/>
                  <a:cs typeface="Arial"/>
                </a:rPr>
                <a:t>0.6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BC094BE-150B-324C-FA2C-F2CF60FBEB3D}"/>
                </a:ext>
              </a:extLst>
            </p:cNvPr>
            <p:cNvSpPr txBox="1"/>
            <p:nvPr/>
          </p:nvSpPr>
          <p:spPr>
            <a:xfrm>
              <a:off x="6066241" y="1474764"/>
              <a:ext cx="541867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>
                  <a:latin typeface="Times New Roman"/>
                  <a:cs typeface="Arial"/>
                </a:rPr>
                <a:t>0.8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95EB878-7C4D-F4F4-284A-1FCF77A4021F}"/>
                </a:ext>
              </a:extLst>
            </p:cNvPr>
            <p:cNvSpPr txBox="1"/>
            <p:nvPr/>
          </p:nvSpPr>
          <p:spPr>
            <a:xfrm>
              <a:off x="6066241" y="1023207"/>
              <a:ext cx="513644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>
                  <a:latin typeface="Times New Roman"/>
                  <a:cs typeface="Arial"/>
                </a:rPr>
                <a:t>1.0</a:t>
              </a:r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834294B-7AF4-5878-940D-F71B70A07307}"/>
                </a:ext>
              </a:extLst>
            </p:cNvPr>
            <p:cNvSpPr txBox="1"/>
            <p:nvPr/>
          </p:nvSpPr>
          <p:spPr>
            <a:xfrm>
              <a:off x="8813205" y="3572615"/>
              <a:ext cx="494830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>
                  <a:latin typeface="Times New Roman"/>
                  <a:cs typeface="Arial"/>
                </a:rPr>
                <a:t>0.6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F5B875C-2638-3810-266F-25C25658EAC0}"/>
                </a:ext>
              </a:extLst>
            </p:cNvPr>
            <p:cNvSpPr txBox="1"/>
            <p:nvPr/>
          </p:nvSpPr>
          <p:spPr>
            <a:xfrm>
              <a:off x="9594020" y="3563209"/>
              <a:ext cx="541867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>
                  <a:latin typeface="Times New Roman"/>
                  <a:cs typeface="Arial"/>
                </a:rPr>
                <a:t>0.8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52709B5-67F7-92B4-D203-DD661255CA3B}"/>
                </a:ext>
              </a:extLst>
            </p:cNvPr>
            <p:cNvSpPr txBox="1"/>
            <p:nvPr/>
          </p:nvSpPr>
          <p:spPr>
            <a:xfrm>
              <a:off x="10403057" y="3572615"/>
              <a:ext cx="513644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>
                  <a:latin typeface="Times New Roman"/>
                  <a:cs typeface="Arial"/>
                </a:rPr>
                <a:t>1.0</a:t>
              </a:r>
              <a:endParaRPr lang="en-US"/>
            </a:p>
          </p:txBody>
        </p:sp>
      </p:grp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D50D290A-F63B-D17B-54B9-5B7D62F04327}"/>
              </a:ext>
            </a:extLst>
          </p:cNvPr>
          <p:cNvSpPr/>
          <p:nvPr/>
        </p:nvSpPr>
        <p:spPr>
          <a:xfrm>
            <a:off x="383905" y="4389455"/>
            <a:ext cx="5600020" cy="210331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/>
              <a:buChar char="•"/>
            </a:pPr>
            <a:r>
              <a:rPr lang="en-US" sz="1600">
                <a:solidFill>
                  <a:schemeClr val="tx1"/>
                </a:solidFill>
                <a:latin typeface="Times New Roman"/>
                <a:ea typeface="+mn-lt"/>
                <a:cs typeface="+mn-lt"/>
              </a:rPr>
              <a:t>The close tracking between training and validation loss throughout the epochs suggests </a:t>
            </a:r>
            <a:r>
              <a:rPr lang="en-US" sz="1600" b="1">
                <a:solidFill>
                  <a:schemeClr val="tx1"/>
                </a:solidFill>
                <a:latin typeface="Times New Roman"/>
                <a:ea typeface="+mn-lt"/>
                <a:cs typeface="+mn-lt"/>
              </a:rPr>
              <a:t>minimal overfitting</a:t>
            </a:r>
            <a:r>
              <a:rPr lang="en-US" sz="1600">
                <a:solidFill>
                  <a:schemeClr val="tx1"/>
                </a:solidFill>
                <a:latin typeface="Times New Roman"/>
                <a:ea typeface="+mn-lt"/>
                <a:cs typeface="+mn-lt"/>
              </a:rPr>
              <a:t>.</a:t>
            </a:r>
          </a:p>
          <a:p>
            <a:pPr marL="285750" indent="-285750">
              <a:buFont typeface="Arial"/>
              <a:buChar char="•"/>
            </a:pPr>
            <a:endParaRPr lang="en-US" sz="1600">
              <a:solidFill>
                <a:schemeClr val="tx1"/>
              </a:solidFill>
              <a:latin typeface="Times New Roman"/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1600">
                <a:solidFill>
                  <a:schemeClr val="tx1"/>
                </a:solidFill>
                <a:latin typeface="Times New Roman"/>
                <a:ea typeface="+mn-lt"/>
                <a:cs typeface="+mn-lt"/>
              </a:rPr>
              <a:t>The relatively </a:t>
            </a:r>
            <a:r>
              <a:rPr lang="en-US" sz="1600" b="1">
                <a:solidFill>
                  <a:schemeClr val="tx1"/>
                </a:solidFill>
                <a:latin typeface="Times New Roman"/>
                <a:ea typeface="+mn-lt"/>
                <a:cs typeface="+mn-lt"/>
              </a:rPr>
              <a:t>low final loss</a:t>
            </a:r>
            <a:r>
              <a:rPr lang="en-US" sz="1600">
                <a:solidFill>
                  <a:schemeClr val="tx1"/>
                </a:solidFill>
                <a:latin typeface="Times New Roman"/>
                <a:ea typeface="+mn-lt"/>
                <a:cs typeface="+mn-lt"/>
              </a:rPr>
              <a:t> implies the model has effectively learned discriminative features.</a:t>
            </a:r>
          </a:p>
          <a:p>
            <a:pPr marL="285750" indent="-285750">
              <a:buFont typeface="Arial"/>
              <a:buChar char="•"/>
            </a:pPr>
            <a:endParaRPr lang="en-US" sz="1600">
              <a:solidFill>
                <a:schemeClr val="tx1"/>
              </a:solidFill>
              <a:latin typeface="Times New Roman"/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1600">
                <a:solidFill>
                  <a:schemeClr val="tx1"/>
                </a:solidFill>
                <a:latin typeface="Times New Roman"/>
                <a:ea typeface="+mn-lt"/>
                <a:cs typeface="+mn-lt"/>
              </a:rPr>
              <a:t>The low noise and tight coupling between the curves is a </a:t>
            </a:r>
            <a:r>
              <a:rPr lang="en-US" sz="1600" b="1">
                <a:solidFill>
                  <a:schemeClr val="tx1"/>
                </a:solidFill>
                <a:latin typeface="Times New Roman"/>
                <a:ea typeface="+mn-lt"/>
                <a:cs typeface="+mn-lt"/>
              </a:rPr>
              <a:t>sign of a stable and well-regularized training process</a:t>
            </a:r>
            <a:r>
              <a:rPr lang="en-US" sz="1600">
                <a:solidFill>
                  <a:schemeClr val="tx1"/>
                </a:solidFill>
                <a:latin typeface="Times New Roman"/>
                <a:ea typeface="+mn-lt"/>
                <a:cs typeface="+mn-lt"/>
              </a:rPr>
              <a:t>.</a:t>
            </a:r>
            <a:endParaRPr lang="en-US">
              <a:solidFill>
                <a:schemeClr val="tx1"/>
              </a:solidFill>
              <a:latin typeface="Times New Roman"/>
              <a:cs typeface="Arial"/>
            </a:endParaRPr>
          </a:p>
        </p:txBody>
      </p:sp>
      <p:sp>
        <p:nvSpPr>
          <p:cNvPr id="57" name="Left Brace 56">
            <a:extLst>
              <a:ext uri="{FF2B5EF4-FFF2-40B4-BE49-F238E27FC236}">
                <a16:creationId xmlns:a16="http://schemas.microsoft.com/office/drawing/2014/main" id="{A014712C-7104-2E30-BEF2-65C4EEAA0694}"/>
              </a:ext>
            </a:extLst>
          </p:cNvPr>
          <p:cNvSpPr/>
          <p:nvPr/>
        </p:nvSpPr>
        <p:spPr>
          <a:xfrm rot="5400000">
            <a:off x="3000547" y="1390987"/>
            <a:ext cx="369333" cy="5725378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D89FC176-A651-B382-2378-C53D4AE47D2E}"/>
              </a:ext>
            </a:extLst>
          </p:cNvPr>
          <p:cNvSpPr/>
          <p:nvPr/>
        </p:nvSpPr>
        <p:spPr>
          <a:xfrm>
            <a:off x="6470498" y="4389455"/>
            <a:ext cx="5600020" cy="210331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indent="-285750">
              <a:buFont typeface="Arial"/>
              <a:buChar char="•"/>
            </a:pPr>
            <a:endParaRPr lang="en-US" sz="1600">
              <a:solidFill>
                <a:schemeClr val="tx1"/>
              </a:solidFill>
              <a:latin typeface="Times New Roman"/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endParaRPr lang="en-US" sz="1600">
              <a:solidFill>
                <a:schemeClr val="tx1"/>
              </a:solidFill>
              <a:latin typeface="Times New Roman"/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1600">
                <a:solidFill>
                  <a:schemeClr val="tx1"/>
                </a:solidFill>
                <a:latin typeface="Times New Roman"/>
                <a:ea typeface="+mn-lt"/>
                <a:cs typeface="+mn-lt"/>
              </a:rPr>
              <a:t>Curve implies that the model's </a:t>
            </a:r>
            <a:r>
              <a:rPr lang="en-US" sz="1600" b="1">
                <a:solidFill>
                  <a:schemeClr val="tx1"/>
                </a:solidFill>
                <a:latin typeface="Times New Roman"/>
                <a:ea typeface="+mn-lt"/>
                <a:cs typeface="+mn-lt"/>
              </a:rPr>
              <a:t>confidence scores are reliable</a:t>
            </a:r>
            <a:r>
              <a:rPr lang="en-US" sz="1600">
                <a:solidFill>
                  <a:schemeClr val="tx1"/>
                </a:solidFill>
                <a:latin typeface="Times New Roman"/>
                <a:ea typeface="+mn-lt"/>
                <a:cs typeface="+mn-lt"/>
              </a:rPr>
              <a:t> for both strong positives and strong negatives.</a:t>
            </a:r>
          </a:p>
          <a:p>
            <a:pPr marL="285750" indent="-285750">
              <a:buFont typeface="Arial"/>
              <a:buChar char="•"/>
            </a:pPr>
            <a:endParaRPr lang="en-US" sz="1600">
              <a:solidFill>
                <a:schemeClr val="tx1"/>
              </a:solidFill>
              <a:latin typeface="Times New Roman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600">
                <a:solidFill>
                  <a:schemeClr val="tx1"/>
                </a:solidFill>
                <a:latin typeface="Times New Roman"/>
                <a:ea typeface="+mn-lt"/>
                <a:cs typeface="+mn-lt"/>
              </a:rPr>
              <a:t>At epoch 25, the model is well-calibrated for high-confidence predictions.</a:t>
            </a:r>
          </a:p>
          <a:p>
            <a:pPr marL="285750" indent="-285750">
              <a:buFont typeface="Arial"/>
              <a:buChar char="•"/>
            </a:pPr>
            <a:endParaRPr lang="en-US" sz="1600">
              <a:solidFill>
                <a:schemeClr val="tx1"/>
              </a:solidFill>
              <a:latin typeface="Times New Roman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600">
                <a:solidFill>
                  <a:schemeClr val="tx1"/>
                </a:solidFill>
                <a:latin typeface="Times New Roman"/>
                <a:ea typeface="+mn-lt"/>
                <a:cs typeface="+mn-lt"/>
              </a:rPr>
              <a:t>Minor overconfidence in the mid-range, though, this model offers a good balance of accuracy and interpretability.</a:t>
            </a:r>
          </a:p>
          <a:p>
            <a:pPr>
              <a:buFont typeface="Arial"/>
              <a:buChar char="•"/>
            </a:pPr>
            <a:endParaRPr lang="en-US" sz="1600">
              <a:solidFill>
                <a:srgbClr val="FFFFFF"/>
              </a:solidFill>
              <a:latin typeface="Times New Roman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sz="1600">
              <a:solidFill>
                <a:schemeClr val="tx1"/>
              </a:solidFill>
              <a:latin typeface="Times New Roman"/>
              <a:cs typeface="Arial"/>
            </a:endParaRPr>
          </a:p>
        </p:txBody>
      </p:sp>
      <p:sp>
        <p:nvSpPr>
          <p:cNvPr id="59" name="Left Brace 58">
            <a:extLst>
              <a:ext uri="{FF2B5EF4-FFF2-40B4-BE49-F238E27FC236}">
                <a16:creationId xmlns:a16="http://schemas.microsoft.com/office/drawing/2014/main" id="{FB67173B-CBE1-A23D-E130-F1ED8D2645AD}"/>
              </a:ext>
            </a:extLst>
          </p:cNvPr>
          <p:cNvSpPr/>
          <p:nvPr/>
        </p:nvSpPr>
        <p:spPr>
          <a:xfrm rot="5400000">
            <a:off x="9087140" y="1390987"/>
            <a:ext cx="369333" cy="5725378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81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DCFAD-17AA-DCB6-FC26-E2D2501FC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09" y="24068"/>
            <a:ext cx="11491782" cy="1265967"/>
          </a:xfrm>
        </p:spPr>
        <p:txBody>
          <a:bodyPr/>
          <a:lstStyle/>
          <a:p>
            <a:r>
              <a:rPr lang="en-US">
                <a:latin typeface="Times New Roman"/>
                <a:cs typeface="Times New Roman"/>
              </a:rPr>
              <a:t>Distributions (Extra)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524B6A-81C5-2A03-D83D-606618F4D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FE814-68E4-0C4A-BCC3-703C26BE2070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" name="Picture 4" descr="A graph of different colored squares&#10;&#10;AI-generated content may be incorrect.">
            <a:extLst>
              <a:ext uri="{FF2B5EF4-FFF2-40B4-BE49-F238E27FC236}">
                <a16:creationId xmlns:a16="http://schemas.microsoft.com/office/drawing/2014/main" id="{FA7E3758-EE12-441A-6049-555EA1950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298" y="1175925"/>
            <a:ext cx="7133994" cy="477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7556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47149A-9E06-7BC2-D359-3C11B3D028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A00FFA8-CB0F-FA88-F2E8-55C04ED14283}"/>
              </a:ext>
            </a:extLst>
          </p:cNvPr>
          <p:cNvSpPr/>
          <p:nvPr/>
        </p:nvSpPr>
        <p:spPr>
          <a:xfrm>
            <a:off x="5755341" y="6033247"/>
            <a:ext cx="6427694" cy="8157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25342F-65C8-EC43-A455-A214BEC6A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675" y="0"/>
            <a:ext cx="6599698" cy="712610"/>
          </a:xfrm>
        </p:spPr>
        <p:txBody>
          <a:bodyPr/>
          <a:lstStyle/>
          <a:p>
            <a:pPr algn="ctr"/>
            <a:r>
              <a:rPr lang="en-US" b="1">
                <a:latin typeface="Times New Roman"/>
                <a:cs typeface="Times New Roman"/>
              </a:rPr>
              <a:t>Motivation for Research</a:t>
            </a:r>
            <a:endParaRPr lang="en-US" b="1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0332E8B-A599-2D93-E055-36B385A96677}"/>
              </a:ext>
            </a:extLst>
          </p:cNvPr>
          <p:cNvSpPr>
            <a:spLocks noGrp="1"/>
          </p:cNvSpPr>
          <p:nvPr/>
        </p:nvSpPr>
        <p:spPr>
          <a:xfrm>
            <a:off x="0" y="808767"/>
            <a:ext cx="9588363" cy="60999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>
                <a:latin typeface="Times New Roman"/>
                <a:cs typeface="Times New Roman"/>
              </a:rPr>
              <a:t>The chain aggregation process is still not well understood.</a:t>
            </a:r>
          </a:p>
          <a:p>
            <a:pPr lvl="1"/>
            <a:r>
              <a:rPr lang="en-US">
                <a:latin typeface="Times New Roman"/>
                <a:cs typeface="Times New Roman"/>
              </a:rPr>
              <a:t>Where and how do these aggregates form?</a:t>
            </a:r>
          </a:p>
          <a:p>
            <a:pPr lvl="1"/>
            <a:r>
              <a:rPr lang="en-US">
                <a:latin typeface="Times New Roman"/>
                <a:cs typeface="Times New Roman"/>
              </a:rPr>
              <a:t>Laboratory results and aircraft observations are not in agreement.</a:t>
            </a:r>
          </a:p>
          <a:p>
            <a:pPr lvl="1"/>
            <a:r>
              <a:rPr lang="en-US">
                <a:latin typeface="Times New Roman"/>
                <a:cs typeface="Times New Roman"/>
              </a:rPr>
              <a:t>Chain aggregates are not represented in current cloud models.</a:t>
            </a:r>
          </a:p>
          <a:p>
            <a:pPr marL="0" indent="0" algn="just">
              <a:buNone/>
            </a:pPr>
            <a:endParaRPr lang="en-US" sz="1100">
              <a:latin typeface="Times New Roman"/>
              <a:cs typeface="Times New Roman"/>
            </a:endParaRPr>
          </a:p>
          <a:p>
            <a:pPr algn="just"/>
            <a:endParaRPr lang="en-US" sz="3600">
              <a:latin typeface="Times New Roman"/>
              <a:cs typeface="Times New Roman"/>
            </a:endParaRPr>
          </a:p>
          <a:p>
            <a:pPr algn="just"/>
            <a:r>
              <a:rPr lang="en-US">
                <a:latin typeface="Times New Roman"/>
                <a:cs typeface="Times New Roman"/>
              </a:rPr>
              <a:t>Recent observations of chain aggregates in cold-season storms (NASA IMPACTS) challenge existing theories and add uncertainty to our understanding.</a:t>
            </a:r>
            <a:endParaRPr lang="en-US">
              <a:cs typeface="Times New Roman" panose="02020603050405020304" pitchFamily="18" charset="0"/>
            </a:endParaRPr>
          </a:p>
          <a:p>
            <a:pPr marL="457200" lvl="1" indent="0" algn="just">
              <a:buNone/>
            </a:pPr>
            <a:r>
              <a:rPr lang="en-US" sz="1400" i="1">
                <a:latin typeface="Times New Roman"/>
                <a:cs typeface="Times New Roman"/>
              </a:rPr>
              <a:t>Nairy, Christian M., David J. Delene, Joseph A. Finlon, John E. Yorks, Emma Järvinen, Martin </a:t>
            </a:r>
            <a:r>
              <a:rPr lang="en-US" sz="1400" i="1" err="1">
                <a:latin typeface="Times New Roman"/>
                <a:cs typeface="Times New Roman"/>
              </a:rPr>
              <a:t>Schnaiter</a:t>
            </a:r>
            <a:r>
              <a:rPr lang="en-US" sz="1400" i="1">
                <a:latin typeface="Times New Roman"/>
                <a:cs typeface="Times New Roman"/>
              </a:rPr>
              <a:t>, Andrew J. </a:t>
            </a:r>
            <a:r>
              <a:rPr lang="en-US" sz="1400" i="1" err="1">
                <a:latin typeface="Times New Roman"/>
                <a:cs typeface="Times New Roman"/>
              </a:rPr>
              <a:t>Heymsfield</a:t>
            </a:r>
            <a:r>
              <a:rPr lang="en-US" sz="1400" i="1">
                <a:latin typeface="Times New Roman"/>
                <a:cs typeface="Times New Roman"/>
              </a:rPr>
              <a:t>, Andrew G. Detwiler, Lynn A. </a:t>
            </a:r>
            <a:r>
              <a:rPr lang="en-US" sz="1400" i="1" err="1">
                <a:latin typeface="Times New Roman"/>
                <a:cs typeface="Times New Roman"/>
              </a:rPr>
              <a:t>McMurdie</a:t>
            </a:r>
            <a:r>
              <a:rPr lang="en-US" sz="1400" i="1">
                <a:latin typeface="Times New Roman"/>
                <a:cs typeface="Times New Roman"/>
              </a:rPr>
              <a:t>, Unveiling In-situ Observations of Ice Crystal Chain Aggregates in Winter Storms. Journal of Geophysical Research Letters, In Review, 2025. Preprint: </a:t>
            </a:r>
            <a:r>
              <a:rPr lang="en-US" sz="1400">
                <a:latin typeface="Times New Roman"/>
                <a:cs typeface="Times New Roman"/>
                <a:hlinkClick r:id="rId3"/>
              </a:rPr>
              <a:t>https://d197for5662m48.cloudfront.net/documents/publicationstatus/271990/preprint_pdf/0e470a6a2eee19f7dad1defe572d8aea.pdf</a:t>
            </a:r>
            <a:r>
              <a:rPr lang="en-US" sz="1400">
                <a:latin typeface="Times New Roman"/>
                <a:cs typeface="Times New Roman"/>
              </a:rPr>
              <a:t> </a:t>
            </a:r>
            <a:endParaRPr lang="en-US"/>
          </a:p>
          <a:p>
            <a:pPr marL="457200" lvl="1" indent="0" algn="just">
              <a:buNone/>
            </a:pPr>
            <a:endParaRPr lang="en-US" sz="2400" b="1">
              <a:cs typeface="Times New Roman" panose="02020603050405020304" pitchFamily="18" charset="0"/>
            </a:endParaRPr>
          </a:p>
        </p:txBody>
      </p:sp>
      <p:pic>
        <p:nvPicPr>
          <p:cNvPr id="6" name="Picture 5" descr="A collage of images of various shapes&#10;&#10;Description automatically generated">
            <a:extLst>
              <a:ext uri="{FF2B5EF4-FFF2-40B4-BE49-F238E27FC236}">
                <a16:creationId xmlns:a16="http://schemas.microsoft.com/office/drawing/2014/main" id="{72311B5D-5C97-8E25-38FE-4A2428C563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319"/>
          <a:stretch/>
        </p:blipFill>
        <p:spPr>
          <a:xfrm>
            <a:off x="9683765" y="311773"/>
            <a:ext cx="2455315" cy="65462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F8B3C5-04DB-B468-FCAD-8CAFE580566D}"/>
              </a:ext>
            </a:extLst>
          </p:cNvPr>
          <p:cNvSpPr txBox="1"/>
          <p:nvPr/>
        </p:nvSpPr>
        <p:spPr>
          <a:xfrm>
            <a:off x="10028007" y="48528"/>
            <a:ext cx="17668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Hawkeye-CPI Images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D4E8D91-F5E4-9D8F-CB9C-241E229EC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FE814-68E4-0C4A-BCC3-703C26BE2070}" type="slidenum">
              <a:rPr lang="en-US" sz="1200" dirty="0" smtClean="0">
                <a:latin typeface="Times New Roman"/>
                <a:cs typeface="Times New Roman"/>
              </a:rPr>
              <a:pPr/>
              <a:t>3</a:t>
            </a:fld>
            <a:endParaRPr lang="en-US" sz="1200">
              <a:latin typeface="Times New Roman"/>
              <a:cs typeface="Times New Roman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5E8C9C-F2EA-357E-39BC-4BE26ED694DE}"/>
              </a:ext>
            </a:extLst>
          </p:cNvPr>
          <p:cNvSpPr txBox="1"/>
          <p:nvPr/>
        </p:nvSpPr>
        <p:spPr>
          <a:xfrm>
            <a:off x="-144459" y="6597261"/>
            <a:ext cx="960225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i="1" u="sng">
                <a:latin typeface="Times New Roman"/>
                <a:ea typeface="+mn-lt"/>
                <a:cs typeface="Times New Roman"/>
              </a:rPr>
              <a:t>5th International Summer Snowfall Workshop - 15 - 17 September 2025, Department of Meteorology, University of Reading, UK</a:t>
            </a:r>
            <a:endParaRPr lang="en-US">
              <a:latin typeface="Calibri" panose="020F0502020204030204"/>
              <a:ea typeface="+mn-lt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5793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4F7B6A82-CB43-C824-AEFD-0990C8858AFF}"/>
              </a:ext>
            </a:extLst>
          </p:cNvPr>
          <p:cNvSpPr/>
          <p:nvPr/>
        </p:nvSpPr>
        <p:spPr>
          <a:xfrm>
            <a:off x="5755341" y="6033247"/>
            <a:ext cx="6427694" cy="8157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34D70EC-9ABA-998D-83FE-ED582569D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003" y="-238"/>
            <a:ext cx="11491782" cy="712610"/>
          </a:xfrm>
        </p:spPr>
        <p:txBody>
          <a:bodyPr>
            <a:normAutofit/>
          </a:bodyPr>
          <a:lstStyle/>
          <a:p>
            <a:pPr algn="ctr"/>
            <a:r>
              <a:rPr lang="en-US" b="1">
                <a:latin typeface="Times New Roman"/>
                <a:cs typeface="Times New Roman"/>
              </a:rPr>
              <a:t>Objective</a:t>
            </a:r>
            <a:endParaRPr lang="en-US" b="1"/>
          </a:p>
        </p:txBody>
      </p:sp>
      <p:sp>
        <p:nvSpPr>
          <p:cNvPr id="7" name="Slide Number Placeholder 10">
            <a:extLst>
              <a:ext uri="{FF2B5EF4-FFF2-40B4-BE49-F238E27FC236}">
                <a16:creationId xmlns:a16="http://schemas.microsoft.com/office/drawing/2014/main" id="{DB710B65-5BE6-FB23-F903-769FC3DD8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2321011" y="6356349"/>
            <a:ext cx="2743200" cy="365125"/>
          </a:xfrm>
        </p:spPr>
        <p:txBody>
          <a:bodyPr/>
          <a:lstStyle/>
          <a:p>
            <a:fld id="{CDFFE814-68E4-0C4A-BCC3-703C26BE2070}" type="slidenum">
              <a:rPr lang="en-US" sz="1200" dirty="0" smtClean="0">
                <a:latin typeface="Times New Roman"/>
                <a:cs typeface="Times New Roman"/>
              </a:rPr>
              <a:pPr/>
              <a:t>4</a:t>
            </a:fld>
            <a:endParaRPr lang="en-US" sz="1200">
              <a:latin typeface="Times New Roman"/>
              <a:cs typeface="Times New Roman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24CAA3-DEF7-01E0-F2CB-3511D85FDD38}"/>
              </a:ext>
            </a:extLst>
          </p:cNvPr>
          <p:cNvSpPr txBox="1"/>
          <p:nvPr/>
        </p:nvSpPr>
        <p:spPr>
          <a:xfrm>
            <a:off x="0" y="448965"/>
            <a:ext cx="12192000" cy="44006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1">
              <a:lnSpc>
                <a:spcPct val="90000"/>
              </a:lnSpc>
              <a:spcBef>
                <a:spcPts val="500"/>
              </a:spcBef>
            </a:pPr>
            <a:endParaRPr lang="en-US" sz="2800" b="1">
              <a:latin typeface="Times New Roman"/>
              <a:cs typeface="Times New Roman"/>
            </a:endParaRPr>
          </a:p>
          <a:p>
            <a:r>
              <a:rPr lang="en-US" sz="2800" i="1">
                <a:latin typeface="Times New Roman"/>
                <a:cs typeface="Times New Roman"/>
              </a:rPr>
              <a:t>Understanding chain aggregate formation within cloud systems requires contextual analysis, but manual classification of cloud particles is extremely time-consuming.</a:t>
            </a:r>
            <a:endParaRPr lang="en-US">
              <a:cs typeface="Arial" panose="020B0604020202020204"/>
            </a:endParaRPr>
          </a:p>
          <a:p>
            <a:endParaRPr lang="en-US" sz="2800" b="1">
              <a:latin typeface="Times New Roman"/>
              <a:cs typeface="Times New Roman"/>
            </a:endParaRPr>
          </a:p>
          <a:p>
            <a:pPr algn="ctr"/>
            <a:endParaRPr lang="en-US" sz="2800" b="1">
              <a:latin typeface="Times New Roman"/>
              <a:cs typeface="Times New Roman"/>
            </a:endParaRPr>
          </a:p>
          <a:p>
            <a:pPr algn="ctr"/>
            <a:r>
              <a:rPr lang="en-US" sz="2800" b="1">
                <a:latin typeface="Times New Roman"/>
                <a:cs typeface="Times New Roman"/>
              </a:rPr>
              <a:t>Presentation Objective: Employ a supervised Convolutional Neural Network (CNN) to differentiate ice crystal chain aggregates from non-chain aggregates. </a:t>
            </a:r>
            <a:endParaRPr lang="en-US" sz="2800">
              <a:latin typeface="Times New Roman"/>
              <a:cs typeface="Times New Roman"/>
            </a:endParaRPr>
          </a:p>
          <a:p>
            <a:pPr algn="ctr"/>
            <a:endParaRPr lang="en-US" sz="2800" b="1">
              <a:latin typeface="Times New Roman"/>
              <a:cs typeface="Times New Roman"/>
            </a:endParaRPr>
          </a:p>
          <a:p>
            <a:pPr lvl="1" algn="just">
              <a:lnSpc>
                <a:spcPct val="90000"/>
              </a:lnSpc>
              <a:spcBef>
                <a:spcPts val="500"/>
              </a:spcBef>
            </a:pPr>
            <a:endParaRPr lang="en-US" sz="1400">
              <a:latin typeface="Times New Roman"/>
              <a:cs typeface="Times New Roman"/>
            </a:endParaRPr>
          </a:p>
          <a:p>
            <a:pPr algn="ctr"/>
            <a:endParaRPr lang="en-US" sz="2400" b="1">
              <a:latin typeface="Times New Roman"/>
              <a:cs typeface="Times New Roman"/>
            </a:endParaRPr>
          </a:p>
          <a:p>
            <a:endParaRPr lang="en-US">
              <a:cs typeface="Arial" panose="020B060402020202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90907E-D5E8-702C-358E-5E35C8840FE0}"/>
              </a:ext>
            </a:extLst>
          </p:cNvPr>
          <p:cNvSpPr txBox="1"/>
          <p:nvPr/>
        </p:nvSpPr>
        <p:spPr>
          <a:xfrm>
            <a:off x="-144459" y="6597261"/>
            <a:ext cx="960225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i="1" u="sng">
                <a:latin typeface="Times New Roman"/>
                <a:ea typeface="+mn-lt"/>
                <a:cs typeface="Times New Roman"/>
              </a:rPr>
              <a:t>5th International Summer Snowfall Workshop - 15 - 17 September 2025, Department of Meteorology, University of Reading, UK</a:t>
            </a:r>
            <a:endParaRPr lang="en-US">
              <a:latin typeface="Calibri" panose="020F0502020204030204"/>
              <a:ea typeface="+mn-lt"/>
              <a:cs typeface="Calibri" panose="020F0502020204030204"/>
            </a:endParaRPr>
          </a:p>
        </p:txBody>
      </p:sp>
      <p:pic>
        <p:nvPicPr>
          <p:cNvPr id="6" name="Picture 5" descr="A black spider on a white background&#10;&#10;AI-generated content may be incorrect.">
            <a:extLst>
              <a:ext uri="{FF2B5EF4-FFF2-40B4-BE49-F238E27FC236}">
                <a16:creationId xmlns:a16="http://schemas.microsoft.com/office/drawing/2014/main" id="{D33FB51C-B674-1872-2C58-C1B2E6C0B04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8557" t="39250" r="39690" b="37750"/>
          <a:stretch>
            <a:fillRect/>
          </a:stretch>
        </p:blipFill>
        <p:spPr>
          <a:xfrm>
            <a:off x="148309" y="5339277"/>
            <a:ext cx="823008" cy="866065"/>
          </a:xfrm>
          <a:prstGeom prst="rect">
            <a:avLst/>
          </a:prstGeom>
        </p:spPr>
      </p:pic>
      <p:pic>
        <p:nvPicPr>
          <p:cNvPr id="9" name="Picture 8" descr="A black object with a white background&#10;&#10;AI-generated content may be incorrect.">
            <a:extLst>
              <a:ext uri="{FF2B5EF4-FFF2-40B4-BE49-F238E27FC236}">
                <a16:creationId xmlns:a16="http://schemas.microsoft.com/office/drawing/2014/main" id="{F4199B9E-4107-4AB8-98B5-32D34F0F69E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2095" t="33668" r="32915" b="33668"/>
          <a:stretch>
            <a:fillRect/>
          </a:stretch>
        </p:blipFill>
        <p:spPr>
          <a:xfrm>
            <a:off x="1522561" y="4435690"/>
            <a:ext cx="867008" cy="838246"/>
          </a:xfrm>
          <a:prstGeom prst="rect">
            <a:avLst/>
          </a:prstGeom>
        </p:spPr>
      </p:pic>
      <p:pic>
        <p:nvPicPr>
          <p:cNvPr id="11" name="Picture 10" descr="A black blotch on a grey background&#10;&#10;AI-generated content may be incorrect.">
            <a:extLst>
              <a:ext uri="{FF2B5EF4-FFF2-40B4-BE49-F238E27FC236}">
                <a16:creationId xmlns:a16="http://schemas.microsoft.com/office/drawing/2014/main" id="{A2811045-55C4-447A-D0A0-BD13B4B9C2C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668" t="9836" r="20222" b="9764"/>
          <a:stretch>
            <a:fillRect/>
          </a:stretch>
        </p:blipFill>
        <p:spPr>
          <a:xfrm rot="5400000">
            <a:off x="1276843" y="5135278"/>
            <a:ext cx="1147292" cy="15607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2D59196-8B1A-3885-2E2C-4282DB2911E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4870" t="34102" r="24611" b="35128"/>
          <a:stretch>
            <a:fillRect/>
          </a:stretch>
        </p:blipFill>
        <p:spPr>
          <a:xfrm>
            <a:off x="126999" y="4421480"/>
            <a:ext cx="1384822" cy="859805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612E38A-2C9C-34A1-7C8B-97B30CAA032C}"/>
              </a:ext>
            </a:extLst>
          </p:cNvPr>
          <p:cNvCxnSpPr/>
          <p:nvPr/>
        </p:nvCxnSpPr>
        <p:spPr>
          <a:xfrm>
            <a:off x="3906985" y="5295773"/>
            <a:ext cx="501109" cy="409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5F08299-C6CE-4412-1FDD-1C6922F24B7D}"/>
              </a:ext>
            </a:extLst>
          </p:cNvPr>
          <p:cNvSpPr/>
          <p:nvPr/>
        </p:nvSpPr>
        <p:spPr>
          <a:xfrm>
            <a:off x="4504321" y="4782490"/>
            <a:ext cx="2789906" cy="102165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cs typeface="Arial"/>
              </a:rPr>
              <a:t>Convolutional Neural Network</a:t>
            </a:r>
            <a:endParaRPr lang="en-US"/>
          </a:p>
        </p:txBody>
      </p: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8B86B0F2-75E4-9EAE-BB87-E3B1DD4AA818}"/>
              </a:ext>
            </a:extLst>
          </p:cNvPr>
          <p:cNvCxnSpPr/>
          <p:nvPr/>
        </p:nvCxnSpPr>
        <p:spPr>
          <a:xfrm>
            <a:off x="7291620" y="5435152"/>
            <a:ext cx="782198" cy="634067"/>
          </a:xfrm>
          <a:prstGeom prst="bentConnector3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or: Elbow 30">
            <a:extLst>
              <a:ext uri="{FF2B5EF4-FFF2-40B4-BE49-F238E27FC236}">
                <a16:creationId xmlns:a16="http://schemas.microsoft.com/office/drawing/2014/main" id="{36264ADF-CA84-D279-3B14-5CE0881B6386}"/>
              </a:ext>
            </a:extLst>
          </p:cNvPr>
          <p:cNvCxnSpPr>
            <a:cxnSpLocks/>
          </p:cNvCxnSpPr>
          <p:nvPr/>
        </p:nvCxnSpPr>
        <p:spPr>
          <a:xfrm flipV="1">
            <a:off x="7291620" y="4532041"/>
            <a:ext cx="782198" cy="634067"/>
          </a:xfrm>
          <a:prstGeom prst="bentConnector3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286A16E-D584-6C52-3F5A-D951626885A4}"/>
              </a:ext>
            </a:extLst>
          </p:cNvPr>
          <p:cNvCxnSpPr/>
          <p:nvPr/>
        </p:nvCxnSpPr>
        <p:spPr>
          <a:xfrm flipV="1">
            <a:off x="7256377" y="5283301"/>
            <a:ext cx="4911808" cy="8353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4431628E-0142-2B8C-99D0-B772C9489E3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4870" t="34102" r="24611" b="35128"/>
          <a:stretch>
            <a:fillRect/>
          </a:stretch>
        </p:blipFill>
        <p:spPr>
          <a:xfrm>
            <a:off x="9581444" y="4101628"/>
            <a:ext cx="1384822" cy="859805"/>
          </a:xfrm>
          <a:prstGeom prst="rect">
            <a:avLst/>
          </a:prstGeom>
        </p:spPr>
      </p:pic>
      <p:pic>
        <p:nvPicPr>
          <p:cNvPr id="36" name="Picture 35" descr="A black spider on a white background&#10;&#10;AI-generated content may be incorrect.">
            <a:extLst>
              <a:ext uri="{FF2B5EF4-FFF2-40B4-BE49-F238E27FC236}">
                <a16:creationId xmlns:a16="http://schemas.microsoft.com/office/drawing/2014/main" id="{FDB46A96-7ED7-19C3-93C5-EAD97E0106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8557" t="39250" r="39690" b="37750"/>
          <a:stretch>
            <a:fillRect/>
          </a:stretch>
        </p:blipFill>
        <p:spPr>
          <a:xfrm>
            <a:off x="8078753" y="5659129"/>
            <a:ext cx="823008" cy="866065"/>
          </a:xfrm>
          <a:prstGeom prst="rect">
            <a:avLst/>
          </a:prstGeom>
        </p:spPr>
      </p:pic>
      <p:pic>
        <p:nvPicPr>
          <p:cNvPr id="37" name="Picture 36" descr="A black object with a white background&#10;&#10;AI-generated content may be incorrect.">
            <a:extLst>
              <a:ext uri="{FF2B5EF4-FFF2-40B4-BE49-F238E27FC236}">
                <a16:creationId xmlns:a16="http://schemas.microsoft.com/office/drawing/2014/main" id="{2679CBC0-3B2A-45F1-4D2A-7D5DE76B2C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2095" t="33668" r="32915" b="33668"/>
          <a:stretch>
            <a:fillRect/>
          </a:stretch>
        </p:blipFill>
        <p:spPr>
          <a:xfrm>
            <a:off x="10638338" y="5592801"/>
            <a:ext cx="867008" cy="838246"/>
          </a:xfrm>
          <a:prstGeom prst="rect">
            <a:avLst/>
          </a:prstGeom>
        </p:spPr>
      </p:pic>
      <p:pic>
        <p:nvPicPr>
          <p:cNvPr id="38" name="Picture 37" descr="A black blotch on a grey background&#10;&#10;AI-generated content may be incorrect.">
            <a:extLst>
              <a:ext uri="{FF2B5EF4-FFF2-40B4-BE49-F238E27FC236}">
                <a16:creationId xmlns:a16="http://schemas.microsoft.com/office/drawing/2014/main" id="{B0E2B5BF-FD19-1706-21E6-239A3ADD24D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668" t="9836" r="20222" b="9764"/>
          <a:stretch>
            <a:fillRect/>
          </a:stretch>
        </p:blipFill>
        <p:spPr>
          <a:xfrm rot="5400000">
            <a:off x="9179065" y="5229352"/>
            <a:ext cx="1147292" cy="1560724"/>
          </a:xfrm>
          <a:prstGeom prst="rect">
            <a:avLst/>
          </a:prstGeom>
        </p:spPr>
      </p:pic>
      <p:pic>
        <p:nvPicPr>
          <p:cNvPr id="39" name="Picture 38" descr="A black and white image of a cloud&#10;&#10;AI-generated content may be incorrect.">
            <a:extLst>
              <a:ext uri="{FF2B5EF4-FFF2-40B4-BE49-F238E27FC236}">
                <a16:creationId xmlns:a16="http://schemas.microsoft.com/office/drawing/2014/main" id="{C4C3BF18-1BC2-00CF-7BF4-5C4C2238CFD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2649" t="31044" r="33101" b="31164"/>
          <a:stretch>
            <a:fillRect/>
          </a:stretch>
        </p:blipFill>
        <p:spPr>
          <a:xfrm>
            <a:off x="2704710" y="5333999"/>
            <a:ext cx="1014163" cy="1180684"/>
          </a:xfrm>
          <a:prstGeom prst="rect">
            <a:avLst/>
          </a:prstGeom>
        </p:spPr>
      </p:pic>
      <p:pic>
        <p:nvPicPr>
          <p:cNvPr id="40" name="Picture 39" descr="A black and white image of a cloud&#10;&#10;AI-generated content may be incorrect.">
            <a:extLst>
              <a:ext uri="{FF2B5EF4-FFF2-40B4-BE49-F238E27FC236}">
                <a16:creationId xmlns:a16="http://schemas.microsoft.com/office/drawing/2014/main" id="{74A1E724-3AC7-4336-E3EE-3A6AFF4D407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2649" t="31044" r="33101" b="31164"/>
          <a:stretch>
            <a:fillRect/>
          </a:stretch>
        </p:blipFill>
        <p:spPr>
          <a:xfrm>
            <a:off x="11002044" y="3885258"/>
            <a:ext cx="1014163" cy="1180684"/>
          </a:xfrm>
          <a:prstGeom prst="rect">
            <a:avLst/>
          </a:prstGeom>
        </p:spPr>
      </p:pic>
      <p:pic>
        <p:nvPicPr>
          <p:cNvPr id="41" name="Picture 40" descr="A black and white image of a robot&#10;&#10;AI-generated content may be incorrect.">
            <a:extLst>
              <a:ext uri="{FF2B5EF4-FFF2-40B4-BE49-F238E27FC236}">
                <a16:creationId xmlns:a16="http://schemas.microsoft.com/office/drawing/2014/main" id="{76586DFB-964F-8853-EDCF-E7FCEA0698F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6829" t="35577" r="28217" b="35452"/>
          <a:stretch>
            <a:fillRect/>
          </a:stretch>
        </p:blipFill>
        <p:spPr>
          <a:xfrm>
            <a:off x="2427914" y="4346222"/>
            <a:ext cx="1427233" cy="923062"/>
          </a:xfrm>
          <a:prstGeom prst="rect">
            <a:avLst/>
          </a:prstGeom>
        </p:spPr>
      </p:pic>
      <p:pic>
        <p:nvPicPr>
          <p:cNvPr id="42" name="Picture 41" descr="A black and white image of a robot&#10;&#10;AI-generated content may be incorrect.">
            <a:extLst>
              <a:ext uri="{FF2B5EF4-FFF2-40B4-BE49-F238E27FC236}">
                <a16:creationId xmlns:a16="http://schemas.microsoft.com/office/drawing/2014/main" id="{B698AAEF-CF88-F593-1BD9-79D70026485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6829" t="35577" r="28217" b="35452"/>
          <a:stretch>
            <a:fillRect/>
          </a:stretch>
        </p:blipFill>
        <p:spPr>
          <a:xfrm>
            <a:off x="8081766" y="4073407"/>
            <a:ext cx="1427233" cy="92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85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37969F-F12C-7892-806B-10033EA15F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A5333D9-536F-02EF-BA59-21D4DF7A5B4D}"/>
              </a:ext>
            </a:extLst>
          </p:cNvPr>
          <p:cNvSpPr>
            <a:spLocks noGrp="1"/>
          </p:cNvSpPr>
          <p:nvPr/>
        </p:nvSpPr>
        <p:spPr>
          <a:xfrm>
            <a:off x="0" y="1087272"/>
            <a:ext cx="8145752" cy="52691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AutoNum type="arabicPeriod"/>
            </a:pPr>
            <a:r>
              <a:rPr lang="en-US" sz="2400">
                <a:latin typeface="Times New Roman"/>
                <a:cs typeface="Times New Roman"/>
              </a:rPr>
              <a:t>Utilize 56,193 manually classified ice crystals (</a:t>
            </a:r>
            <a:r>
              <a:rPr lang="en-US" sz="2400" i="1" err="1">
                <a:latin typeface="Times New Roman"/>
                <a:cs typeface="Times New Roman"/>
              </a:rPr>
              <a:t>D</a:t>
            </a:r>
            <a:r>
              <a:rPr lang="en-US" sz="2400" i="1" baseline="-25000" err="1">
                <a:latin typeface="Times New Roman"/>
                <a:cs typeface="Times New Roman"/>
              </a:rPr>
              <a:t>max</a:t>
            </a:r>
            <a:r>
              <a:rPr lang="en-US" sz="2400">
                <a:latin typeface="Times New Roman"/>
                <a:cs typeface="Times New Roman"/>
              </a:rPr>
              <a:t> &gt; 150 µm) obtained from Cloud Particle Imager (CPI) observations during NASA’s IMPACTS field campaign.</a:t>
            </a:r>
            <a:endParaRPr lang="en-US" sz="2400">
              <a:cs typeface="Times New Roman" panose="02020603050405020304" pitchFamily="18" charset="0"/>
            </a:endParaRPr>
          </a:p>
          <a:p>
            <a:pPr marL="457200" indent="-457200" algn="just">
              <a:buAutoNum type="arabicPeriod"/>
            </a:pPr>
            <a:endParaRPr lang="en-US" sz="2400">
              <a:latin typeface="Times New Roman"/>
              <a:cs typeface="Times New Roman"/>
            </a:endParaRPr>
          </a:p>
          <a:p>
            <a:pPr marL="457200" indent="-457200" algn="just">
              <a:buAutoNum type="arabicPeriod"/>
            </a:pPr>
            <a:r>
              <a:rPr lang="en-US" sz="2400">
                <a:latin typeface="Times New Roman"/>
                <a:cs typeface="Times New Roman"/>
              </a:rPr>
              <a:t>Train, validate, and evaluate multiple CNN architectures.</a:t>
            </a:r>
            <a:endParaRPr lang="en-US" sz="2400">
              <a:cs typeface="Times New Roman"/>
            </a:endParaRPr>
          </a:p>
          <a:p>
            <a:pPr marL="457200" indent="-457200" algn="just">
              <a:buAutoNum type="arabicPeriod"/>
            </a:pPr>
            <a:endParaRPr lang="en-US" sz="2400">
              <a:cs typeface="Times New Roman"/>
            </a:endParaRPr>
          </a:p>
          <a:p>
            <a:pPr marL="457200" indent="-457200" algn="just">
              <a:buAutoNum type="arabicPeriod"/>
            </a:pPr>
            <a:r>
              <a:rPr lang="en-US" sz="2400">
                <a:latin typeface="Times New Roman"/>
                <a:cs typeface="Times New Roman"/>
              </a:rPr>
              <a:t>Identify the most effective CNN for distinguishing chain aggregates.</a:t>
            </a:r>
            <a:endParaRPr lang="en-US" sz="2400">
              <a:cs typeface="Times New Roman"/>
            </a:endParaRPr>
          </a:p>
          <a:p>
            <a:pPr marL="457200" indent="-457200" algn="just">
              <a:buAutoNum type="arabicPeriod"/>
            </a:pPr>
            <a:endParaRPr lang="en-US" sz="2400">
              <a:cs typeface="Times New Roman" panose="02020603050405020304" pitchFamily="18" charset="0"/>
            </a:endParaRPr>
          </a:p>
          <a:p>
            <a:pPr marL="457200" indent="-457200" algn="just">
              <a:buAutoNum type="arabicPeriod"/>
            </a:pPr>
            <a:r>
              <a:rPr lang="en-US" sz="2400">
                <a:latin typeface="Times New Roman"/>
                <a:cs typeface="Times New Roman"/>
              </a:rPr>
              <a:t>Apply the best CNN model to classify CPI data from other IMPACTS flights.</a:t>
            </a:r>
            <a:endParaRPr lang="en-US" sz="2400"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endParaRPr lang="en-US" sz="200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>
              <a:cs typeface="Times New Roman" panose="02020603050405020304" pitchFamily="18" charset="0"/>
            </a:endParaRPr>
          </a:p>
          <a:p>
            <a:pPr>
              <a:buAutoNum type="arabicPeriod"/>
            </a:pPr>
            <a:endParaRPr lang="en-US">
              <a:cs typeface="Times New Roman" panose="02020603050405020304" pitchFamily="18" charset="0"/>
            </a:endParaRPr>
          </a:p>
          <a:p>
            <a:pPr>
              <a:buAutoNum type="arabicPeriod"/>
            </a:pPr>
            <a:endParaRPr lang="en-US">
              <a:cs typeface="Times New Roman" panose="02020603050405020304" pitchFamily="18" charset="0"/>
            </a:endParaRPr>
          </a:p>
          <a:p>
            <a:pPr>
              <a:buAutoNum type="arabicPeriod"/>
            </a:pPr>
            <a:endParaRPr lang="en-US">
              <a:cs typeface="Times New Roman" panose="02020603050405020304" pitchFamily="18" charset="0"/>
            </a:endParaRPr>
          </a:p>
          <a:p>
            <a:pPr>
              <a:buAutoNum type="arabicPeriod"/>
            </a:pPr>
            <a:endParaRPr lang="en-US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3F36B1A-4324-E603-8012-9DC5C2716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721" y="130731"/>
            <a:ext cx="7086471" cy="712610"/>
          </a:xfrm>
        </p:spPr>
        <p:txBody>
          <a:bodyPr>
            <a:normAutofit/>
          </a:bodyPr>
          <a:lstStyle/>
          <a:p>
            <a:pPr algn="ctr"/>
            <a:r>
              <a:rPr lang="en-US" b="1">
                <a:latin typeface="Times New Roman"/>
                <a:cs typeface="Times New Roman"/>
              </a:rPr>
              <a:t>Methodology</a:t>
            </a:r>
            <a:endParaRPr lang="en-US" b="1"/>
          </a:p>
        </p:txBody>
      </p:sp>
      <p:sp>
        <p:nvSpPr>
          <p:cNvPr id="7" name="Slide Number Placeholder 10">
            <a:extLst>
              <a:ext uri="{FF2B5EF4-FFF2-40B4-BE49-F238E27FC236}">
                <a16:creationId xmlns:a16="http://schemas.microsoft.com/office/drawing/2014/main" id="{E700A3A5-9215-ADEF-0F13-8B2747288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2321011" y="6356349"/>
            <a:ext cx="2743200" cy="365125"/>
          </a:xfrm>
        </p:spPr>
        <p:txBody>
          <a:bodyPr/>
          <a:lstStyle/>
          <a:p>
            <a:fld id="{CDFFE814-68E4-0C4A-BCC3-703C26BE2070}" type="slidenum">
              <a:rPr lang="en-US" sz="1200" dirty="0" smtClean="0">
                <a:latin typeface="Times New Roman"/>
                <a:cs typeface="Times New Roman"/>
              </a:rPr>
              <a:pPr/>
              <a:t>5</a:t>
            </a:fld>
            <a:endParaRPr lang="en-US" sz="1200">
              <a:latin typeface="Times New Roman"/>
              <a:cs typeface="Times New Roman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15941E-5389-888D-2DFA-265E80FD55E3}"/>
              </a:ext>
            </a:extLst>
          </p:cNvPr>
          <p:cNvSpPr txBox="1"/>
          <p:nvPr/>
        </p:nvSpPr>
        <p:spPr>
          <a:xfrm>
            <a:off x="-144459" y="6597261"/>
            <a:ext cx="960225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i="1" u="sng">
                <a:latin typeface="Times New Roman"/>
                <a:ea typeface="+mn-lt"/>
                <a:cs typeface="Times New Roman"/>
              </a:rPr>
              <a:t>5th International Summer Snowfall Workshop - 15 - 17 September 2025, Department of Meteorology, University of Reading, UK</a:t>
            </a:r>
            <a:endParaRPr lang="en-US">
              <a:latin typeface="Calibri" panose="020F0502020204030204"/>
              <a:ea typeface="+mn-lt"/>
              <a:cs typeface="Calibri" panose="020F0502020204030204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7BE98EA-AE2B-335E-D979-223FFBE748A0}"/>
              </a:ext>
            </a:extLst>
          </p:cNvPr>
          <p:cNvGrpSpPr/>
          <p:nvPr/>
        </p:nvGrpSpPr>
        <p:grpSpPr>
          <a:xfrm>
            <a:off x="7819814" y="158167"/>
            <a:ext cx="4263180" cy="2724258"/>
            <a:chOff x="1349702" y="3894337"/>
            <a:chExt cx="4263180" cy="2724258"/>
          </a:xfrm>
        </p:grpSpPr>
        <p:pic>
          <p:nvPicPr>
            <p:cNvPr id="3" name="Picture 2" descr="A collage of images of a plane&#10;&#10;Description automatically generated">
              <a:extLst>
                <a:ext uri="{FF2B5EF4-FFF2-40B4-BE49-F238E27FC236}">
                  <a16:creationId xmlns:a16="http://schemas.microsoft.com/office/drawing/2014/main" id="{6E075D62-4E0B-0005-109C-0C78AD8B87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1608" t="-1924" r="30828" b="74196"/>
            <a:stretch/>
          </p:blipFill>
          <p:spPr>
            <a:xfrm>
              <a:off x="2226119" y="3894337"/>
              <a:ext cx="2918285" cy="974776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4E6ED0B-11A7-8859-5FFB-F0BAED67486C}"/>
                </a:ext>
              </a:extLst>
            </p:cNvPr>
            <p:cNvSpPr/>
            <p:nvPr/>
          </p:nvSpPr>
          <p:spPr>
            <a:xfrm rot="793368">
              <a:off x="1349702" y="4641461"/>
              <a:ext cx="1281658" cy="3141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BE99844-3A54-E4F8-8396-8D1FC2F59C53}"/>
                </a:ext>
              </a:extLst>
            </p:cNvPr>
            <p:cNvSpPr/>
            <p:nvPr/>
          </p:nvSpPr>
          <p:spPr>
            <a:xfrm rot="3862907">
              <a:off x="2154036" y="4746527"/>
              <a:ext cx="266015" cy="2706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A collage of images of a plane&#10;&#10;Description automatically generated">
              <a:extLst>
                <a:ext uri="{FF2B5EF4-FFF2-40B4-BE49-F238E27FC236}">
                  <a16:creationId xmlns:a16="http://schemas.microsoft.com/office/drawing/2014/main" id="{F8477215-44CB-9803-0AC1-009762FAA2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1607" t="28808" r="57183" b="43130"/>
            <a:stretch/>
          </p:blipFill>
          <p:spPr>
            <a:xfrm>
              <a:off x="2266133" y="5160655"/>
              <a:ext cx="1301313" cy="986468"/>
            </a:xfrm>
            <a:prstGeom prst="rect">
              <a:avLst/>
            </a:prstGeom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0E191F27-33DA-D4E0-AEBE-BC7591486243}"/>
                </a:ext>
              </a:extLst>
            </p:cNvPr>
            <p:cNvCxnSpPr>
              <a:cxnSpLocks/>
            </p:cNvCxnSpPr>
            <p:nvPr/>
          </p:nvCxnSpPr>
          <p:spPr>
            <a:xfrm>
              <a:off x="2594030" y="4798536"/>
              <a:ext cx="175511" cy="967776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AB49035-E732-AACE-8571-F6670708D221}"/>
                </a:ext>
              </a:extLst>
            </p:cNvPr>
            <p:cNvSpPr txBox="1"/>
            <p:nvPr/>
          </p:nvSpPr>
          <p:spPr>
            <a:xfrm>
              <a:off x="2203497" y="6066528"/>
              <a:ext cx="1506663" cy="4395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latin typeface="Times New Roman" panose="02020603050405020304" pitchFamily="18" charset="0"/>
                  <a:cs typeface="Times New Roman" panose="02020603050405020304" pitchFamily="18" charset="0"/>
                </a:rPr>
                <a:t>Hawkeye-CPI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26BF11D-480B-3823-A3C1-51F2E2993E56}"/>
                </a:ext>
              </a:extLst>
            </p:cNvPr>
            <p:cNvSpPr/>
            <p:nvPr/>
          </p:nvSpPr>
          <p:spPr>
            <a:xfrm rot="21279035">
              <a:off x="4695303" y="4727798"/>
              <a:ext cx="917579" cy="3141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3E57FA4-056A-DDCF-C051-E8650D7A76F8}"/>
                </a:ext>
              </a:extLst>
            </p:cNvPr>
            <p:cNvSpPr/>
            <p:nvPr/>
          </p:nvSpPr>
          <p:spPr>
            <a:xfrm rot="21279035">
              <a:off x="4637603" y="4804073"/>
              <a:ext cx="917579" cy="3141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6D718A6-7E10-289E-E78B-8C13D9633170}"/>
                </a:ext>
              </a:extLst>
            </p:cNvPr>
            <p:cNvSpPr/>
            <p:nvPr/>
          </p:nvSpPr>
          <p:spPr>
            <a:xfrm>
              <a:off x="1776764" y="3894337"/>
              <a:ext cx="3566659" cy="272425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9295288-5F5F-7F67-F5F9-9FC780A9CB5E}"/>
              </a:ext>
            </a:extLst>
          </p:cNvPr>
          <p:cNvGrpSpPr/>
          <p:nvPr/>
        </p:nvGrpSpPr>
        <p:grpSpPr>
          <a:xfrm>
            <a:off x="8161885" y="3075364"/>
            <a:ext cx="3662722" cy="2719020"/>
            <a:chOff x="7374618" y="597953"/>
            <a:chExt cx="4735738" cy="3220810"/>
          </a:xfrm>
        </p:grpSpPr>
        <p:pic>
          <p:nvPicPr>
            <p:cNvPr id="18" name="Picture 17" descr="A diagram of a diagram of a plane&#10;&#10;Description automatically generated">
              <a:extLst>
                <a:ext uri="{FF2B5EF4-FFF2-40B4-BE49-F238E27FC236}">
                  <a16:creationId xmlns:a16="http://schemas.microsoft.com/office/drawing/2014/main" id="{E17FBAA3-61AC-69B0-9774-17D78C67E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74618" y="597953"/>
              <a:ext cx="4727121" cy="3220810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2C27C29-EB85-33BB-A946-BCBB71EE3B2C}"/>
                </a:ext>
              </a:extLst>
            </p:cNvPr>
            <p:cNvSpPr/>
            <p:nvPr/>
          </p:nvSpPr>
          <p:spPr>
            <a:xfrm>
              <a:off x="7483928" y="661466"/>
              <a:ext cx="4626428" cy="315685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9461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1DC0E3-0462-860B-9E0C-763C903006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413F51E2-B731-3B1D-09B8-994E87E1F8B3}"/>
              </a:ext>
            </a:extLst>
          </p:cNvPr>
          <p:cNvSpPr/>
          <p:nvPr/>
        </p:nvSpPr>
        <p:spPr>
          <a:xfrm>
            <a:off x="2937652" y="3704255"/>
            <a:ext cx="2628419" cy="259087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E69400-C038-8EFC-6D65-7F7310DB7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12610"/>
          </a:xfrm>
        </p:spPr>
        <p:txBody>
          <a:bodyPr>
            <a:normAutofit/>
          </a:bodyPr>
          <a:lstStyle/>
          <a:p>
            <a:pPr algn="ctr"/>
            <a:r>
              <a:rPr lang="en-US" sz="3200" b="1" u="sng">
                <a:latin typeface="Times New Roman"/>
                <a:cs typeface="Times New Roman"/>
              </a:rPr>
              <a:t>End-to-End CNN Pipeline for Chain Aggregate Classification</a:t>
            </a:r>
            <a:endParaRPr lang="en-US" sz="3200"/>
          </a:p>
        </p:txBody>
      </p:sp>
      <p:sp>
        <p:nvSpPr>
          <p:cNvPr id="14" name="Slide Number Placeholder 10">
            <a:extLst>
              <a:ext uri="{FF2B5EF4-FFF2-40B4-BE49-F238E27FC236}">
                <a16:creationId xmlns:a16="http://schemas.microsoft.com/office/drawing/2014/main" id="{D8F585F2-64E3-B68A-8ACB-9525FAB81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2321011" y="6337535"/>
            <a:ext cx="2743200" cy="365125"/>
          </a:xfrm>
        </p:spPr>
        <p:txBody>
          <a:bodyPr/>
          <a:lstStyle/>
          <a:p>
            <a:fld id="{CDFFE814-68E4-0C4A-BCC3-703C26BE2070}" type="slidenum">
              <a:rPr lang="en-US" sz="1200" dirty="0" smtClean="0">
                <a:latin typeface="Times New Roman"/>
                <a:cs typeface="Times New Roman"/>
              </a:rPr>
              <a:pPr/>
              <a:t>6</a:t>
            </a:fld>
            <a:endParaRPr lang="en-US" sz="1200">
              <a:latin typeface="Times New Roman"/>
              <a:cs typeface="Times New Roman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96E43F-35C3-9588-FE22-1336EF72BF25}"/>
              </a:ext>
            </a:extLst>
          </p:cNvPr>
          <p:cNvSpPr txBox="1"/>
          <p:nvPr/>
        </p:nvSpPr>
        <p:spPr>
          <a:xfrm>
            <a:off x="-144459" y="6597261"/>
            <a:ext cx="960225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i="1" u="sng">
                <a:latin typeface="Times New Roman"/>
                <a:ea typeface="+mn-lt"/>
                <a:cs typeface="Times New Roman"/>
              </a:rPr>
              <a:t>5th International Summer Snowfall Workshop - 15 - 17 September 2025, Department of Meteorology, University of Reading, UK</a:t>
            </a:r>
            <a:endParaRPr lang="en-US">
              <a:latin typeface="Calibri" panose="020F0502020204030204"/>
              <a:ea typeface="+mn-lt"/>
              <a:cs typeface="Calibri" panose="020F0502020204030204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8DFD5C2-3214-0018-AC25-0F1D4F83CAEF}"/>
              </a:ext>
            </a:extLst>
          </p:cNvPr>
          <p:cNvSpPr/>
          <p:nvPr/>
        </p:nvSpPr>
        <p:spPr>
          <a:xfrm>
            <a:off x="89010" y="1178523"/>
            <a:ext cx="1589656" cy="12637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Times New Roman"/>
                <a:cs typeface="Arial"/>
              </a:rPr>
              <a:t>Non-chains: 55,162</a:t>
            </a:r>
          </a:p>
          <a:p>
            <a:pPr algn="ctr"/>
            <a:r>
              <a:rPr lang="en-US">
                <a:solidFill>
                  <a:schemeClr val="tx1"/>
                </a:solidFill>
                <a:latin typeface="Times New Roman"/>
                <a:cs typeface="Arial"/>
              </a:rPr>
              <a:t>Chains:</a:t>
            </a:r>
          </a:p>
          <a:p>
            <a:pPr algn="ctr"/>
            <a:r>
              <a:rPr lang="en-US">
                <a:solidFill>
                  <a:schemeClr val="tx1"/>
                </a:solidFill>
                <a:latin typeface="Times New Roman"/>
                <a:cs typeface="Arial"/>
              </a:rPr>
              <a:t>1,031</a:t>
            </a:r>
            <a:endParaRPr lang="en-US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242E45-8730-5C41-571D-1A88EC353271}"/>
              </a:ext>
            </a:extLst>
          </p:cNvPr>
          <p:cNvSpPr txBox="1"/>
          <p:nvPr/>
        </p:nvSpPr>
        <p:spPr>
          <a:xfrm>
            <a:off x="-874" y="808711"/>
            <a:ext cx="1830681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latin typeface="Times New Roman"/>
                <a:cs typeface="Arial"/>
              </a:rPr>
              <a:t>Classified Images</a:t>
            </a:r>
            <a:endParaRPr lang="en-US" sz="1600" b="1">
              <a:latin typeface="Times New Roman"/>
              <a:cs typeface="Times New Roman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EF25E43-6FED-8738-D168-B5A09C3A3405}"/>
              </a:ext>
            </a:extLst>
          </p:cNvPr>
          <p:cNvCxnSpPr/>
          <p:nvPr/>
        </p:nvCxnSpPr>
        <p:spPr>
          <a:xfrm flipV="1">
            <a:off x="1683032" y="1764953"/>
            <a:ext cx="270639" cy="630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F086A81-3815-F0E0-7C80-E2C8F67A5E86}"/>
              </a:ext>
            </a:extLst>
          </p:cNvPr>
          <p:cNvSpPr/>
          <p:nvPr/>
        </p:nvSpPr>
        <p:spPr>
          <a:xfrm>
            <a:off x="4416417" y="1178523"/>
            <a:ext cx="1589656" cy="12637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Times New Roman"/>
                <a:cs typeface="Arial"/>
              </a:rPr>
              <a:t>Non-chains: </a:t>
            </a:r>
            <a:r>
              <a:rPr lang="en-US" b="1">
                <a:solidFill>
                  <a:schemeClr val="tx1"/>
                </a:solidFill>
                <a:latin typeface="Times New Roman"/>
                <a:cs typeface="Arial"/>
              </a:rPr>
              <a:t>55,162</a:t>
            </a:r>
          </a:p>
          <a:p>
            <a:pPr algn="ctr"/>
            <a:r>
              <a:rPr lang="en-US">
                <a:solidFill>
                  <a:schemeClr val="tx1"/>
                </a:solidFill>
                <a:latin typeface="Times New Roman"/>
                <a:cs typeface="Arial"/>
              </a:rPr>
              <a:t>Chains:</a:t>
            </a:r>
          </a:p>
          <a:p>
            <a:pPr algn="ctr"/>
            <a:r>
              <a:rPr lang="en-US" b="1">
                <a:solidFill>
                  <a:schemeClr val="tx1"/>
                </a:solidFill>
                <a:latin typeface="Times New Roman"/>
                <a:cs typeface="Arial"/>
              </a:rPr>
              <a:t>55,162</a:t>
            </a:r>
            <a:endParaRPr lang="en-US" b="1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D0B93C-5753-8CEE-5FB6-1DDE1F76B49A}"/>
              </a:ext>
            </a:extLst>
          </p:cNvPr>
          <p:cNvSpPr txBox="1"/>
          <p:nvPr/>
        </p:nvSpPr>
        <p:spPr>
          <a:xfrm>
            <a:off x="4731052" y="808710"/>
            <a:ext cx="955793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latin typeface="Times New Roman"/>
                <a:cs typeface="Arial"/>
              </a:rPr>
              <a:t>Input</a:t>
            </a:r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BB1C3A-4698-164A-5E3D-301E20A8B7AD}"/>
              </a:ext>
            </a:extLst>
          </p:cNvPr>
          <p:cNvSpPr txBox="1"/>
          <p:nvPr/>
        </p:nvSpPr>
        <p:spPr>
          <a:xfrm>
            <a:off x="1946459" y="1401380"/>
            <a:ext cx="2150532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Times New Roman"/>
                <a:cs typeface="Arial"/>
              </a:rPr>
              <a:t>Chain Agg. Image</a:t>
            </a:r>
          </a:p>
          <a:p>
            <a:pPr algn="ctr"/>
            <a:r>
              <a:rPr lang="en-US">
                <a:latin typeface="Times New Roman"/>
                <a:cs typeface="Arial"/>
              </a:rPr>
              <a:t>Augmentation</a:t>
            </a:r>
          </a:p>
        </p:txBody>
      </p:sp>
      <p:sp>
        <p:nvSpPr>
          <p:cNvPr id="20" name="Left Brace 19">
            <a:extLst>
              <a:ext uri="{FF2B5EF4-FFF2-40B4-BE49-F238E27FC236}">
                <a16:creationId xmlns:a16="http://schemas.microsoft.com/office/drawing/2014/main" id="{DB14289F-5628-A3B3-76AC-6EE4FF091BF0}"/>
              </a:ext>
            </a:extLst>
          </p:cNvPr>
          <p:cNvSpPr/>
          <p:nvPr/>
        </p:nvSpPr>
        <p:spPr>
          <a:xfrm rot="5400000">
            <a:off x="2864139" y="1028802"/>
            <a:ext cx="237631" cy="2272860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A close-up of a robot arm&#10;&#10;AI-generated content may be incorrect.">
            <a:extLst>
              <a:ext uri="{FF2B5EF4-FFF2-40B4-BE49-F238E27FC236}">
                <a16:creationId xmlns:a16="http://schemas.microsoft.com/office/drawing/2014/main" id="{A9F98113-3D39-A22B-2FE0-5E80AAA63E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6705" y="2257836"/>
            <a:ext cx="956150" cy="100572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B8EC230-34C8-0683-6248-B12E8131AE82}"/>
              </a:ext>
            </a:extLst>
          </p:cNvPr>
          <p:cNvSpPr txBox="1"/>
          <p:nvPr/>
        </p:nvSpPr>
        <p:spPr>
          <a:xfrm>
            <a:off x="2209866" y="818117"/>
            <a:ext cx="1670756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latin typeface="Times New Roman"/>
                <a:cs typeface="Arial"/>
              </a:rPr>
              <a:t>Class Balancing</a:t>
            </a:r>
            <a:endParaRPr lang="en-US"/>
          </a:p>
        </p:txBody>
      </p:sp>
      <p:pic>
        <p:nvPicPr>
          <p:cNvPr id="24" name="Picture 23" descr="A black and white photo of a chain&#10;&#10;AI-generated content may be incorrect.">
            <a:extLst>
              <a:ext uri="{FF2B5EF4-FFF2-40B4-BE49-F238E27FC236}">
                <a16:creationId xmlns:a16="http://schemas.microsoft.com/office/drawing/2014/main" id="{9DEDB8D5-77DC-9BC5-FE40-09C38B4F7D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1049" y="2305815"/>
            <a:ext cx="1135835" cy="740820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409B87E-EB9F-4F7B-2593-05403428C0EC}"/>
              </a:ext>
            </a:extLst>
          </p:cNvPr>
          <p:cNvCxnSpPr>
            <a:cxnSpLocks/>
          </p:cNvCxnSpPr>
          <p:nvPr/>
        </p:nvCxnSpPr>
        <p:spPr>
          <a:xfrm flipV="1">
            <a:off x="4119550" y="1764952"/>
            <a:ext cx="270639" cy="630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5E30359-4BC2-135F-79AA-CE6C5798961C}"/>
              </a:ext>
            </a:extLst>
          </p:cNvPr>
          <p:cNvSpPr txBox="1"/>
          <p:nvPr/>
        </p:nvSpPr>
        <p:spPr>
          <a:xfrm>
            <a:off x="7976607" y="808710"/>
            <a:ext cx="3520241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latin typeface="Times New Roman"/>
                <a:cs typeface="Arial"/>
              </a:rPr>
              <a:t>Training Dataset</a:t>
            </a:r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37A65FD-27F9-B6BF-40D5-BE3E00301FA1}"/>
              </a:ext>
            </a:extLst>
          </p:cNvPr>
          <p:cNvSpPr txBox="1"/>
          <p:nvPr/>
        </p:nvSpPr>
        <p:spPr>
          <a:xfrm>
            <a:off x="7986014" y="1815302"/>
            <a:ext cx="3518481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solidFill>
                  <a:srgbClr val="FF0000"/>
                </a:solidFill>
                <a:latin typeface="Times New Roman"/>
                <a:cs typeface="Arial"/>
              </a:rPr>
              <a:t>Validation</a:t>
            </a:r>
            <a:r>
              <a:rPr lang="en-US" sz="1600" b="1">
                <a:latin typeface="Times New Roman"/>
                <a:cs typeface="Arial"/>
              </a:rPr>
              <a:t> Dataset</a:t>
            </a:r>
            <a:endParaRPr lang="en-US">
              <a:cs typeface="Arial" panose="020B0604020202020204"/>
            </a:endParaRPr>
          </a:p>
        </p:txBody>
      </p: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855ADC26-CDBA-77B8-D521-803D9448EF39}"/>
              </a:ext>
            </a:extLst>
          </p:cNvPr>
          <p:cNvCxnSpPr/>
          <p:nvPr/>
        </p:nvCxnSpPr>
        <p:spPr>
          <a:xfrm>
            <a:off x="6064526" y="1888249"/>
            <a:ext cx="1903679" cy="448543"/>
          </a:xfrm>
          <a:prstGeom prst="bent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or: Elbow 30">
            <a:extLst>
              <a:ext uri="{FF2B5EF4-FFF2-40B4-BE49-F238E27FC236}">
                <a16:creationId xmlns:a16="http://schemas.microsoft.com/office/drawing/2014/main" id="{D374DAC3-68C8-4D2C-AEB4-24047EC9CAC6}"/>
              </a:ext>
            </a:extLst>
          </p:cNvPr>
          <p:cNvCxnSpPr>
            <a:cxnSpLocks/>
          </p:cNvCxnSpPr>
          <p:nvPr/>
        </p:nvCxnSpPr>
        <p:spPr>
          <a:xfrm flipV="1">
            <a:off x="6055120" y="1335091"/>
            <a:ext cx="1913086" cy="440268"/>
          </a:xfrm>
          <a:prstGeom prst="bent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13AD0B6-1CFA-DCF3-E6BE-EED64104A794}"/>
              </a:ext>
            </a:extLst>
          </p:cNvPr>
          <p:cNvSpPr txBox="1"/>
          <p:nvPr/>
        </p:nvSpPr>
        <p:spPr>
          <a:xfrm>
            <a:off x="5587126" y="808709"/>
            <a:ext cx="274319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latin typeface="Times New Roman"/>
                <a:cs typeface="Arial"/>
              </a:rPr>
              <a:t>80/</a:t>
            </a:r>
            <a:r>
              <a:rPr lang="en-US" sz="1600" b="1">
                <a:solidFill>
                  <a:srgbClr val="FF0000"/>
                </a:solidFill>
                <a:latin typeface="Times New Roman"/>
                <a:cs typeface="Arial"/>
              </a:rPr>
              <a:t>20</a:t>
            </a:r>
            <a:r>
              <a:rPr lang="en-US" sz="1600" b="1">
                <a:latin typeface="Times New Roman"/>
                <a:cs typeface="Arial"/>
              </a:rPr>
              <a:t> Train/</a:t>
            </a:r>
            <a:r>
              <a:rPr lang="en-US" sz="1600" b="1">
                <a:solidFill>
                  <a:srgbClr val="FF0000"/>
                </a:solidFill>
                <a:latin typeface="Times New Roman"/>
                <a:cs typeface="Arial"/>
              </a:rPr>
              <a:t>Validation</a:t>
            </a:r>
          </a:p>
          <a:p>
            <a:pPr algn="ctr"/>
            <a:r>
              <a:rPr lang="en-US" sz="1600" b="1">
                <a:latin typeface="Times New Roman"/>
                <a:cs typeface="Arial"/>
              </a:rPr>
              <a:t>Split</a:t>
            </a:r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9614D6C1-C258-0CEF-93A5-DAD3F5F402D8}"/>
              </a:ext>
            </a:extLst>
          </p:cNvPr>
          <p:cNvSpPr/>
          <p:nvPr/>
        </p:nvSpPr>
        <p:spPr>
          <a:xfrm>
            <a:off x="7972419" y="1150300"/>
            <a:ext cx="3518173" cy="3888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Times New Roman"/>
                <a:cs typeface="Arial"/>
              </a:rPr>
              <a:t>Non-chains: 44,130 Chains: 44,130</a:t>
            </a:r>
            <a:endParaRPr lang="en-US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5088320D-341D-1DB3-FE3B-5C9E5C19F98E}"/>
              </a:ext>
            </a:extLst>
          </p:cNvPr>
          <p:cNvSpPr/>
          <p:nvPr/>
        </p:nvSpPr>
        <p:spPr>
          <a:xfrm>
            <a:off x="7972418" y="2166299"/>
            <a:ext cx="3518174" cy="379443"/>
          </a:xfrm>
          <a:prstGeom prst="roundRect">
            <a:avLst/>
          </a:prstGeom>
          <a:solidFill>
            <a:srgbClr val="FF0004">
              <a:alpha val="43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Times New Roman"/>
                <a:cs typeface="Arial"/>
              </a:rPr>
              <a:t>Non-chains: 11,032 Chains: 11,032</a:t>
            </a:r>
            <a:endParaRPr lang="en-US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BC5622E-76DF-F3F2-893B-D494D0BFB455}"/>
              </a:ext>
            </a:extLst>
          </p:cNvPr>
          <p:cNvCxnSpPr/>
          <p:nvPr/>
        </p:nvCxnSpPr>
        <p:spPr>
          <a:xfrm flipV="1">
            <a:off x="11555291" y="1315877"/>
            <a:ext cx="382298" cy="2165"/>
          </a:xfrm>
          <a:prstGeom prst="straightConnector1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2EFF7AB-0E33-DA0C-041D-2C320192CBFA}"/>
              </a:ext>
            </a:extLst>
          </p:cNvPr>
          <p:cNvCxnSpPr>
            <a:cxnSpLocks/>
          </p:cNvCxnSpPr>
          <p:nvPr/>
        </p:nvCxnSpPr>
        <p:spPr>
          <a:xfrm flipH="1">
            <a:off x="11921785" y="1299228"/>
            <a:ext cx="9802" cy="2020426"/>
          </a:xfrm>
          <a:prstGeom prst="straightConnector1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4737CA4-97D7-85BC-FEEA-8F535D679C19}"/>
              </a:ext>
            </a:extLst>
          </p:cNvPr>
          <p:cNvCxnSpPr>
            <a:cxnSpLocks/>
          </p:cNvCxnSpPr>
          <p:nvPr/>
        </p:nvCxnSpPr>
        <p:spPr>
          <a:xfrm flipV="1">
            <a:off x="125292" y="3300463"/>
            <a:ext cx="11812297" cy="21357"/>
          </a:xfrm>
          <a:prstGeom prst="straightConnector1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98442D6A-8C30-E95B-FD36-F0856012042F}"/>
              </a:ext>
            </a:extLst>
          </p:cNvPr>
          <p:cNvCxnSpPr>
            <a:cxnSpLocks/>
          </p:cNvCxnSpPr>
          <p:nvPr/>
        </p:nvCxnSpPr>
        <p:spPr>
          <a:xfrm flipH="1">
            <a:off x="143711" y="3303005"/>
            <a:ext cx="9802" cy="1462756"/>
          </a:xfrm>
          <a:prstGeom prst="straightConnector1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C381B22-7D5A-2441-62BD-9282D98A660C}"/>
              </a:ext>
            </a:extLst>
          </p:cNvPr>
          <p:cNvCxnSpPr/>
          <p:nvPr/>
        </p:nvCxnSpPr>
        <p:spPr>
          <a:xfrm>
            <a:off x="125207" y="4750143"/>
            <a:ext cx="271946" cy="409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B13F263-3C38-4B43-F2A6-9ACF95824235}"/>
              </a:ext>
            </a:extLst>
          </p:cNvPr>
          <p:cNvSpPr/>
          <p:nvPr/>
        </p:nvSpPr>
        <p:spPr>
          <a:xfrm>
            <a:off x="390049" y="4104227"/>
            <a:ext cx="2295208" cy="136721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highlight>
                  <a:srgbClr val="FFFF00"/>
                </a:highlight>
                <a:latin typeface="Times New Roman"/>
                <a:cs typeface="Arial"/>
              </a:rPr>
              <a:t>ResNet18</a:t>
            </a:r>
            <a:r>
              <a:rPr lang="en-US">
                <a:solidFill>
                  <a:schemeClr val="tx1"/>
                </a:solidFill>
                <a:latin typeface="Times New Roman"/>
                <a:cs typeface="Arial"/>
              </a:rPr>
              <a:t>/34/50/100</a:t>
            </a:r>
          </a:p>
          <a:p>
            <a:pPr algn="ctr"/>
            <a:r>
              <a:rPr lang="en-US">
                <a:solidFill>
                  <a:schemeClr val="tx1"/>
                </a:solidFill>
                <a:latin typeface="Times New Roman"/>
                <a:cs typeface="Arial"/>
              </a:rPr>
              <a:t>VGG16/19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4CB96A-0545-A838-D5E3-BC63395F256E}"/>
              </a:ext>
            </a:extLst>
          </p:cNvPr>
          <p:cNvSpPr txBox="1"/>
          <p:nvPr/>
        </p:nvSpPr>
        <p:spPr>
          <a:xfrm>
            <a:off x="620015" y="3762636"/>
            <a:ext cx="1971793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latin typeface="Times New Roman"/>
                <a:cs typeface="Arial"/>
              </a:rPr>
              <a:t>CNN Architecture</a:t>
            </a:r>
            <a:endParaRPr lang="en-US"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98719D-75CF-3A8F-9BB5-8A4F3972EB05}"/>
              </a:ext>
            </a:extLst>
          </p:cNvPr>
          <p:cNvSpPr txBox="1"/>
          <p:nvPr/>
        </p:nvSpPr>
        <p:spPr>
          <a:xfrm>
            <a:off x="3498681" y="3856712"/>
            <a:ext cx="1454386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latin typeface="Times New Roman"/>
                <a:cs typeface="Arial"/>
              </a:rPr>
              <a:t>Training</a:t>
            </a:r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13A4753A-EB8E-3E07-1069-A2883E6456D5}"/>
              </a:ext>
            </a:extLst>
          </p:cNvPr>
          <p:cNvSpPr/>
          <p:nvPr/>
        </p:nvSpPr>
        <p:spPr>
          <a:xfrm rot="5400000">
            <a:off x="4105916" y="3201913"/>
            <a:ext cx="237631" cy="2272860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5302C27-7518-D434-1BD2-8C2FC0729E1E}"/>
              </a:ext>
            </a:extLst>
          </p:cNvPr>
          <p:cNvSpPr txBox="1"/>
          <p:nvPr/>
        </p:nvSpPr>
        <p:spPr>
          <a:xfrm>
            <a:off x="2928164" y="4463023"/>
            <a:ext cx="2611495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i="1">
                <a:latin typeface="Times New Roman"/>
                <a:cs typeface="Arial"/>
              </a:rPr>
              <a:t>Epochs:</a:t>
            </a:r>
            <a:r>
              <a:rPr lang="en-US">
                <a:latin typeface="Times New Roman"/>
                <a:cs typeface="Arial"/>
              </a:rPr>
              <a:t> 30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 i="1">
                <a:latin typeface="Times New Roman"/>
                <a:cs typeface="Arial"/>
              </a:rPr>
              <a:t>Learning Rate:</a:t>
            </a:r>
            <a:r>
              <a:rPr lang="en-US">
                <a:latin typeface="Times New Roman"/>
                <a:cs typeface="Arial"/>
              </a:rPr>
              <a:t> 0.0001</a:t>
            </a:r>
          </a:p>
          <a:p>
            <a:pPr marL="285750" indent="-285750">
              <a:buFont typeface="Arial"/>
              <a:buChar char="•"/>
            </a:pPr>
            <a:r>
              <a:rPr lang="en-US" i="1">
                <a:latin typeface="Times New Roman"/>
                <a:cs typeface="Arial"/>
              </a:rPr>
              <a:t>Batch Size:</a:t>
            </a:r>
            <a:r>
              <a:rPr lang="en-US">
                <a:latin typeface="Times New Roman"/>
                <a:cs typeface="Arial"/>
              </a:rPr>
              <a:t> 64</a:t>
            </a:r>
          </a:p>
          <a:p>
            <a:pPr marL="285750" indent="-285750">
              <a:buFont typeface="Arial"/>
              <a:buChar char="•"/>
            </a:pPr>
            <a:r>
              <a:rPr lang="en-US" i="1">
                <a:latin typeface="Times New Roman"/>
                <a:cs typeface="Arial"/>
              </a:rPr>
              <a:t>Optimizer:</a:t>
            </a:r>
            <a:r>
              <a:rPr lang="en-US">
                <a:latin typeface="Times New Roman"/>
                <a:cs typeface="Arial"/>
              </a:rPr>
              <a:t> Adam </a:t>
            </a:r>
          </a:p>
          <a:p>
            <a:pPr marL="285750" indent="-285750">
              <a:buFont typeface="Arial"/>
              <a:buChar char="•"/>
            </a:pPr>
            <a:r>
              <a:rPr lang="en-US" i="1">
                <a:latin typeface="Times New Roman"/>
                <a:cs typeface="Arial"/>
              </a:rPr>
              <a:t>Criterion:</a:t>
            </a:r>
            <a:r>
              <a:rPr lang="en-US">
                <a:latin typeface="Times New Roman"/>
                <a:cs typeface="Arial"/>
              </a:rPr>
              <a:t> Binary Cross Entropy Loss</a:t>
            </a:r>
          </a:p>
          <a:p>
            <a:endParaRPr lang="en-US">
              <a:latin typeface="Times New Roman"/>
              <a:cs typeface="Arial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CC92040-85E2-8764-1A63-395036A7382F}"/>
              </a:ext>
            </a:extLst>
          </p:cNvPr>
          <p:cNvCxnSpPr>
            <a:cxnSpLocks/>
          </p:cNvCxnSpPr>
          <p:nvPr/>
        </p:nvCxnSpPr>
        <p:spPr>
          <a:xfrm flipV="1">
            <a:off x="2680217" y="4775323"/>
            <a:ext cx="271016" cy="630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E2A07C4-9001-2676-4B0E-981A6BDEC023}"/>
              </a:ext>
            </a:extLst>
          </p:cNvPr>
          <p:cNvCxnSpPr>
            <a:cxnSpLocks/>
          </p:cNvCxnSpPr>
          <p:nvPr/>
        </p:nvCxnSpPr>
        <p:spPr>
          <a:xfrm flipV="1">
            <a:off x="5558883" y="4794138"/>
            <a:ext cx="363584" cy="630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0B7C68F-A2F3-F6B5-C314-6E56E981E1AB}"/>
              </a:ext>
            </a:extLst>
          </p:cNvPr>
          <p:cNvSpPr/>
          <p:nvPr/>
        </p:nvSpPr>
        <p:spPr>
          <a:xfrm>
            <a:off x="5921603" y="4141856"/>
            <a:ext cx="2539802" cy="15741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solidFill>
                <a:schemeClr val="tx1"/>
              </a:solidFill>
              <a:latin typeface="Times New Roman"/>
              <a:cs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74863F6-D2AE-9D7C-2321-F59DCBC73113}"/>
              </a:ext>
            </a:extLst>
          </p:cNvPr>
          <p:cNvSpPr txBox="1"/>
          <p:nvPr/>
        </p:nvSpPr>
        <p:spPr>
          <a:xfrm>
            <a:off x="6208015" y="3762636"/>
            <a:ext cx="1971793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latin typeface="Times New Roman"/>
                <a:cs typeface="Arial"/>
              </a:rPr>
              <a:t>Epoch Validation</a:t>
            </a:r>
            <a:endParaRPr lang="en-US"/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954C020C-B84C-1F2A-79D6-E17FEAAA70D2}"/>
              </a:ext>
            </a:extLst>
          </p:cNvPr>
          <p:cNvCxnSpPr>
            <a:cxnSpLocks/>
          </p:cNvCxnSpPr>
          <p:nvPr/>
        </p:nvCxnSpPr>
        <p:spPr>
          <a:xfrm flipV="1">
            <a:off x="8663329" y="4493101"/>
            <a:ext cx="231319" cy="630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B4E15619-8D86-6239-C2A6-4BCC093F66EA}"/>
              </a:ext>
            </a:extLst>
          </p:cNvPr>
          <p:cNvSpPr/>
          <p:nvPr/>
        </p:nvSpPr>
        <p:spPr>
          <a:xfrm>
            <a:off x="8884937" y="3859636"/>
            <a:ext cx="3226541" cy="194106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solidFill>
                <a:schemeClr val="tx1"/>
              </a:solidFill>
              <a:latin typeface="Times New Roman"/>
              <a:cs typeface="Arial" panose="020B0604020202020204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AA4FB74-46C1-4A1A-31E4-E3DDA90CF73F}"/>
              </a:ext>
            </a:extLst>
          </p:cNvPr>
          <p:cNvSpPr txBox="1"/>
          <p:nvPr/>
        </p:nvSpPr>
        <p:spPr>
          <a:xfrm>
            <a:off x="8738609" y="3555673"/>
            <a:ext cx="345816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latin typeface="Times New Roman"/>
                <a:cs typeface="Arial"/>
              </a:rPr>
              <a:t>Evaluation on Unseen, Labeled Data</a:t>
            </a:r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F1BBB25-FE36-DD21-E8E0-4B8880D988D9}"/>
              </a:ext>
            </a:extLst>
          </p:cNvPr>
          <p:cNvSpPr txBox="1"/>
          <p:nvPr/>
        </p:nvSpPr>
        <p:spPr>
          <a:xfrm>
            <a:off x="8901868" y="3898579"/>
            <a:ext cx="319475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Times New Roman"/>
                <a:cs typeface="Arial"/>
              </a:rPr>
              <a:t>Non-chains: 5,520; Chains: 110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967B215-B962-780C-4D85-8A8423BCE8AA}"/>
              </a:ext>
            </a:extLst>
          </p:cNvPr>
          <p:cNvSpPr txBox="1"/>
          <p:nvPr/>
        </p:nvSpPr>
        <p:spPr>
          <a:xfrm>
            <a:off x="8892461" y="4199616"/>
            <a:ext cx="3147716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>
                <a:latin typeface="Times New Roman"/>
                <a:cs typeface="Arial"/>
              </a:rPr>
              <a:t>Accuracy, Precision, Recall, F1 Scores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latin typeface="Times New Roman"/>
                <a:cs typeface="Arial"/>
              </a:rPr>
              <a:t>ROC-AUC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latin typeface="Times New Roman"/>
                <a:cs typeface="Arial"/>
              </a:rPr>
              <a:t>Error &amp; Statistical Analysis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latin typeface="Times New Roman"/>
                <a:cs typeface="Arial"/>
              </a:rPr>
              <a:t>Prediction Metrics</a:t>
            </a:r>
          </a:p>
          <a:p>
            <a:endParaRPr lang="en-US">
              <a:latin typeface="Times New Roman"/>
              <a:cs typeface="Arial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305F499-5882-F095-DFE3-5B3DF310F7A0}"/>
              </a:ext>
            </a:extLst>
          </p:cNvPr>
          <p:cNvSpPr txBox="1"/>
          <p:nvPr/>
        </p:nvSpPr>
        <p:spPr>
          <a:xfrm>
            <a:off x="5929128" y="4199617"/>
            <a:ext cx="2526827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>
                <a:latin typeface="Times New Roman"/>
                <a:cs typeface="Times New Roman"/>
              </a:rPr>
              <a:t>Model Calibration Analysis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>
                <a:latin typeface="Times New Roman"/>
                <a:cs typeface="Times New Roman"/>
              </a:rPr>
              <a:t>F1 Threshold Tuning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latin typeface="Times New Roman"/>
                <a:cs typeface="Times New Roman"/>
              </a:rPr>
              <a:t>Save Best Model Epoch</a:t>
            </a:r>
            <a:endParaRPr lang="en-US" err="1">
              <a:cs typeface="Arial" panose="020B0604020202020204"/>
            </a:endParaRPr>
          </a:p>
          <a:p>
            <a:endParaRPr lang="en-US">
              <a:latin typeface="Times New Roman"/>
              <a:cs typeface="Arial"/>
            </a:endParaRP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A8F475E9-2479-207F-C322-054433106DFC}"/>
              </a:ext>
            </a:extLst>
          </p:cNvPr>
          <p:cNvCxnSpPr/>
          <p:nvPr/>
        </p:nvCxnSpPr>
        <p:spPr>
          <a:xfrm flipH="1">
            <a:off x="8664619" y="3763323"/>
            <a:ext cx="81" cy="2099641"/>
          </a:xfrm>
          <a:prstGeom prst="straightConnector1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9EF5ACBB-2148-2127-2222-B902077E68FE}"/>
              </a:ext>
            </a:extLst>
          </p:cNvPr>
          <p:cNvCxnSpPr>
            <a:cxnSpLocks/>
          </p:cNvCxnSpPr>
          <p:nvPr/>
        </p:nvCxnSpPr>
        <p:spPr>
          <a:xfrm flipV="1">
            <a:off x="8446959" y="4756508"/>
            <a:ext cx="232072" cy="630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30BA7081-F73F-9BB8-E09F-D71187BA60BE}"/>
              </a:ext>
            </a:extLst>
          </p:cNvPr>
          <p:cNvCxnSpPr/>
          <p:nvPr/>
        </p:nvCxnSpPr>
        <p:spPr>
          <a:xfrm>
            <a:off x="9549924" y="2563551"/>
            <a:ext cx="5716" cy="453478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B3B1E981-1B06-C3CB-9CAF-4D6BA62E97C6}"/>
              </a:ext>
            </a:extLst>
          </p:cNvPr>
          <p:cNvCxnSpPr>
            <a:cxnSpLocks/>
          </p:cNvCxnSpPr>
          <p:nvPr/>
        </p:nvCxnSpPr>
        <p:spPr>
          <a:xfrm flipH="1" flipV="1">
            <a:off x="7173654" y="3043868"/>
            <a:ext cx="2376270" cy="8726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A1B56852-0896-867C-75B6-B53779038300}"/>
              </a:ext>
            </a:extLst>
          </p:cNvPr>
          <p:cNvCxnSpPr/>
          <p:nvPr/>
        </p:nvCxnSpPr>
        <p:spPr>
          <a:xfrm>
            <a:off x="7209379" y="3041457"/>
            <a:ext cx="2286" cy="738460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012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0EECF3-F8E7-4B32-1E08-FA72499C88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90A91-5288-5917-FE2F-3338ADE14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912"/>
            <a:ext cx="12191999" cy="712610"/>
          </a:xfrm>
        </p:spPr>
        <p:txBody>
          <a:bodyPr>
            <a:noAutofit/>
          </a:bodyPr>
          <a:lstStyle/>
          <a:p>
            <a:pPr algn="ctr"/>
            <a:r>
              <a:rPr lang="en-US" sz="3200" b="1">
                <a:latin typeface="Times New Roman"/>
                <a:cs typeface="Times New Roman"/>
              </a:rPr>
              <a:t>CNN Validation on Unseen Labeled Dataset</a:t>
            </a:r>
            <a:endParaRPr lang="en-US"/>
          </a:p>
        </p:txBody>
      </p:sp>
      <p:sp>
        <p:nvSpPr>
          <p:cNvPr id="14" name="Slide Number Placeholder 10">
            <a:extLst>
              <a:ext uri="{FF2B5EF4-FFF2-40B4-BE49-F238E27FC236}">
                <a16:creationId xmlns:a16="http://schemas.microsoft.com/office/drawing/2014/main" id="{C9995832-C616-AB30-F387-8ECC118A2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2449536" y="-11903"/>
            <a:ext cx="2743200" cy="365125"/>
          </a:xfrm>
        </p:spPr>
        <p:txBody>
          <a:bodyPr/>
          <a:lstStyle/>
          <a:p>
            <a:fld id="{CDFFE814-68E4-0C4A-BCC3-703C26BE2070}" type="slidenum">
              <a:rPr lang="en-US" sz="1200" dirty="0" smtClean="0">
                <a:latin typeface="Times New Roman"/>
                <a:cs typeface="Times New Roman"/>
              </a:rPr>
              <a:pPr/>
              <a:t>7</a:t>
            </a:fld>
            <a:endParaRPr lang="en-US" sz="1200">
              <a:latin typeface="Times New Roman"/>
              <a:cs typeface="Times New Roman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BA652C7-A0D7-031C-FAEE-E5CB2C88028F}"/>
              </a:ext>
            </a:extLst>
          </p:cNvPr>
          <p:cNvSpPr/>
          <p:nvPr/>
        </p:nvSpPr>
        <p:spPr>
          <a:xfrm>
            <a:off x="5755341" y="6033247"/>
            <a:ext cx="6427694" cy="8157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A017C1-94C1-FDD1-2D4C-5B626A10D461}"/>
              </a:ext>
            </a:extLst>
          </p:cNvPr>
          <p:cNvSpPr txBox="1"/>
          <p:nvPr/>
        </p:nvSpPr>
        <p:spPr>
          <a:xfrm>
            <a:off x="-144459" y="6597261"/>
            <a:ext cx="960225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i="1" u="sng">
                <a:latin typeface="Times New Roman"/>
                <a:ea typeface="+mn-lt"/>
                <a:cs typeface="Times New Roman"/>
              </a:rPr>
              <a:t>5th International Summer Snowfall Workshop - 15 - 17 September 2025, Department of Meteorology, University of Reading, UK</a:t>
            </a:r>
            <a:endParaRPr lang="en-US">
              <a:latin typeface="Calibri" panose="020F0502020204030204"/>
              <a:ea typeface="+mn-lt"/>
              <a:cs typeface="Calibri" panose="020F050202020403020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DBC9C70-CEF8-5D6F-72BC-EA1115C103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81" y="799629"/>
            <a:ext cx="6086984" cy="38006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D66398-78D3-3F8D-A24E-50A046420EE3}"/>
              </a:ext>
            </a:extLst>
          </p:cNvPr>
          <p:cNvSpPr txBox="1"/>
          <p:nvPr/>
        </p:nvSpPr>
        <p:spPr>
          <a:xfrm>
            <a:off x="109895" y="4954671"/>
            <a:ext cx="5984478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i="1">
                <a:latin typeface="Times New Roman"/>
                <a:cs typeface="Times New Roman"/>
              </a:rPr>
              <a:t>Key Takeaways (Receiver Operating Characteristic-Area Under the Curve [ROC-AUC] plot):</a:t>
            </a:r>
            <a:endParaRPr lang="en-US"/>
          </a:p>
          <a:p>
            <a:pPr algn="ctr"/>
            <a:r>
              <a:rPr lang="en-US">
                <a:latin typeface="Times New Roman"/>
                <a:cs typeface="Times New Roman"/>
              </a:rPr>
              <a:t> - </a:t>
            </a:r>
            <a:r>
              <a:rPr lang="en-US" b="1">
                <a:latin typeface="Times New Roman"/>
                <a:ea typeface="+mn-lt"/>
                <a:cs typeface="+mn-lt"/>
              </a:rPr>
              <a:t>AUC = 0.9986</a:t>
            </a:r>
            <a:r>
              <a:rPr lang="en-US">
                <a:latin typeface="Times New Roman"/>
                <a:ea typeface="+mn-lt"/>
                <a:cs typeface="+mn-lt"/>
              </a:rPr>
              <a:t>, indicating </a:t>
            </a:r>
            <a:r>
              <a:rPr lang="en-US" i="1">
                <a:latin typeface="Times New Roman"/>
                <a:ea typeface="+mn-lt"/>
                <a:cs typeface="+mn-lt"/>
              </a:rPr>
              <a:t>near-perfect discrimination</a:t>
            </a:r>
            <a:r>
              <a:rPr lang="en-US">
                <a:latin typeface="Times New Roman"/>
                <a:ea typeface="+mn-lt"/>
                <a:cs typeface="+mn-lt"/>
              </a:rPr>
              <a:t> between chain and non-chain classes.</a:t>
            </a:r>
          </a:p>
          <a:p>
            <a:pPr algn="ctr"/>
            <a:r>
              <a:rPr lang="en-US">
                <a:latin typeface="Times New Roman"/>
                <a:ea typeface="+mn-lt"/>
                <a:cs typeface="Times New Roman"/>
              </a:rPr>
              <a:t>- </a:t>
            </a:r>
            <a:r>
              <a:rPr lang="en-US">
                <a:latin typeface="Times New Roman"/>
                <a:ea typeface="+mn-lt"/>
                <a:cs typeface="+mn-lt"/>
              </a:rPr>
              <a:t>Very low false positive rate at high true positive rates.</a:t>
            </a:r>
            <a:endParaRPr lang="en-US" b="1">
              <a:latin typeface="Times New Roman"/>
              <a:cs typeface="Times New Roman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F0C113-1DF1-FAC5-19D4-E94473997D09}"/>
              </a:ext>
            </a:extLst>
          </p:cNvPr>
          <p:cNvSpPr/>
          <p:nvPr/>
        </p:nvSpPr>
        <p:spPr>
          <a:xfrm>
            <a:off x="107500" y="4950223"/>
            <a:ext cx="5965665" cy="1490589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950CC3-4ACD-A7DF-3231-B86520FE52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3526" y="799629"/>
            <a:ext cx="6090355" cy="380059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29CC9C7-9539-EBCF-151F-286CB2266A08}"/>
              </a:ext>
            </a:extLst>
          </p:cNvPr>
          <p:cNvSpPr txBox="1"/>
          <p:nvPr/>
        </p:nvSpPr>
        <p:spPr>
          <a:xfrm>
            <a:off x="6130636" y="4964078"/>
            <a:ext cx="6040922" cy="20313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i="1">
                <a:latin typeface="Times New Roman"/>
                <a:cs typeface="Times New Roman"/>
              </a:rPr>
              <a:t>Key Takeaways (P-R Curve):</a:t>
            </a:r>
            <a:endParaRPr lang="en-US">
              <a:latin typeface="Times New Roman"/>
              <a:cs typeface="Arial" panose="020B0604020202020204"/>
            </a:endParaRPr>
          </a:p>
          <a:p>
            <a:pPr algn="ctr"/>
            <a:r>
              <a:rPr lang="en-US">
                <a:latin typeface="Times New Roman"/>
                <a:cs typeface="Times New Roman"/>
              </a:rPr>
              <a:t> - </a:t>
            </a:r>
            <a:r>
              <a:rPr lang="en-US">
                <a:latin typeface="Times New Roman"/>
                <a:ea typeface="+mn-lt"/>
                <a:cs typeface="+mn-lt"/>
              </a:rPr>
              <a:t>Precision remains &gt;90% until very high recall values.</a:t>
            </a:r>
          </a:p>
          <a:p>
            <a:pPr algn="ctr"/>
            <a:r>
              <a:rPr lang="en-US">
                <a:latin typeface="Times New Roman"/>
                <a:ea typeface="+mn-lt"/>
                <a:cs typeface="Times New Roman"/>
              </a:rPr>
              <a:t>- </a:t>
            </a:r>
            <a:r>
              <a:rPr lang="en-US">
                <a:latin typeface="Times New Roman"/>
                <a:ea typeface="+mn-lt"/>
                <a:cs typeface="+mn-lt"/>
              </a:rPr>
              <a:t>Confirms strong detection of chains even in a highly imbalanced dataset.</a:t>
            </a:r>
          </a:p>
          <a:p>
            <a:pPr algn="ctr"/>
            <a:r>
              <a:rPr lang="en-US">
                <a:latin typeface="Times New Roman"/>
                <a:cs typeface="Times New Roman"/>
              </a:rPr>
              <a:t>- </a:t>
            </a:r>
            <a:r>
              <a:rPr lang="en-US" b="1">
                <a:latin typeface="Times New Roman"/>
                <a:cs typeface="Times New Roman"/>
              </a:rPr>
              <a:t>Do we maximize precision or recall?</a:t>
            </a:r>
            <a:endParaRPr lang="en-US" b="1">
              <a:latin typeface="Times New Roman"/>
              <a:cs typeface="Arial"/>
            </a:endParaRPr>
          </a:p>
          <a:p>
            <a:endParaRPr lang="en-US">
              <a:latin typeface="Times New Roman"/>
              <a:cs typeface="Arial"/>
            </a:endParaRPr>
          </a:p>
          <a:p>
            <a:endParaRPr lang="en-US">
              <a:latin typeface="Times New Roman"/>
              <a:cs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03CB5D-51EA-8B7C-39B2-D60B943559DE}"/>
              </a:ext>
            </a:extLst>
          </p:cNvPr>
          <p:cNvSpPr/>
          <p:nvPr/>
        </p:nvSpPr>
        <p:spPr>
          <a:xfrm>
            <a:off x="6118834" y="4959630"/>
            <a:ext cx="6012701" cy="1490589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54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8B41CB-476E-6A4D-4A73-9204E8F96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83048-4554-56B9-CA57-77B885EBA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912"/>
            <a:ext cx="12191999" cy="712610"/>
          </a:xfrm>
        </p:spPr>
        <p:txBody>
          <a:bodyPr>
            <a:noAutofit/>
          </a:bodyPr>
          <a:lstStyle/>
          <a:p>
            <a:pPr algn="ctr"/>
            <a:r>
              <a:rPr lang="en-US" sz="3200" b="1">
                <a:latin typeface="Times New Roman"/>
                <a:cs typeface="Times New Roman"/>
              </a:rPr>
              <a:t>CNN Validation on Unseen Labeled Dataset</a:t>
            </a:r>
            <a:endParaRPr lang="en-US"/>
          </a:p>
        </p:txBody>
      </p:sp>
      <p:sp>
        <p:nvSpPr>
          <p:cNvPr id="14" name="Slide Number Placeholder 10">
            <a:extLst>
              <a:ext uri="{FF2B5EF4-FFF2-40B4-BE49-F238E27FC236}">
                <a16:creationId xmlns:a16="http://schemas.microsoft.com/office/drawing/2014/main" id="{AF68F39A-A5E7-E643-209A-E0AE28312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2458943" y="6234616"/>
            <a:ext cx="2743200" cy="365125"/>
          </a:xfrm>
        </p:spPr>
        <p:txBody>
          <a:bodyPr/>
          <a:lstStyle/>
          <a:p>
            <a:fld id="{CDFFE814-68E4-0C4A-BCC3-703C26BE2070}" type="slidenum">
              <a:rPr lang="en-US" sz="1200" dirty="0" smtClean="0">
                <a:latin typeface="Times New Roman"/>
                <a:cs typeface="Times New Roman"/>
              </a:rPr>
              <a:pPr/>
              <a:t>8</a:t>
            </a:fld>
            <a:endParaRPr lang="en-US" sz="1200">
              <a:latin typeface="Times New Roman"/>
              <a:cs typeface="Times New Roman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A33E0F-F97C-FD34-B388-F3D370D50F74}"/>
              </a:ext>
            </a:extLst>
          </p:cNvPr>
          <p:cNvSpPr/>
          <p:nvPr/>
        </p:nvSpPr>
        <p:spPr>
          <a:xfrm>
            <a:off x="5755341" y="6033247"/>
            <a:ext cx="6427694" cy="8157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EF5D57-BCCA-9E41-3B09-BC92A2978423}"/>
              </a:ext>
            </a:extLst>
          </p:cNvPr>
          <p:cNvSpPr txBox="1"/>
          <p:nvPr/>
        </p:nvSpPr>
        <p:spPr>
          <a:xfrm>
            <a:off x="-144459" y="6597261"/>
            <a:ext cx="960225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i="1" u="sng">
                <a:latin typeface="Times New Roman"/>
                <a:ea typeface="+mn-lt"/>
                <a:cs typeface="Times New Roman"/>
              </a:rPr>
              <a:t>5th International Summer Snowfall Workshop - 15 - 17 September 2025, Department of Meteorology, University of Reading, UK</a:t>
            </a:r>
            <a:endParaRPr lang="en-US">
              <a:latin typeface="Calibri" panose="020F0502020204030204"/>
              <a:ea typeface="+mn-lt"/>
              <a:cs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72EA0F-2602-BB99-F265-2306039A1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0637" y="526813"/>
            <a:ext cx="7137972" cy="45155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7649BFB-A022-FD9B-C4A9-59CB749F4F6F}"/>
              </a:ext>
            </a:extLst>
          </p:cNvPr>
          <p:cNvSpPr txBox="1"/>
          <p:nvPr/>
        </p:nvSpPr>
        <p:spPr>
          <a:xfrm>
            <a:off x="834265" y="4888820"/>
            <a:ext cx="10500034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i="1">
                <a:latin typeface="Times New Roman"/>
                <a:cs typeface="Times New Roman"/>
              </a:rPr>
              <a:t>Key Takeaways:</a:t>
            </a:r>
          </a:p>
          <a:p>
            <a:r>
              <a:rPr lang="en-US">
                <a:latin typeface="Times New Roman"/>
                <a:cs typeface="Times New Roman"/>
              </a:rPr>
              <a:t> - </a:t>
            </a:r>
            <a:r>
              <a:rPr lang="en-US">
                <a:latin typeface="Times New Roman"/>
                <a:ea typeface="+mn-lt"/>
                <a:cs typeface="+mn-lt"/>
              </a:rPr>
              <a:t>Model outputs are sharply separated</a:t>
            </a:r>
          </a:p>
          <a:p>
            <a:r>
              <a:rPr lang="en-US">
                <a:latin typeface="Times New Roman"/>
                <a:cs typeface="Times New Roman"/>
              </a:rPr>
              <a:t>- </a:t>
            </a:r>
            <a:r>
              <a:rPr lang="en-US">
                <a:latin typeface="Times New Roman"/>
                <a:ea typeface="+mn-lt"/>
                <a:cs typeface="+mn-lt"/>
              </a:rPr>
              <a:t>Threshold choice impacts detection</a:t>
            </a:r>
          </a:p>
          <a:p>
            <a:pPr marL="742950" lvl="1" indent="-285750">
              <a:buFont typeface="Arial"/>
              <a:buChar char="•"/>
            </a:pPr>
            <a:r>
              <a:rPr lang="en-US" b="1">
                <a:latin typeface="Times New Roman"/>
                <a:ea typeface="+mn-lt"/>
                <a:cs typeface="+mn-lt"/>
              </a:rPr>
              <a:t>Optimized F1 threshold (0.223)</a:t>
            </a:r>
            <a:r>
              <a:rPr lang="en-US">
                <a:latin typeface="Times New Roman"/>
                <a:ea typeface="+mn-lt"/>
                <a:cs typeface="+mn-lt"/>
              </a:rPr>
              <a:t> → more chains detected (higher recall) but susceptible to more FP.</a:t>
            </a:r>
          </a:p>
          <a:p>
            <a:pPr marL="742950" lvl="1" indent="-285750">
              <a:buFont typeface="Arial"/>
              <a:buChar char="•"/>
            </a:pPr>
            <a:r>
              <a:rPr lang="en-US" b="1">
                <a:latin typeface="Times New Roman"/>
                <a:ea typeface="+mn-lt"/>
                <a:cs typeface="+mn-lt"/>
              </a:rPr>
              <a:t>Empirical threshold (0.667)</a:t>
            </a:r>
            <a:r>
              <a:rPr lang="en-US">
                <a:latin typeface="Times New Roman"/>
                <a:ea typeface="+mn-lt"/>
                <a:cs typeface="+mn-lt"/>
              </a:rPr>
              <a:t> → fewer false positives (higher precision and more conservative).</a:t>
            </a:r>
            <a:endParaRPr lang="en-US">
              <a:latin typeface="Times New Roman"/>
              <a:cs typeface="Arial"/>
            </a:endParaRPr>
          </a:p>
          <a:p>
            <a:pPr marL="742950" lvl="1" indent="-285750">
              <a:buFont typeface="Arial"/>
              <a:buChar char="•"/>
            </a:pPr>
            <a:endParaRPr lang="en-US">
              <a:latin typeface="Times New Roman"/>
              <a:cs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605FF6-0B59-27C8-B95D-891146176C9A}"/>
              </a:ext>
            </a:extLst>
          </p:cNvPr>
          <p:cNvSpPr/>
          <p:nvPr/>
        </p:nvSpPr>
        <p:spPr>
          <a:xfrm>
            <a:off x="831870" y="4884372"/>
            <a:ext cx="10490627" cy="1678736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05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23E31F-1D8D-4A30-A153-3FBE685FE1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F1A82-ECD5-DF28-E80B-AA25727EE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912"/>
            <a:ext cx="12191999" cy="712610"/>
          </a:xfrm>
        </p:spPr>
        <p:txBody>
          <a:bodyPr>
            <a:noAutofit/>
          </a:bodyPr>
          <a:lstStyle/>
          <a:p>
            <a:pPr algn="ctr"/>
            <a:r>
              <a:rPr lang="en-US" sz="3200" b="1">
                <a:latin typeface="Times New Roman"/>
                <a:cs typeface="Times New Roman"/>
              </a:rPr>
              <a:t>CNN Validation on Unseen Labeled Dataset</a:t>
            </a:r>
            <a:endParaRPr lang="en-US"/>
          </a:p>
        </p:txBody>
      </p:sp>
      <p:sp>
        <p:nvSpPr>
          <p:cNvPr id="14" name="Slide Number Placeholder 10">
            <a:extLst>
              <a:ext uri="{FF2B5EF4-FFF2-40B4-BE49-F238E27FC236}">
                <a16:creationId xmlns:a16="http://schemas.microsoft.com/office/drawing/2014/main" id="{45579900-CD34-BDDD-F050-94E028563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2458943" y="6234616"/>
            <a:ext cx="2743200" cy="365125"/>
          </a:xfrm>
        </p:spPr>
        <p:txBody>
          <a:bodyPr/>
          <a:lstStyle/>
          <a:p>
            <a:fld id="{CDFFE814-68E4-0C4A-BCC3-703C26BE2070}" type="slidenum">
              <a:rPr lang="en-US" sz="1200" dirty="0" smtClean="0">
                <a:latin typeface="Times New Roman"/>
                <a:cs typeface="Times New Roman"/>
              </a:rPr>
              <a:pPr/>
              <a:t>9</a:t>
            </a:fld>
            <a:endParaRPr lang="en-US" sz="1200">
              <a:latin typeface="Times New Roman"/>
              <a:cs typeface="Times New Roman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630DB2E-38E2-D1C7-8AC2-4446EB3750FE}"/>
              </a:ext>
            </a:extLst>
          </p:cNvPr>
          <p:cNvSpPr/>
          <p:nvPr/>
        </p:nvSpPr>
        <p:spPr>
          <a:xfrm>
            <a:off x="5755341" y="6033247"/>
            <a:ext cx="6427694" cy="8157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C70880-39AA-9603-F1EA-741BAC1F7319}"/>
              </a:ext>
            </a:extLst>
          </p:cNvPr>
          <p:cNvSpPr txBox="1"/>
          <p:nvPr/>
        </p:nvSpPr>
        <p:spPr>
          <a:xfrm>
            <a:off x="-144459" y="6597261"/>
            <a:ext cx="960225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i="1" u="sng">
                <a:latin typeface="Times New Roman"/>
                <a:ea typeface="+mn-lt"/>
                <a:cs typeface="Times New Roman"/>
              </a:rPr>
              <a:t>5th International Summer Snowfall Workshop - 15 - 17 September 2025, Department of Meteorology, University of Reading, UK</a:t>
            </a:r>
            <a:endParaRPr lang="en-US">
              <a:latin typeface="Calibri" panose="020F0502020204030204"/>
              <a:ea typeface="+mn-lt"/>
              <a:cs typeface="Calibri" panose="020F0502020204030204"/>
            </a:endParaRPr>
          </a:p>
        </p:txBody>
      </p:sp>
      <p:pic>
        <p:nvPicPr>
          <p:cNvPr id="3" name="Picture 2" descr="A blue squares with white text&#10;&#10;AI-generated content may be incorrect.">
            <a:extLst>
              <a:ext uri="{FF2B5EF4-FFF2-40B4-BE49-F238E27FC236}">
                <a16:creationId xmlns:a16="http://schemas.microsoft.com/office/drawing/2014/main" id="{9867184C-A377-0F0B-D9DA-624448EDE1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06" y="714963"/>
            <a:ext cx="6100977" cy="4546483"/>
          </a:xfrm>
          <a:prstGeom prst="rect">
            <a:avLst/>
          </a:prstGeom>
        </p:spPr>
      </p:pic>
      <p:pic>
        <p:nvPicPr>
          <p:cNvPr id="5" name="Picture 4" descr="A blue squares with white text&#10;&#10;AI-generated content may be incorrect.">
            <a:extLst>
              <a:ext uri="{FF2B5EF4-FFF2-40B4-BE49-F238E27FC236}">
                <a16:creationId xmlns:a16="http://schemas.microsoft.com/office/drawing/2014/main" id="{6EBF8D93-5C40-EDFC-90BE-205B54F2BB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767" y="714963"/>
            <a:ext cx="6091951" cy="45484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E21F86-2377-7BB0-023E-382397E62C8A}"/>
              </a:ext>
            </a:extLst>
          </p:cNvPr>
          <p:cNvSpPr txBox="1"/>
          <p:nvPr/>
        </p:nvSpPr>
        <p:spPr>
          <a:xfrm>
            <a:off x="1558635" y="5396819"/>
            <a:ext cx="9324109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i="1">
                <a:latin typeface="Times New Roman"/>
                <a:cs typeface="Times New Roman"/>
              </a:rPr>
              <a:t>Key Takeaways:</a:t>
            </a:r>
          </a:p>
          <a:p>
            <a:r>
              <a:rPr lang="en-US">
                <a:latin typeface="Times New Roman"/>
                <a:cs typeface="Times New Roman"/>
              </a:rPr>
              <a:t> - </a:t>
            </a:r>
            <a:r>
              <a:rPr lang="en-US">
                <a:latin typeface="Times New Roman"/>
                <a:ea typeface="+mn-lt"/>
                <a:cs typeface="+mn-lt"/>
              </a:rPr>
              <a:t>Lower threshold finds more chains; higher threshold ensures precision.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325C950-A7A4-ACD1-5291-F313B2D95E49}"/>
              </a:ext>
            </a:extLst>
          </p:cNvPr>
          <p:cNvSpPr/>
          <p:nvPr/>
        </p:nvSpPr>
        <p:spPr>
          <a:xfrm>
            <a:off x="1433944" y="5382964"/>
            <a:ext cx="9324109" cy="756811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25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le Slide - Green + Log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22</Slides>
  <Notes>14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Office Theme</vt:lpstr>
      <vt:lpstr>Title Slide - Green + Logo</vt:lpstr>
      <vt:lpstr>Identifying Ice Crystal Chain Aggregates in Cold-Season Storms: Leveraging Machine Learning to Map Occurrence and Distribution </vt:lpstr>
      <vt:lpstr>Background</vt:lpstr>
      <vt:lpstr>Motivation for Research</vt:lpstr>
      <vt:lpstr>Objective</vt:lpstr>
      <vt:lpstr>Methodology</vt:lpstr>
      <vt:lpstr>End-to-End CNN Pipeline for Chain Aggregate Classification</vt:lpstr>
      <vt:lpstr>CNN Validation on Unseen Labeled Dataset</vt:lpstr>
      <vt:lpstr>CNN Validation on Unseen Labeled Dataset</vt:lpstr>
      <vt:lpstr>CNN Validation on Unseen Labeled Dataset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All IMPACTS Flights (34 Total)</vt:lpstr>
      <vt:lpstr>Summary</vt:lpstr>
      <vt:lpstr>References &amp; Acknowledgements</vt:lpstr>
      <vt:lpstr>Extra Slides</vt:lpstr>
      <vt:lpstr>Dataset/Instrumentation</vt:lpstr>
      <vt:lpstr>Manual Particle Classifications</vt:lpstr>
      <vt:lpstr>CNN Training Validation</vt:lpstr>
      <vt:lpstr>Distributions (Extra)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NASA IMPACTS Check-in</dc:title>
  <dc:creator>Nairy, Christian</dc:creator>
  <cp:revision>4</cp:revision>
  <cp:lastPrinted>2025-01-09T21:29:12Z</cp:lastPrinted>
  <dcterms:created xsi:type="dcterms:W3CDTF">2023-07-13T18:47:43Z</dcterms:created>
  <dcterms:modified xsi:type="dcterms:W3CDTF">2025-09-22T13:33:06Z</dcterms:modified>
</cp:coreProperties>
</file>