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29260800" cy="164592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718" autoAdjust="0"/>
    <p:restoredTop sz="94660"/>
  </p:normalViewPr>
  <p:slideViewPr>
    <p:cSldViewPr snapToGrid="0">
      <p:cViewPr varScale="1">
        <p:scale>
          <a:sx n="46" d="100"/>
          <a:sy n="46" d="100"/>
        </p:scale>
        <p:origin x="91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CB9FAF-2EF4-47D3-B19E-9B3768AC1520}" type="datetimeFigureOut">
              <a:rPr lang="en-US" smtClean="0"/>
              <a:t>9/20/2021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882A4B-FF8F-4B96-8F1D-B2320DECB93B}" type="slidenum">
              <a:rPr lang="en-US" smtClean="0"/>
              <a:t>‹#›</a:t>
            </a:fld>
            <a:endParaRPr lang="en-US"/>
          </a:p>
        </p:txBody>
      </p:sp>
    </p:spTree>
    <p:extLst>
      <p:ext uri="{BB962C8B-B14F-4D97-AF65-F5344CB8AC3E}">
        <p14:creationId xmlns:p14="http://schemas.microsoft.com/office/powerpoint/2010/main" val="2119530732"/>
      </p:ext>
    </p:extLst>
  </p:cSld>
  <p:clrMap bg1="lt1" tx1="dk1" bg2="lt2" tx2="dk2" accent1="accent1" accent2="accent2" accent3="accent3" accent4="accent4" accent5="accent5" accent6="accent6" hlink="hlink" folHlink="folHlink"/>
  <p:notesStyle>
    <a:lvl1pPr marL="0" algn="l" defTabSz="2194082" rtl="0" eaLnBrk="1" latinLnBrk="0" hangingPunct="1">
      <a:defRPr sz="2880" kern="1200">
        <a:solidFill>
          <a:schemeClr val="tx1"/>
        </a:solidFill>
        <a:latin typeface="+mn-lt"/>
        <a:ea typeface="+mn-ea"/>
        <a:cs typeface="+mn-cs"/>
      </a:defRPr>
    </a:lvl1pPr>
    <a:lvl2pPr marL="1097040" algn="l" defTabSz="2194082" rtl="0" eaLnBrk="1" latinLnBrk="0" hangingPunct="1">
      <a:defRPr sz="2880" kern="1200">
        <a:solidFill>
          <a:schemeClr val="tx1"/>
        </a:solidFill>
        <a:latin typeface="+mn-lt"/>
        <a:ea typeface="+mn-ea"/>
        <a:cs typeface="+mn-cs"/>
      </a:defRPr>
    </a:lvl2pPr>
    <a:lvl3pPr marL="2194082" algn="l" defTabSz="2194082" rtl="0" eaLnBrk="1" latinLnBrk="0" hangingPunct="1">
      <a:defRPr sz="2880" kern="1200">
        <a:solidFill>
          <a:schemeClr val="tx1"/>
        </a:solidFill>
        <a:latin typeface="+mn-lt"/>
        <a:ea typeface="+mn-ea"/>
        <a:cs typeface="+mn-cs"/>
      </a:defRPr>
    </a:lvl3pPr>
    <a:lvl4pPr marL="3291125" algn="l" defTabSz="2194082" rtl="0" eaLnBrk="1" latinLnBrk="0" hangingPunct="1">
      <a:defRPr sz="2880" kern="1200">
        <a:solidFill>
          <a:schemeClr val="tx1"/>
        </a:solidFill>
        <a:latin typeface="+mn-lt"/>
        <a:ea typeface="+mn-ea"/>
        <a:cs typeface="+mn-cs"/>
      </a:defRPr>
    </a:lvl4pPr>
    <a:lvl5pPr marL="4388165" algn="l" defTabSz="2194082" rtl="0" eaLnBrk="1" latinLnBrk="0" hangingPunct="1">
      <a:defRPr sz="2880" kern="1200">
        <a:solidFill>
          <a:schemeClr val="tx1"/>
        </a:solidFill>
        <a:latin typeface="+mn-lt"/>
        <a:ea typeface="+mn-ea"/>
        <a:cs typeface="+mn-cs"/>
      </a:defRPr>
    </a:lvl5pPr>
    <a:lvl6pPr marL="5485207" algn="l" defTabSz="2194082" rtl="0" eaLnBrk="1" latinLnBrk="0" hangingPunct="1">
      <a:defRPr sz="2880" kern="1200">
        <a:solidFill>
          <a:schemeClr val="tx1"/>
        </a:solidFill>
        <a:latin typeface="+mn-lt"/>
        <a:ea typeface="+mn-ea"/>
        <a:cs typeface="+mn-cs"/>
      </a:defRPr>
    </a:lvl6pPr>
    <a:lvl7pPr marL="6582247" algn="l" defTabSz="2194082" rtl="0" eaLnBrk="1" latinLnBrk="0" hangingPunct="1">
      <a:defRPr sz="2880" kern="1200">
        <a:solidFill>
          <a:schemeClr val="tx1"/>
        </a:solidFill>
        <a:latin typeface="+mn-lt"/>
        <a:ea typeface="+mn-ea"/>
        <a:cs typeface="+mn-cs"/>
      </a:defRPr>
    </a:lvl7pPr>
    <a:lvl8pPr marL="7679290" algn="l" defTabSz="2194082" rtl="0" eaLnBrk="1" latinLnBrk="0" hangingPunct="1">
      <a:defRPr sz="2880" kern="1200">
        <a:solidFill>
          <a:schemeClr val="tx1"/>
        </a:solidFill>
        <a:latin typeface="+mn-lt"/>
        <a:ea typeface="+mn-ea"/>
        <a:cs typeface="+mn-cs"/>
      </a:defRPr>
    </a:lvl8pPr>
    <a:lvl9pPr marL="8776330" algn="l" defTabSz="2194082" rtl="0" eaLnBrk="1" latinLnBrk="0" hangingPunct="1">
      <a:defRPr sz="28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Headings: 17 </a:t>
            </a:r>
            <a:r>
              <a:rPr lang="en-US" dirty="0" err="1"/>
              <a:t>pt</a:t>
            </a:r>
            <a:endParaRPr lang="en-US" dirty="0"/>
          </a:p>
          <a:p>
            <a:r>
              <a:rPr lang="en-US" dirty="0"/>
              <a:t>Writing: 14 </a:t>
            </a:r>
            <a:r>
              <a:rPr lang="en-US" dirty="0" err="1"/>
              <a:t>pt</a:t>
            </a:r>
            <a:endParaRPr lang="en-US" dirty="0"/>
          </a:p>
          <a:p>
            <a:r>
              <a:rPr lang="en-US" dirty="0"/>
              <a:t>Spacing: 12</a:t>
            </a:r>
          </a:p>
          <a:p>
            <a:endParaRPr lang="en-US" dirty="0"/>
          </a:p>
        </p:txBody>
      </p:sp>
      <p:sp>
        <p:nvSpPr>
          <p:cNvPr id="4" name="Slide Number Placeholder 3"/>
          <p:cNvSpPr>
            <a:spLocks noGrp="1"/>
          </p:cNvSpPr>
          <p:nvPr>
            <p:ph type="sldNum" sz="quarter" idx="5"/>
          </p:nvPr>
        </p:nvSpPr>
        <p:spPr/>
        <p:txBody>
          <a:bodyPr/>
          <a:lstStyle/>
          <a:p>
            <a:fld id="{3D882A4B-FF8F-4B96-8F1D-B2320DECB93B}" type="slidenum">
              <a:rPr lang="en-US" smtClean="0"/>
              <a:t>1</a:t>
            </a:fld>
            <a:endParaRPr lang="en-US"/>
          </a:p>
        </p:txBody>
      </p:sp>
    </p:spTree>
    <p:extLst>
      <p:ext uri="{BB962C8B-B14F-4D97-AF65-F5344CB8AC3E}">
        <p14:creationId xmlns:p14="http://schemas.microsoft.com/office/powerpoint/2010/main" val="191778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657600" y="2693671"/>
            <a:ext cx="21945600" cy="5730240"/>
          </a:xfrm>
        </p:spPr>
        <p:txBody>
          <a:bodyPr anchor="b"/>
          <a:lstStyle>
            <a:lvl1pPr algn="ctr">
              <a:defRPr sz="14400"/>
            </a:lvl1pPr>
          </a:lstStyle>
          <a:p>
            <a:r>
              <a:rPr lang="en-US"/>
              <a:t>Click to edit Master title style</a:t>
            </a:r>
            <a:endParaRPr lang="en-US" dirty="0"/>
          </a:p>
        </p:txBody>
      </p:sp>
      <p:sp>
        <p:nvSpPr>
          <p:cNvPr id="3" name="Subtitle 2"/>
          <p:cNvSpPr>
            <a:spLocks noGrp="1"/>
          </p:cNvSpPr>
          <p:nvPr>
            <p:ph type="subTitle" idx="1"/>
          </p:nvPr>
        </p:nvSpPr>
        <p:spPr>
          <a:xfrm>
            <a:off x="3657600" y="8644891"/>
            <a:ext cx="21945600" cy="3973829"/>
          </a:xfrm>
        </p:spPr>
        <p:txBody>
          <a:bodyPr/>
          <a:lstStyle>
            <a:lvl1pPr marL="0" indent="0" algn="ctr">
              <a:buNone/>
              <a:defRPr sz="5760"/>
            </a:lvl1pPr>
            <a:lvl2pPr marL="1097280" indent="0" algn="ctr">
              <a:buNone/>
              <a:defRPr sz="4800"/>
            </a:lvl2pPr>
            <a:lvl3pPr marL="2194560" indent="0" algn="ctr">
              <a:buNone/>
              <a:defRPr sz="4320"/>
            </a:lvl3pPr>
            <a:lvl4pPr marL="3291840" indent="0" algn="ctr">
              <a:buNone/>
              <a:defRPr sz="3840"/>
            </a:lvl4pPr>
            <a:lvl5pPr marL="4389120" indent="0" algn="ctr">
              <a:buNone/>
              <a:defRPr sz="3840"/>
            </a:lvl5pPr>
            <a:lvl6pPr marL="5486400" indent="0" algn="ctr">
              <a:buNone/>
              <a:defRPr sz="3840"/>
            </a:lvl6pPr>
            <a:lvl7pPr marL="6583680" indent="0" algn="ctr">
              <a:buNone/>
              <a:defRPr sz="3840"/>
            </a:lvl7pPr>
            <a:lvl8pPr marL="7680960" indent="0" algn="ctr">
              <a:buNone/>
              <a:defRPr sz="3840"/>
            </a:lvl8pPr>
            <a:lvl9pPr marL="8778240" indent="0" algn="ctr">
              <a:buNone/>
              <a:defRPr sz="38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7C215E8-F291-453C-A2E6-9D598B873543}"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44B905-5576-40D5-BB1C-CEBB3F39FC06}" type="slidenum">
              <a:rPr lang="en-US" smtClean="0"/>
              <a:t>‹#›</a:t>
            </a:fld>
            <a:endParaRPr lang="en-US"/>
          </a:p>
        </p:txBody>
      </p:sp>
    </p:spTree>
    <p:extLst>
      <p:ext uri="{BB962C8B-B14F-4D97-AF65-F5344CB8AC3E}">
        <p14:creationId xmlns:p14="http://schemas.microsoft.com/office/powerpoint/2010/main" val="104049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C215E8-F291-453C-A2E6-9D598B873543}"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44B905-5576-40D5-BB1C-CEBB3F39FC06}" type="slidenum">
              <a:rPr lang="en-US" smtClean="0"/>
              <a:t>‹#›</a:t>
            </a:fld>
            <a:endParaRPr lang="en-US"/>
          </a:p>
        </p:txBody>
      </p:sp>
    </p:spTree>
    <p:extLst>
      <p:ext uri="{BB962C8B-B14F-4D97-AF65-F5344CB8AC3E}">
        <p14:creationId xmlns:p14="http://schemas.microsoft.com/office/powerpoint/2010/main" val="752732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939760" y="876300"/>
            <a:ext cx="6309360" cy="1394841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11680" y="876300"/>
            <a:ext cx="18562320" cy="1394841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C215E8-F291-453C-A2E6-9D598B873543}"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44B905-5576-40D5-BB1C-CEBB3F39FC06}" type="slidenum">
              <a:rPr lang="en-US" smtClean="0"/>
              <a:t>‹#›</a:t>
            </a:fld>
            <a:endParaRPr lang="en-US"/>
          </a:p>
        </p:txBody>
      </p:sp>
    </p:spTree>
    <p:extLst>
      <p:ext uri="{BB962C8B-B14F-4D97-AF65-F5344CB8AC3E}">
        <p14:creationId xmlns:p14="http://schemas.microsoft.com/office/powerpoint/2010/main" val="2869379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C215E8-F291-453C-A2E6-9D598B873543}"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44B905-5576-40D5-BB1C-CEBB3F39FC06}" type="slidenum">
              <a:rPr lang="en-US" smtClean="0"/>
              <a:t>‹#›</a:t>
            </a:fld>
            <a:endParaRPr lang="en-US"/>
          </a:p>
        </p:txBody>
      </p:sp>
    </p:spTree>
    <p:extLst>
      <p:ext uri="{BB962C8B-B14F-4D97-AF65-F5344CB8AC3E}">
        <p14:creationId xmlns:p14="http://schemas.microsoft.com/office/powerpoint/2010/main" val="2298733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96440" y="4103372"/>
            <a:ext cx="25237440" cy="6846569"/>
          </a:xfrm>
        </p:spPr>
        <p:txBody>
          <a:bodyPr anchor="b"/>
          <a:lstStyle>
            <a:lvl1pPr>
              <a:defRPr sz="14400"/>
            </a:lvl1pPr>
          </a:lstStyle>
          <a:p>
            <a:r>
              <a:rPr lang="en-US"/>
              <a:t>Click to edit Master title style</a:t>
            </a:r>
            <a:endParaRPr lang="en-US" dirty="0"/>
          </a:p>
        </p:txBody>
      </p:sp>
      <p:sp>
        <p:nvSpPr>
          <p:cNvPr id="3" name="Text Placeholder 2"/>
          <p:cNvSpPr>
            <a:spLocks noGrp="1"/>
          </p:cNvSpPr>
          <p:nvPr>
            <p:ph type="body" idx="1"/>
          </p:nvPr>
        </p:nvSpPr>
        <p:spPr>
          <a:xfrm>
            <a:off x="1996440" y="11014712"/>
            <a:ext cx="25237440" cy="3600449"/>
          </a:xfrm>
        </p:spPr>
        <p:txBody>
          <a:bodyPr/>
          <a:lstStyle>
            <a:lvl1pPr marL="0" indent="0">
              <a:buNone/>
              <a:defRPr sz="5760">
                <a:solidFill>
                  <a:schemeClr val="tx1">
                    <a:tint val="75000"/>
                  </a:schemeClr>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C215E8-F291-453C-A2E6-9D598B873543}"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44B905-5576-40D5-BB1C-CEBB3F39FC06}" type="slidenum">
              <a:rPr lang="en-US" smtClean="0"/>
              <a:t>‹#›</a:t>
            </a:fld>
            <a:endParaRPr lang="en-US"/>
          </a:p>
        </p:txBody>
      </p:sp>
    </p:spTree>
    <p:extLst>
      <p:ext uri="{BB962C8B-B14F-4D97-AF65-F5344CB8AC3E}">
        <p14:creationId xmlns:p14="http://schemas.microsoft.com/office/powerpoint/2010/main" val="1613115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11680" y="4381500"/>
            <a:ext cx="12435840" cy="104432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4813280" y="4381500"/>
            <a:ext cx="12435840" cy="104432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7C215E8-F291-453C-A2E6-9D598B873543}" type="datetimeFigureOut">
              <a:rPr lang="en-US" smtClean="0"/>
              <a:t>9/20/2021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44B905-5576-40D5-BB1C-CEBB3F39FC06}" type="slidenum">
              <a:rPr lang="en-US" smtClean="0"/>
              <a:t>‹#›</a:t>
            </a:fld>
            <a:endParaRPr lang="en-US"/>
          </a:p>
        </p:txBody>
      </p:sp>
    </p:spTree>
    <p:extLst>
      <p:ext uri="{BB962C8B-B14F-4D97-AF65-F5344CB8AC3E}">
        <p14:creationId xmlns:p14="http://schemas.microsoft.com/office/powerpoint/2010/main" val="1256513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15491" y="876301"/>
            <a:ext cx="25237440" cy="3181351"/>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15492" y="4034791"/>
            <a:ext cx="12378689" cy="1977389"/>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Click to edit Master text styles</a:t>
            </a:r>
          </a:p>
        </p:txBody>
      </p:sp>
      <p:sp>
        <p:nvSpPr>
          <p:cNvPr id="4" name="Content Placeholder 3"/>
          <p:cNvSpPr>
            <a:spLocks noGrp="1"/>
          </p:cNvSpPr>
          <p:nvPr>
            <p:ph sz="half" idx="2"/>
          </p:nvPr>
        </p:nvSpPr>
        <p:spPr>
          <a:xfrm>
            <a:off x="2015492" y="6012180"/>
            <a:ext cx="12378689" cy="88430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4813280" y="4034791"/>
            <a:ext cx="12439651" cy="1977389"/>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Click to edit Master text styles</a:t>
            </a:r>
          </a:p>
        </p:txBody>
      </p:sp>
      <p:sp>
        <p:nvSpPr>
          <p:cNvPr id="6" name="Content Placeholder 5"/>
          <p:cNvSpPr>
            <a:spLocks noGrp="1"/>
          </p:cNvSpPr>
          <p:nvPr>
            <p:ph sz="quarter" idx="4"/>
          </p:nvPr>
        </p:nvSpPr>
        <p:spPr>
          <a:xfrm>
            <a:off x="14813280" y="6012180"/>
            <a:ext cx="12439651" cy="88430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7C215E8-F291-453C-A2E6-9D598B873543}" type="datetimeFigureOut">
              <a:rPr lang="en-US" smtClean="0"/>
              <a:t>9/20/2021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44B905-5576-40D5-BB1C-CEBB3F39FC06}" type="slidenum">
              <a:rPr lang="en-US" smtClean="0"/>
              <a:t>‹#›</a:t>
            </a:fld>
            <a:endParaRPr lang="en-US"/>
          </a:p>
        </p:txBody>
      </p:sp>
    </p:spTree>
    <p:extLst>
      <p:ext uri="{BB962C8B-B14F-4D97-AF65-F5344CB8AC3E}">
        <p14:creationId xmlns:p14="http://schemas.microsoft.com/office/powerpoint/2010/main" val="322776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7C215E8-F291-453C-A2E6-9D598B873543}" type="datetimeFigureOut">
              <a:rPr lang="en-US" smtClean="0"/>
              <a:t>9/20/2021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44B905-5576-40D5-BB1C-CEBB3F39FC06}" type="slidenum">
              <a:rPr lang="en-US" smtClean="0"/>
              <a:t>‹#›</a:t>
            </a:fld>
            <a:endParaRPr lang="en-US"/>
          </a:p>
        </p:txBody>
      </p:sp>
    </p:spTree>
    <p:extLst>
      <p:ext uri="{BB962C8B-B14F-4D97-AF65-F5344CB8AC3E}">
        <p14:creationId xmlns:p14="http://schemas.microsoft.com/office/powerpoint/2010/main" val="2333229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C215E8-F291-453C-A2E6-9D598B873543}" type="datetimeFigureOut">
              <a:rPr lang="en-US" smtClean="0"/>
              <a:t>9/20/2021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44B905-5576-40D5-BB1C-CEBB3F39FC06}" type="slidenum">
              <a:rPr lang="en-US" smtClean="0"/>
              <a:t>‹#›</a:t>
            </a:fld>
            <a:endParaRPr lang="en-US"/>
          </a:p>
        </p:txBody>
      </p:sp>
    </p:spTree>
    <p:extLst>
      <p:ext uri="{BB962C8B-B14F-4D97-AF65-F5344CB8AC3E}">
        <p14:creationId xmlns:p14="http://schemas.microsoft.com/office/powerpoint/2010/main" val="1457637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5492" y="1097280"/>
            <a:ext cx="9437369" cy="3840480"/>
          </a:xfrm>
        </p:spPr>
        <p:txBody>
          <a:bodyPr anchor="b"/>
          <a:lstStyle>
            <a:lvl1pPr>
              <a:defRPr sz="7680"/>
            </a:lvl1pPr>
          </a:lstStyle>
          <a:p>
            <a:r>
              <a:rPr lang="en-US"/>
              <a:t>Click to edit Master title style</a:t>
            </a:r>
            <a:endParaRPr lang="en-US" dirty="0"/>
          </a:p>
        </p:txBody>
      </p:sp>
      <p:sp>
        <p:nvSpPr>
          <p:cNvPr id="3" name="Content Placeholder 2"/>
          <p:cNvSpPr>
            <a:spLocks noGrp="1"/>
          </p:cNvSpPr>
          <p:nvPr>
            <p:ph idx="1"/>
          </p:nvPr>
        </p:nvSpPr>
        <p:spPr>
          <a:xfrm>
            <a:off x="12439651" y="2369821"/>
            <a:ext cx="14813280" cy="11696700"/>
          </a:xfr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15492" y="4937760"/>
            <a:ext cx="9437369" cy="9147811"/>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Click to edit Master text styles</a:t>
            </a:r>
          </a:p>
        </p:txBody>
      </p:sp>
      <p:sp>
        <p:nvSpPr>
          <p:cNvPr id="5" name="Date Placeholder 4"/>
          <p:cNvSpPr>
            <a:spLocks noGrp="1"/>
          </p:cNvSpPr>
          <p:nvPr>
            <p:ph type="dt" sz="half" idx="10"/>
          </p:nvPr>
        </p:nvSpPr>
        <p:spPr/>
        <p:txBody>
          <a:bodyPr/>
          <a:lstStyle/>
          <a:p>
            <a:fld id="{A7C215E8-F291-453C-A2E6-9D598B873543}" type="datetimeFigureOut">
              <a:rPr lang="en-US" smtClean="0"/>
              <a:t>9/20/2021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44B905-5576-40D5-BB1C-CEBB3F39FC06}" type="slidenum">
              <a:rPr lang="en-US" smtClean="0"/>
              <a:t>‹#›</a:t>
            </a:fld>
            <a:endParaRPr lang="en-US"/>
          </a:p>
        </p:txBody>
      </p:sp>
    </p:spTree>
    <p:extLst>
      <p:ext uri="{BB962C8B-B14F-4D97-AF65-F5344CB8AC3E}">
        <p14:creationId xmlns:p14="http://schemas.microsoft.com/office/powerpoint/2010/main" val="3308619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5492" y="1097280"/>
            <a:ext cx="9437369" cy="3840480"/>
          </a:xfrm>
        </p:spPr>
        <p:txBody>
          <a:bodyPr anchor="b"/>
          <a:lstStyle>
            <a:lvl1pPr>
              <a:defRPr sz="7680"/>
            </a:lvl1pPr>
          </a:lstStyle>
          <a:p>
            <a:r>
              <a:rPr lang="en-US"/>
              <a:t>Click to edit Master title style</a:t>
            </a:r>
            <a:endParaRPr lang="en-US" dirty="0"/>
          </a:p>
        </p:txBody>
      </p:sp>
      <p:sp>
        <p:nvSpPr>
          <p:cNvPr id="3" name="Picture Placeholder 2"/>
          <p:cNvSpPr>
            <a:spLocks noGrp="1" noChangeAspect="1"/>
          </p:cNvSpPr>
          <p:nvPr>
            <p:ph type="pic" idx="1"/>
          </p:nvPr>
        </p:nvSpPr>
        <p:spPr>
          <a:xfrm>
            <a:off x="12439651" y="2369821"/>
            <a:ext cx="14813280" cy="11696700"/>
          </a:xfr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a:t>Click icon to add picture</a:t>
            </a:r>
            <a:endParaRPr lang="en-US" dirty="0"/>
          </a:p>
        </p:txBody>
      </p:sp>
      <p:sp>
        <p:nvSpPr>
          <p:cNvPr id="4" name="Text Placeholder 3"/>
          <p:cNvSpPr>
            <a:spLocks noGrp="1"/>
          </p:cNvSpPr>
          <p:nvPr>
            <p:ph type="body" sz="half" idx="2"/>
          </p:nvPr>
        </p:nvSpPr>
        <p:spPr>
          <a:xfrm>
            <a:off x="2015492" y="4937760"/>
            <a:ext cx="9437369" cy="9147811"/>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Click to edit Master text styles</a:t>
            </a:r>
          </a:p>
        </p:txBody>
      </p:sp>
      <p:sp>
        <p:nvSpPr>
          <p:cNvPr id="5" name="Date Placeholder 4"/>
          <p:cNvSpPr>
            <a:spLocks noGrp="1"/>
          </p:cNvSpPr>
          <p:nvPr>
            <p:ph type="dt" sz="half" idx="10"/>
          </p:nvPr>
        </p:nvSpPr>
        <p:spPr/>
        <p:txBody>
          <a:bodyPr/>
          <a:lstStyle/>
          <a:p>
            <a:fld id="{A7C215E8-F291-453C-A2E6-9D598B873543}" type="datetimeFigureOut">
              <a:rPr lang="en-US" smtClean="0"/>
              <a:t>9/20/2021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44B905-5576-40D5-BB1C-CEBB3F39FC06}" type="slidenum">
              <a:rPr lang="en-US" smtClean="0"/>
              <a:t>‹#›</a:t>
            </a:fld>
            <a:endParaRPr lang="en-US"/>
          </a:p>
        </p:txBody>
      </p:sp>
    </p:spTree>
    <p:extLst>
      <p:ext uri="{BB962C8B-B14F-4D97-AF65-F5344CB8AC3E}">
        <p14:creationId xmlns:p14="http://schemas.microsoft.com/office/powerpoint/2010/main" val="3147964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11680" y="876301"/>
            <a:ext cx="25237440" cy="318135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11680" y="4381500"/>
            <a:ext cx="25237440" cy="1044321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11680" y="15255241"/>
            <a:ext cx="6583680" cy="876300"/>
          </a:xfrm>
          <a:prstGeom prst="rect">
            <a:avLst/>
          </a:prstGeom>
        </p:spPr>
        <p:txBody>
          <a:bodyPr vert="horz" lIns="91440" tIns="45720" rIns="91440" bIns="45720" rtlCol="0" anchor="ctr"/>
          <a:lstStyle>
            <a:lvl1pPr algn="l">
              <a:defRPr sz="2880">
                <a:solidFill>
                  <a:schemeClr val="tx1">
                    <a:tint val="75000"/>
                  </a:schemeClr>
                </a:solidFill>
              </a:defRPr>
            </a:lvl1pPr>
          </a:lstStyle>
          <a:p>
            <a:fld id="{A7C215E8-F291-453C-A2E6-9D598B873543}" type="datetimeFigureOut">
              <a:rPr lang="en-US" smtClean="0"/>
              <a:t>9/20/2021</a:t>
            </a:fld>
            <a:endParaRPr lang="en-US"/>
          </a:p>
        </p:txBody>
      </p:sp>
      <p:sp>
        <p:nvSpPr>
          <p:cNvPr id="5" name="Footer Placeholder 4"/>
          <p:cNvSpPr>
            <a:spLocks noGrp="1"/>
          </p:cNvSpPr>
          <p:nvPr>
            <p:ph type="ftr" sz="quarter" idx="3"/>
          </p:nvPr>
        </p:nvSpPr>
        <p:spPr>
          <a:xfrm>
            <a:off x="9692640" y="15255241"/>
            <a:ext cx="9875520" cy="876300"/>
          </a:xfrm>
          <a:prstGeom prst="rect">
            <a:avLst/>
          </a:prstGeom>
        </p:spPr>
        <p:txBody>
          <a:bodyPr vert="horz" lIns="91440" tIns="45720" rIns="91440" bIns="45720" rtlCol="0" anchor="ctr"/>
          <a:lstStyle>
            <a:lvl1pPr algn="ctr">
              <a:defRPr sz="28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0665440" y="15255241"/>
            <a:ext cx="6583680" cy="876300"/>
          </a:xfrm>
          <a:prstGeom prst="rect">
            <a:avLst/>
          </a:prstGeom>
        </p:spPr>
        <p:txBody>
          <a:bodyPr vert="horz" lIns="91440" tIns="45720" rIns="91440" bIns="45720" rtlCol="0" anchor="ctr"/>
          <a:lstStyle>
            <a:lvl1pPr algn="r">
              <a:defRPr sz="2880">
                <a:solidFill>
                  <a:schemeClr val="tx1">
                    <a:tint val="75000"/>
                  </a:schemeClr>
                </a:solidFill>
              </a:defRPr>
            </a:lvl1pPr>
          </a:lstStyle>
          <a:p>
            <a:fld id="{3444B905-5576-40D5-BB1C-CEBB3F39FC06}" type="slidenum">
              <a:rPr lang="en-US" smtClean="0"/>
              <a:t>‹#›</a:t>
            </a:fld>
            <a:endParaRPr lang="en-US"/>
          </a:p>
        </p:txBody>
      </p:sp>
    </p:spTree>
    <p:extLst>
      <p:ext uri="{BB962C8B-B14F-4D97-AF65-F5344CB8AC3E}">
        <p14:creationId xmlns:p14="http://schemas.microsoft.com/office/powerpoint/2010/main" val="1126945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ricia.hopp@und.edu"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JP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51205C0A-D14B-4568-A715-24F798C8FD45}"/>
              </a:ext>
            </a:extLst>
          </p:cNvPr>
          <p:cNvSpPr/>
          <p:nvPr/>
        </p:nvSpPr>
        <p:spPr>
          <a:xfrm>
            <a:off x="9226184" y="2929769"/>
            <a:ext cx="19745071" cy="1020116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078"/>
          </a:p>
        </p:txBody>
      </p:sp>
      <p:sp>
        <p:nvSpPr>
          <p:cNvPr id="14" name="Rectangle 13">
            <a:extLst>
              <a:ext uri="{FF2B5EF4-FFF2-40B4-BE49-F238E27FC236}">
                <a16:creationId xmlns:a16="http://schemas.microsoft.com/office/drawing/2014/main" id="{1A7F428B-F107-4BEA-80CF-3D378960F98E}"/>
              </a:ext>
            </a:extLst>
          </p:cNvPr>
          <p:cNvSpPr/>
          <p:nvPr/>
        </p:nvSpPr>
        <p:spPr>
          <a:xfrm>
            <a:off x="286246" y="286253"/>
            <a:ext cx="28688309" cy="219455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078"/>
          </a:p>
        </p:txBody>
      </p:sp>
      <p:sp>
        <p:nvSpPr>
          <p:cNvPr id="13" name="Rectangle 12">
            <a:extLst>
              <a:ext uri="{FF2B5EF4-FFF2-40B4-BE49-F238E27FC236}">
                <a16:creationId xmlns:a16="http://schemas.microsoft.com/office/drawing/2014/main" id="{3C763E1C-2C64-425A-BDFD-A37B6CDFA9ED}"/>
              </a:ext>
            </a:extLst>
          </p:cNvPr>
          <p:cNvSpPr/>
          <p:nvPr/>
        </p:nvSpPr>
        <p:spPr>
          <a:xfrm>
            <a:off x="19299907" y="13255229"/>
            <a:ext cx="9634896" cy="291772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078"/>
          </a:p>
        </p:txBody>
      </p:sp>
      <p:sp>
        <p:nvSpPr>
          <p:cNvPr id="10" name="Rectangle 9">
            <a:extLst>
              <a:ext uri="{FF2B5EF4-FFF2-40B4-BE49-F238E27FC236}">
                <a16:creationId xmlns:a16="http://schemas.microsoft.com/office/drawing/2014/main" id="{597F40DA-3514-440F-B3D7-631C2AFB00D6}"/>
              </a:ext>
            </a:extLst>
          </p:cNvPr>
          <p:cNvSpPr/>
          <p:nvPr/>
        </p:nvSpPr>
        <p:spPr>
          <a:xfrm>
            <a:off x="286247" y="2838615"/>
            <a:ext cx="8563553" cy="133343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078"/>
          </a:p>
        </p:txBody>
      </p:sp>
      <p:sp>
        <p:nvSpPr>
          <p:cNvPr id="4" name="TextBox 3">
            <a:extLst>
              <a:ext uri="{FF2B5EF4-FFF2-40B4-BE49-F238E27FC236}">
                <a16:creationId xmlns:a16="http://schemas.microsoft.com/office/drawing/2014/main" id="{E6B6A52A-0317-4083-809C-A20CD3774213}"/>
              </a:ext>
            </a:extLst>
          </p:cNvPr>
          <p:cNvSpPr txBox="1"/>
          <p:nvPr/>
        </p:nvSpPr>
        <p:spPr>
          <a:xfrm>
            <a:off x="286247" y="360124"/>
            <a:ext cx="28648543" cy="2086725"/>
          </a:xfrm>
          <a:prstGeom prst="rect">
            <a:avLst/>
          </a:prstGeom>
          <a:noFill/>
        </p:spPr>
        <p:txBody>
          <a:bodyPr wrap="square" rtlCol="0">
            <a:spAutoFit/>
          </a:bodyPr>
          <a:lstStyle/>
          <a:p>
            <a:pPr algn="ctr"/>
            <a:r>
              <a:rPr lang="en-US" sz="5280" b="1" dirty="0"/>
              <a:t>A Comparison of In-Situ Cloud Droplet Measurements during IMPACTS 2020</a:t>
            </a:r>
          </a:p>
          <a:p>
            <a:pPr algn="ctr"/>
            <a:r>
              <a:rPr lang="en-US" sz="3840" dirty="0"/>
              <a:t>Patricia Hopp (</a:t>
            </a:r>
            <a:r>
              <a:rPr lang="en-US" sz="3840" dirty="0">
                <a:hlinkClick r:id="rId3"/>
              </a:rPr>
              <a:t>patricia.hopp@und.edu</a:t>
            </a:r>
            <a:r>
              <a:rPr lang="en-US" sz="3840" dirty="0"/>
              <a:t>), David Delene, Michael Poellot</a:t>
            </a:r>
          </a:p>
          <a:p>
            <a:pPr algn="ctr"/>
            <a:r>
              <a:rPr lang="en-US" sz="3840" dirty="0"/>
              <a:t>Department of Atmospheric Sciences, University of North Dakota, Grand Forks, ND</a:t>
            </a:r>
          </a:p>
        </p:txBody>
      </p:sp>
      <p:sp>
        <p:nvSpPr>
          <p:cNvPr id="5" name="TextBox 4">
            <a:extLst>
              <a:ext uri="{FF2B5EF4-FFF2-40B4-BE49-F238E27FC236}">
                <a16:creationId xmlns:a16="http://schemas.microsoft.com/office/drawing/2014/main" id="{B01EA944-37A7-4345-A538-C4CC207FE90E}"/>
              </a:ext>
            </a:extLst>
          </p:cNvPr>
          <p:cNvSpPr txBox="1"/>
          <p:nvPr/>
        </p:nvSpPr>
        <p:spPr>
          <a:xfrm>
            <a:off x="286249" y="2838623"/>
            <a:ext cx="8563558" cy="13385459"/>
          </a:xfrm>
          <a:prstGeom prst="rect">
            <a:avLst/>
          </a:prstGeom>
          <a:noFill/>
        </p:spPr>
        <p:txBody>
          <a:bodyPr wrap="square" rtlCol="0">
            <a:spAutoFit/>
          </a:bodyPr>
          <a:lstStyle/>
          <a:p>
            <a:pPr algn="ctr"/>
            <a:r>
              <a:rPr lang="en-US" sz="4080" b="1" u="sng" dirty="0"/>
              <a:t>Introduction and Motivation</a:t>
            </a:r>
            <a:endParaRPr lang="en-US" sz="3360" dirty="0"/>
          </a:p>
          <a:p>
            <a:pPr algn="just">
              <a:lnSpc>
                <a:spcPts val="2880"/>
              </a:lnSpc>
            </a:pPr>
            <a:r>
              <a:rPr lang="en-US" sz="3360" dirty="0"/>
              <a:t>The Investigation of Microphysics and Precipitation for Atlantic Coast-Threatening Snowstorms (IMPACTS) explores the formation, organization, and evolution </a:t>
            </a:r>
            <a:r>
              <a:rPr lang="en-US" sz="3360"/>
              <a:t>of Northeastern snowstorms. </a:t>
            </a:r>
            <a:r>
              <a:rPr lang="en-US" sz="3360" dirty="0"/>
              <a:t>A Cloud Droplet Probe (CDP) and Fast Cloud Droplet Probe (FCDP) were deployed onto a P-3 NASA aircraft which sampled clouds with very little ice content, gathering liquid water information based upon 2DS images.</a:t>
            </a:r>
          </a:p>
          <a:p>
            <a:pPr algn="just">
              <a:lnSpc>
                <a:spcPts val="2880"/>
              </a:lnSpc>
            </a:pPr>
            <a:r>
              <a:rPr lang="en-US" sz="3360" dirty="0"/>
              <a:t>The CDP works by measuring light scattering off cloud droplets by a laser in open air. A sample volume is also defined in the instrument so that number, number concentration, and Liquid Water Content (LWC) can be measured. The FCDP works in a similar method, only the sample area is through a double open-ended tube instead of in the open air. The FCDP is also a part of the multipurpose instrument Hawkeye.</a:t>
            </a:r>
          </a:p>
          <a:p>
            <a:pPr algn="just">
              <a:lnSpc>
                <a:spcPts val="2880"/>
              </a:lnSpc>
            </a:pPr>
            <a:endParaRPr lang="en-US" sz="3360" dirty="0"/>
          </a:p>
          <a:p>
            <a:pPr algn="just">
              <a:lnSpc>
                <a:spcPts val="2880"/>
              </a:lnSpc>
            </a:pPr>
            <a:endParaRPr lang="en-US" sz="3360" dirty="0"/>
          </a:p>
          <a:p>
            <a:pPr algn="just">
              <a:lnSpc>
                <a:spcPts val="2880"/>
              </a:lnSpc>
            </a:pPr>
            <a:endParaRPr lang="en-US" sz="3360" dirty="0"/>
          </a:p>
          <a:p>
            <a:pPr algn="just">
              <a:lnSpc>
                <a:spcPts val="2880"/>
              </a:lnSpc>
            </a:pPr>
            <a:endParaRPr lang="en-US" sz="3360" dirty="0"/>
          </a:p>
          <a:p>
            <a:pPr algn="just">
              <a:lnSpc>
                <a:spcPts val="2880"/>
              </a:lnSpc>
            </a:pPr>
            <a:endParaRPr lang="en-US" sz="3360" dirty="0"/>
          </a:p>
          <a:p>
            <a:pPr algn="just">
              <a:lnSpc>
                <a:spcPts val="2880"/>
              </a:lnSpc>
            </a:pPr>
            <a:endParaRPr lang="en-US" sz="3360" dirty="0"/>
          </a:p>
          <a:p>
            <a:pPr algn="just">
              <a:lnSpc>
                <a:spcPts val="2880"/>
              </a:lnSpc>
            </a:pPr>
            <a:endParaRPr lang="en-US" sz="3360" dirty="0"/>
          </a:p>
          <a:p>
            <a:pPr algn="just">
              <a:lnSpc>
                <a:spcPts val="2880"/>
              </a:lnSpc>
            </a:pPr>
            <a:endParaRPr lang="en-US" sz="3360" dirty="0"/>
          </a:p>
          <a:p>
            <a:pPr algn="just">
              <a:lnSpc>
                <a:spcPts val="2880"/>
              </a:lnSpc>
            </a:pPr>
            <a:endParaRPr lang="en-US" sz="3360" dirty="0"/>
          </a:p>
          <a:p>
            <a:pPr algn="just">
              <a:lnSpc>
                <a:spcPts val="2880"/>
              </a:lnSpc>
            </a:pPr>
            <a:endParaRPr lang="en-US" sz="3360" dirty="0"/>
          </a:p>
          <a:p>
            <a:pPr algn="just">
              <a:lnSpc>
                <a:spcPts val="2880"/>
              </a:lnSpc>
            </a:pPr>
            <a:r>
              <a:rPr lang="en-US" sz="3360" dirty="0"/>
              <a:t>The CDP was inoperable for the second half of flights. The objective of this project is to compare the CDP and FCDP due to their operational differences to determine if the CDP and the FCDP have agreeable data in both liquid water content and number concentration. </a:t>
            </a:r>
          </a:p>
        </p:txBody>
      </p:sp>
      <p:sp>
        <p:nvSpPr>
          <p:cNvPr id="9" name="TextBox 8">
            <a:extLst>
              <a:ext uri="{FF2B5EF4-FFF2-40B4-BE49-F238E27FC236}">
                <a16:creationId xmlns:a16="http://schemas.microsoft.com/office/drawing/2014/main" id="{53CD03B8-984F-47FD-A36E-0B9B96ACCEB9}"/>
              </a:ext>
            </a:extLst>
          </p:cNvPr>
          <p:cNvSpPr txBox="1"/>
          <p:nvPr/>
        </p:nvSpPr>
        <p:spPr>
          <a:xfrm>
            <a:off x="19343173" y="13255231"/>
            <a:ext cx="9591631" cy="2600455"/>
          </a:xfrm>
          <a:prstGeom prst="rect">
            <a:avLst/>
          </a:prstGeom>
          <a:noFill/>
        </p:spPr>
        <p:txBody>
          <a:bodyPr wrap="square" rtlCol="0">
            <a:spAutoFit/>
          </a:bodyPr>
          <a:lstStyle/>
          <a:p>
            <a:pPr algn="ctr"/>
            <a:r>
              <a:rPr lang="en-US" sz="4080" b="1" u="sng" dirty="0"/>
              <a:t>Acknowledgements</a:t>
            </a:r>
          </a:p>
          <a:p>
            <a:pPr marL="457200" indent="-457200" algn="just">
              <a:lnSpc>
                <a:spcPts val="2880"/>
              </a:lnSpc>
              <a:buFontTx/>
              <a:buChar char="-"/>
            </a:pPr>
            <a:r>
              <a:rPr lang="en-US" sz="3360" dirty="0"/>
              <a:t>Research and travel was financially supported by the National Aeronautics and Space Administration (NASA) </a:t>
            </a:r>
          </a:p>
          <a:p>
            <a:pPr marL="457200" indent="-457200" algn="just">
              <a:lnSpc>
                <a:spcPts val="2880"/>
              </a:lnSpc>
              <a:buFontTx/>
              <a:buChar char="-"/>
            </a:pPr>
            <a:r>
              <a:rPr lang="en-US" sz="3360" dirty="0"/>
              <a:t>Thank you, Michael Poellot and David Delene, for their guidance and support.</a:t>
            </a:r>
          </a:p>
        </p:txBody>
      </p:sp>
      <p:pic>
        <p:nvPicPr>
          <p:cNvPr id="22" name="Picture 21">
            <a:extLst>
              <a:ext uri="{FF2B5EF4-FFF2-40B4-BE49-F238E27FC236}">
                <a16:creationId xmlns:a16="http://schemas.microsoft.com/office/drawing/2014/main" id="{E9721601-5F1D-4D25-BD6B-C1E8FAB30D9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4801" y="11182517"/>
            <a:ext cx="2762431" cy="2170934"/>
          </a:xfrm>
          <a:prstGeom prst="rect">
            <a:avLst/>
          </a:prstGeom>
        </p:spPr>
      </p:pic>
      <p:sp>
        <p:nvSpPr>
          <p:cNvPr id="2" name="Rectangle 1">
            <a:extLst>
              <a:ext uri="{FF2B5EF4-FFF2-40B4-BE49-F238E27FC236}">
                <a16:creationId xmlns:a16="http://schemas.microsoft.com/office/drawing/2014/main" id="{2668E964-2797-4753-8D1A-3130A19CC04B}"/>
              </a:ext>
            </a:extLst>
          </p:cNvPr>
          <p:cNvSpPr/>
          <p:nvPr/>
        </p:nvSpPr>
        <p:spPr>
          <a:xfrm>
            <a:off x="9189718" y="13255229"/>
            <a:ext cx="9770261" cy="291772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078"/>
          </a:p>
        </p:txBody>
      </p:sp>
      <p:sp>
        <p:nvSpPr>
          <p:cNvPr id="3" name="TextBox 2">
            <a:extLst>
              <a:ext uri="{FF2B5EF4-FFF2-40B4-BE49-F238E27FC236}">
                <a16:creationId xmlns:a16="http://schemas.microsoft.com/office/drawing/2014/main" id="{63142236-93D9-40F9-A797-A71216D6827E}"/>
              </a:ext>
            </a:extLst>
          </p:cNvPr>
          <p:cNvSpPr txBox="1"/>
          <p:nvPr/>
        </p:nvSpPr>
        <p:spPr>
          <a:xfrm>
            <a:off x="9189718" y="13255232"/>
            <a:ext cx="9770261" cy="2600455"/>
          </a:xfrm>
          <a:prstGeom prst="rect">
            <a:avLst/>
          </a:prstGeom>
          <a:noFill/>
        </p:spPr>
        <p:txBody>
          <a:bodyPr wrap="square" rtlCol="0">
            <a:spAutoFit/>
          </a:bodyPr>
          <a:lstStyle/>
          <a:p>
            <a:pPr algn="ctr"/>
            <a:r>
              <a:rPr lang="en-US" sz="4080" b="1" u="sng" dirty="0"/>
              <a:t>Conclusion</a:t>
            </a:r>
          </a:p>
          <a:p>
            <a:pPr marL="457200" indent="-457200" algn="just">
              <a:lnSpc>
                <a:spcPts val="2880"/>
              </a:lnSpc>
              <a:buFontTx/>
              <a:buChar char="-"/>
            </a:pPr>
            <a:r>
              <a:rPr lang="en-US" sz="3360" dirty="0"/>
              <a:t>The CDP and FCDP do not agree in both liquid water content and number concentration in clouds containing little to no ice. </a:t>
            </a:r>
          </a:p>
          <a:p>
            <a:pPr marL="457200" indent="-457200" algn="just">
              <a:lnSpc>
                <a:spcPts val="2880"/>
              </a:lnSpc>
              <a:buFontTx/>
              <a:buChar char="-"/>
            </a:pPr>
            <a:r>
              <a:rPr lang="en-US" sz="3360" dirty="0"/>
              <a:t>The FCDP recorded a higher number of droplets and larger droplets. </a:t>
            </a:r>
          </a:p>
        </p:txBody>
      </p:sp>
      <p:pic>
        <p:nvPicPr>
          <p:cNvPr id="24" name="Picture 23" descr="A picture containing text, indoor&#10;&#10;Description automatically generated">
            <a:extLst>
              <a:ext uri="{FF2B5EF4-FFF2-40B4-BE49-F238E27FC236}">
                <a16:creationId xmlns:a16="http://schemas.microsoft.com/office/drawing/2014/main" id="{89B9DC33-C7EF-46EC-B618-237B8FAA2F6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77302" y="11182518"/>
            <a:ext cx="4182432" cy="2072714"/>
          </a:xfrm>
          <a:prstGeom prst="rect">
            <a:avLst/>
          </a:prstGeom>
        </p:spPr>
      </p:pic>
      <p:sp>
        <p:nvSpPr>
          <p:cNvPr id="25" name="TextBox 24">
            <a:extLst>
              <a:ext uri="{FF2B5EF4-FFF2-40B4-BE49-F238E27FC236}">
                <a16:creationId xmlns:a16="http://schemas.microsoft.com/office/drawing/2014/main" id="{99408EFF-5F84-428B-8167-15A4B4B5A569}"/>
              </a:ext>
            </a:extLst>
          </p:cNvPr>
          <p:cNvSpPr txBox="1"/>
          <p:nvPr/>
        </p:nvSpPr>
        <p:spPr>
          <a:xfrm>
            <a:off x="1497175" y="13255227"/>
            <a:ext cx="6141691" cy="498598"/>
          </a:xfrm>
          <a:prstGeom prst="rect">
            <a:avLst/>
          </a:prstGeom>
          <a:noFill/>
        </p:spPr>
        <p:txBody>
          <a:bodyPr wrap="square" rtlCol="0">
            <a:spAutoFit/>
          </a:bodyPr>
          <a:lstStyle/>
          <a:p>
            <a:r>
              <a:rPr lang="en-US" sz="2640" dirty="0"/>
              <a:t>CDP (left) and Hawkeye with FCDP (Right)</a:t>
            </a:r>
          </a:p>
        </p:txBody>
      </p:sp>
      <p:pic>
        <p:nvPicPr>
          <p:cNvPr id="27" name="Picture 26" descr="Chart, line chart&#10;&#10;Description automatically generated">
            <a:extLst>
              <a:ext uri="{FF2B5EF4-FFF2-40B4-BE49-F238E27FC236}">
                <a16:creationId xmlns:a16="http://schemas.microsoft.com/office/drawing/2014/main" id="{EC62C431-2026-42AE-A582-17D1575E8DA2}"/>
              </a:ext>
            </a:extLst>
          </p:cNvPr>
          <p:cNvPicPr/>
          <p:nvPr/>
        </p:nvPicPr>
        <p:blipFill rotWithShape="1">
          <a:blip r:embed="rId6"/>
          <a:srcRect l="79994" t="12495" r="-481" b="-343"/>
          <a:stretch/>
        </p:blipFill>
        <p:spPr>
          <a:xfrm>
            <a:off x="27095115" y="4807073"/>
            <a:ext cx="1849617" cy="5343274"/>
          </a:xfrm>
          <a:prstGeom prst="rect">
            <a:avLst/>
          </a:prstGeom>
        </p:spPr>
      </p:pic>
      <p:pic>
        <p:nvPicPr>
          <p:cNvPr id="15" name="Picture 14">
            <a:extLst>
              <a:ext uri="{FF2B5EF4-FFF2-40B4-BE49-F238E27FC236}">
                <a16:creationId xmlns:a16="http://schemas.microsoft.com/office/drawing/2014/main" id="{83F9A85D-E60B-40A2-B2DA-4848035C18FA}"/>
              </a:ext>
            </a:extLst>
          </p:cNvPr>
          <p:cNvPicPr>
            <a:picLocks noChangeAspect="1"/>
          </p:cNvPicPr>
          <p:nvPr/>
        </p:nvPicPr>
        <p:blipFill>
          <a:blip r:embed="rId7"/>
          <a:stretch>
            <a:fillRect/>
          </a:stretch>
        </p:blipFill>
        <p:spPr>
          <a:xfrm>
            <a:off x="9987617" y="3375703"/>
            <a:ext cx="16948464" cy="8206014"/>
          </a:xfrm>
          <a:prstGeom prst="rect">
            <a:avLst/>
          </a:prstGeom>
        </p:spPr>
      </p:pic>
      <p:sp>
        <p:nvSpPr>
          <p:cNvPr id="17" name="TextBox 16">
            <a:extLst>
              <a:ext uri="{FF2B5EF4-FFF2-40B4-BE49-F238E27FC236}">
                <a16:creationId xmlns:a16="http://schemas.microsoft.com/office/drawing/2014/main" id="{187774B7-D6B9-4CB5-B515-D21AB303C699}"/>
              </a:ext>
            </a:extLst>
          </p:cNvPr>
          <p:cNvSpPr txBox="1"/>
          <p:nvPr/>
        </p:nvSpPr>
        <p:spPr>
          <a:xfrm>
            <a:off x="14959857" y="3954483"/>
            <a:ext cx="4138863" cy="1508105"/>
          </a:xfrm>
          <a:prstGeom prst="rect">
            <a:avLst/>
          </a:prstGeom>
          <a:noFill/>
        </p:spPr>
        <p:txBody>
          <a:bodyPr wrap="square" rtlCol="0">
            <a:spAutoFit/>
          </a:bodyPr>
          <a:lstStyle/>
          <a:p>
            <a:r>
              <a:rPr lang="en-US" sz="2800" b="0" i="0" u="none" strike="noStrike" dirty="0">
                <a:solidFill>
                  <a:srgbClr val="000000"/>
                </a:solidFill>
                <a:effectLst/>
                <a:latin typeface="Calibri" panose="020F0502020204030204" pitchFamily="34" charset="0"/>
              </a:rPr>
              <a:t>CDP Avg: 0.110 g/m</a:t>
            </a:r>
            <a:r>
              <a:rPr lang="en-US" sz="2800" b="0" i="0" u="none" strike="noStrike" baseline="30000" dirty="0">
                <a:solidFill>
                  <a:srgbClr val="000000"/>
                </a:solidFill>
                <a:effectLst/>
                <a:latin typeface="Calibri" panose="020F0502020204030204" pitchFamily="34" charset="0"/>
              </a:rPr>
              <a:t>3</a:t>
            </a:r>
            <a:endParaRPr lang="en-US" sz="2800" b="0" i="0" u="none" strike="noStrike" dirty="0">
              <a:solidFill>
                <a:srgbClr val="000000"/>
              </a:solidFill>
              <a:effectLst/>
              <a:latin typeface="Calibri" panose="020F0502020204030204" pitchFamily="34" charset="0"/>
            </a:endParaRPr>
          </a:p>
          <a:p>
            <a:r>
              <a:rPr lang="en-US" sz="2800" b="0" i="0" u="none" strike="noStrike" dirty="0">
                <a:solidFill>
                  <a:srgbClr val="000000"/>
                </a:solidFill>
                <a:effectLst/>
                <a:latin typeface="Calibri" panose="020F0502020204030204" pitchFamily="34" charset="0"/>
              </a:rPr>
              <a:t>FCDP Avg: 0.358</a:t>
            </a:r>
            <a:r>
              <a:rPr lang="en-US" sz="2800" dirty="0"/>
              <a:t> g/m</a:t>
            </a:r>
            <a:r>
              <a:rPr lang="en-US" sz="2800" baseline="30000" dirty="0"/>
              <a:t>3</a:t>
            </a:r>
            <a:endParaRPr lang="en-US" sz="2800" dirty="0"/>
          </a:p>
          <a:p>
            <a:endParaRPr lang="en-US" dirty="0"/>
          </a:p>
          <a:p>
            <a:endParaRPr lang="en-US" dirty="0"/>
          </a:p>
        </p:txBody>
      </p:sp>
      <p:sp>
        <p:nvSpPr>
          <p:cNvPr id="28" name="TextBox 27">
            <a:extLst>
              <a:ext uri="{FF2B5EF4-FFF2-40B4-BE49-F238E27FC236}">
                <a16:creationId xmlns:a16="http://schemas.microsoft.com/office/drawing/2014/main" id="{C6C4AE81-2B53-4916-B723-EEAE93A9926E}"/>
              </a:ext>
            </a:extLst>
          </p:cNvPr>
          <p:cNvSpPr txBox="1"/>
          <p:nvPr/>
        </p:nvSpPr>
        <p:spPr>
          <a:xfrm>
            <a:off x="14322986" y="7721768"/>
            <a:ext cx="4138863" cy="1508105"/>
          </a:xfrm>
          <a:prstGeom prst="rect">
            <a:avLst/>
          </a:prstGeom>
          <a:noFill/>
        </p:spPr>
        <p:txBody>
          <a:bodyPr wrap="square" rtlCol="0">
            <a:spAutoFit/>
          </a:bodyPr>
          <a:lstStyle/>
          <a:p>
            <a:r>
              <a:rPr lang="en-US" sz="2800" b="0" i="0" u="none" strike="noStrike" dirty="0">
                <a:solidFill>
                  <a:srgbClr val="000000"/>
                </a:solidFill>
                <a:effectLst/>
                <a:latin typeface="Calibri" panose="020F0502020204030204" pitchFamily="34" charset="0"/>
              </a:rPr>
              <a:t>CDP Avg: 9.497</a:t>
            </a:r>
            <a:r>
              <a:rPr lang="en-US" sz="2800" dirty="0"/>
              <a:t> </a:t>
            </a:r>
            <a:r>
              <a:rPr lang="en-US" sz="2800" b="0" i="0" u="none" strike="noStrike" dirty="0">
                <a:solidFill>
                  <a:srgbClr val="000000"/>
                </a:solidFill>
                <a:effectLst/>
                <a:latin typeface="Calibri" panose="020F0502020204030204" pitchFamily="34" charset="0"/>
              </a:rPr>
              <a:t> #/cm</a:t>
            </a:r>
            <a:r>
              <a:rPr lang="en-US" sz="2800" b="0" i="0" u="none" strike="noStrike" baseline="30000" dirty="0">
                <a:solidFill>
                  <a:srgbClr val="000000"/>
                </a:solidFill>
                <a:effectLst/>
                <a:latin typeface="Calibri" panose="020F0502020204030204" pitchFamily="34" charset="0"/>
              </a:rPr>
              <a:t>3</a:t>
            </a:r>
            <a:endParaRPr lang="en-US" sz="2800" b="0" i="0" u="none" strike="noStrike" dirty="0">
              <a:solidFill>
                <a:srgbClr val="000000"/>
              </a:solidFill>
              <a:effectLst/>
              <a:latin typeface="Calibri" panose="020F0502020204030204" pitchFamily="34" charset="0"/>
            </a:endParaRPr>
          </a:p>
          <a:p>
            <a:r>
              <a:rPr lang="en-US" sz="2800" b="0" i="0" u="none" strike="noStrike" dirty="0">
                <a:solidFill>
                  <a:srgbClr val="000000"/>
                </a:solidFill>
                <a:effectLst/>
                <a:latin typeface="Calibri" panose="020F0502020204030204" pitchFamily="34" charset="0"/>
              </a:rPr>
              <a:t>FCDP Avg: 17.611</a:t>
            </a:r>
            <a:r>
              <a:rPr lang="en-US" sz="2800" dirty="0"/>
              <a:t> #/cm</a:t>
            </a:r>
            <a:r>
              <a:rPr lang="en-US" sz="2800" baseline="30000" dirty="0"/>
              <a:t>3</a:t>
            </a:r>
            <a:endParaRPr lang="en-US" sz="2800" dirty="0"/>
          </a:p>
          <a:p>
            <a:endParaRPr lang="en-US" dirty="0"/>
          </a:p>
          <a:p>
            <a:endParaRPr lang="en-US" dirty="0"/>
          </a:p>
        </p:txBody>
      </p:sp>
      <p:sp>
        <p:nvSpPr>
          <p:cNvPr id="7" name="TextBox 6">
            <a:extLst>
              <a:ext uri="{FF2B5EF4-FFF2-40B4-BE49-F238E27FC236}">
                <a16:creationId xmlns:a16="http://schemas.microsoft.com/office/drawing/2014/main" id="{49CA2326-729F-47A8-943E-6F24BAE53A1C}"/>
              </a:ext>
            </a:extLst>
          </p:cNvPr>
          <p:cNvSpPr txBox="1"/>
          <p:nvPr/>
        </p:nvSpPr>
        <p:spPr>
          <a:xfrm>
            <a:off x="17029289" y="2838615"/>
            <a:ext cx="2865120" cy="720197"/>
          </a:xfrm>
          <a:prstGeom prst="rect">
            <a:avLst/>
          </a:prstGeom>
          <a:noFill/>
        </p:spPr>
        <p:txBody>
          <a:bodyPr wrap="square" rtlCol="0">
            <a:spAutoFit/>
          </a:bodyPr>
          <a:lstStyle/>
          <a:p>
            <a:pPr algn="ctr"/>
            <a:r>
              <a:rPr lang="en-US" sz="4080" b="1" u="sng" dirty="0"/>
              <a:t>Results</a:t>
            </a:r>
          </a:p>
        </p:txBody>
      </p:sp>
      <p:sp>
        <p:nvSpPr>
          <p:cNvPr id="12" name="TextBox 11">
            <a:extLst>
              <a:ext uri="{FF2B5EF4-FFF2-40B4-BE49-F238E27FC236}">
                <a16:creationId xmlns:a16="http://schemas.microsoft.com/office/drawing/2014/main" id="{542907E9-8757-4EBF-BF8E-3567FA55950C}"/>
              </a:ext>
            </a:extLst>
          </p:cNvPr>
          <p:cNvSpPr txBox="1"/>
          <p:nvPr/>
        </p:nvSpPr>
        <p:spPr>
          <a:xfrm>
            <a:off x="9770267" y="11529320"/>
            <a:ext cx="18379423" cy="1477328"/>
          </a:xfrm>
          <a:prstGeom prst="rect">
            <a:avLst/>
          </a:prstGeom>
          <a:noFill/>
        </p:spPr>
        <p:txBody>
          <a:bodyPr wrap="square" rtlCol="0">
            <a:spAutoFit/>
          </a:bodyPr>
          <a:lstStyle/>
          <a:p>
            <a:pPr algn="ctr"/>
            <a:r>
              <a:rPr lang="en-US" sz="3000" dirty="0"/>
              <a:t>Figures are for the Jan. 25, 2020 P-3 IMPACTS flight and time in seconds from midnight UTC. 10-second averages are used in both number concentration and liquid water content. For size distributions, central time of a 10-second interval is used. Clouds sampled have little to no ice content by using 2DS images. </a:t>
            </a:r>
          </a:p>
        </p:txBody>
      </p:sp>
    </p:spTree>
    <p:extLst>
      <p:ext uri="{BB962C8B-B14F-4D97-AF65-F5344CB8AC3E}">
        <p14:creationId xmlns:p14="http://schemas.microsoft.com/office/powerpoint/2010/main" val="32195632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933</TotalTime>
  <Words>414</Words>
  <Application>Microsoft Office PowerPoint</Application>
  <PresentationFormat>Custom</PresentationFormat>
  <Paragraphs>34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pjhopp19@gmail.com</dc:creator>
  <cp:lastModifiedBy>pjhopp19@gmail.com</cp:lastModifiedBy>
  <cp:revision>45</cp:revision>
  <dcterms:created xsi:type="dcterms:W3CDTF">2021-08-25T13:24:29Z</dcterms:created>
  <dcterms:modified xsi:type="dcterms:W3CDTF">2021-09-20T20:00:56Z</dcterms:modified>
</cp:coreProperties>
</file>