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8" r:id="rId2"/>
  </p:sldIdLst>
  <p:sldSz cx="30175200" cy="4206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5" userDrawn="1">
          <p15:clr>
            <a:srgbClr val="A4A3A4"/>
          </p15:clr>
        </p15:guide>
        <p15:guide id="2" pos="627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inman, James" initials="KJ" lastIdx="3" clrIdx="0">
    <p:extLst>
      <p:ext uri="{19B8F6BF-5375-455C-9EA6-DF929625EA0E}">
        <p15:presenceInfo xmlns:p15="http://schemas.microsoft.com/office/powerpoint/2012/main" userId="S-1-5-21-4034114971-991037361-2887744994-3157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808080"/>
    <a:srgbClr val="009A44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79" autoAdjust="0"/>
    <p:restoredTop sz="94162" autoAdjust="0"/>
  </p:normalViewPr>
  <p:slideViewPr>
    <p:cSldViewPr snapToGrid="0">
      <p:cViewPr>
        <p:scale>
          <a:sx n="100" d="100"/>
          <a:sy n="100" d="100"/>
        </p:scale>
        <p:origin x="228" y="-18294"/>
      </p:cViewPr>
      <p:guideLst>
        <p:guide orient="horz" pos="315"/>
        <p:guide pos="62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3140" y="6883826"/>
            <a:ext cx="25648920" cy="14643947"/>
          </a:xfrm>
        </p:spPr>
        <p:txBody>
          <a:bodyPr anchor="b"/>
          <a:lstStyle>
            <a:lvl1pPr algn="ctr">
              <a:defRPr sz="19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1900" y="22092500"/>
            <a:ext cx="22631400" cy="10155340"/>
          </a:xfrm>
        </p:spPr>
        <p:txBody>
          <a:bodyPr/>
          <a:lstStyle>
            <a:lvl1pPr marL="0" indent="0" algn="ctr">
              <a:buNone/>
              <a:defRPr sz="7920"/>
            </a:lvl1pPr>
            <a:lvl2pPr marL="1508760" indent="0" algn="ctr">
              <a:buNone/>
              <a:defRPr sz="6600"/>
            </a:lvl2pPr>
            <a:lvl3pPr marL="3017520" indent="0" algn="ctr">
              <a:buNone/>
              <a:defRPr sz="5940"/>
            </a:lvl3pPr>
            <a:lvl4pPr marL="4526280" indent="0" algn="ctr">
              <a:buNone/>
              <a:defRPr sz="5280"/>
            </a:lvl4pPr>
            <a:lvl5pPr marL="6035040" indent="0" algn="ctr">
              <a:buNone/>
              <a:defRPr sz="5280"/>
            </a:lvl5pPr>
            <a:lvl6pPr marL="7543800" indent="0" algn="ctr">
              <a:buNone/>
              <a:defRPr sz="5280"/>
            </a:lvl6pPr>
            <a:lvl7pPr marL="9052560" indent="0" algn="ctr">
              <a:buNone/>
              <a:defRPr sz="5280"/>
            </a:lvl7pPr>
            <a:lvl8pPr marL="10561320" indent="0" algn="ctr">
              <a:buNone/>
              <a:defRPr sz="5280"/>
            </a:lvl8pPr>
            <a:lvl9pPr marL="12070080" indent="0" algn="ctr">
              <a:buNone/>
              <a:defRPr sz="5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DFF5-2A45-44A0-B1B6-07394297F6C6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A9A0-69FB-4B54-B917-D1146C48F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06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DFF5-2A45-44A0-B1B6-07394297F6C6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A9A0-69FB-4B54-B917-D1146C48F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7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594129" y="2239433"/>
            <a:ext cx="6506528" cy="3564594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4546" y="2239433"/>
            <a:ext cx="19142393" cy="356459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DFF5-2A45-44A0-B1B6-07394297F6C6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A9A0-69FB-4B54-B917-D1146C48F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56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DFF5-2A45-44A0-B1B6-07394297F6C6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A9A0-69FB-4B54-B917-D1146C48F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9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8830" y="10486402"/>
            <a:ext cx="26026110" cy="17496787"/>
          </a:xfrm>
        </p:spPr>
        <p:txBody>
          <a:bodyPr anchor="b"/>
          <a:lstStyle>
            <a:lvl1pPr>
              <a:defRPr sz="19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8830" y="28148716"/>
            <a:ext cx="26026110" cy="9201147"/>
          </a:xfrm>
        </p:spPr>
        <p:txBody>
          <a:bodyPr/>
          <a:lstStyle>
            <a:lvl1pPr marL="0" indent="0">
              <a:buNone/>
              <a:defRPr sz="7920">
                <a:solidFill>
                  <a:schemeClr val="tx1"/>
                </a:solidFill>
              </a:defRPr>
            </a:lvl1pPr>
            <a:lvl2pPr marL="15087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2pPr>
            <a:lvl3pPr marL="3017520" indent="0">
              <a:buNone/>
              <a:defRPr sz="5940">
                <a:solidFill>
                  <a:schemeClr val="tx1">
                    <a:tint val="75000"/>
                  </a:schemeClr>
                </a:solidFill>
              </a:defRPr>
            </a:lvl3pPr>
            <a:lvl4pPr marL="4526280" indent="0">
              <a:buNone/>
              <a:defRPr sz="5280">
                <a:solidFill>
                  <a:schemeClr val="tx1">
                    <a:tint val="75000"/>
                  </a:schemeClr>
                </a:solidFill>
              </a:defRPr>
            </a:lvl4pPr>
            <a:lvl5pPr marL="6035040" indent="0">
              <a:buNone/>
              <a:defRPr sz="5280">
                <a:solidFill>
                  <a:schemeClr val="tx1">
                    <a:tint val="75000"/>
                  </a:schemeClr>
                </a:solidFill>
              </a:defRPr>
            </a:lvl5pPr>
            <a:lvl6pPr marL="7543800" indent="0">
              <a:buNone/>
              <a:defRPr sz="5280">
                <a:solidFill>
                  <a:schemeClr val="tx1">
                    <a:tint val="75000"/>
                  </a:schemeClr>
                </a:solidFill>
              </a:defRPr>
            </a:lvl6pPr>
            <a:lvl7pPr marL="9052560" indent="0">
              <a:buNone/>
              <a:defRPr sz="5280">
                <a:solidFill>
                  <a:schemeClr val="tx1">
                    <a:tint val="75000"/>
                  </a:schemeClr>
                </a:solidFill>
              </a:defRPr>
            </a:lvl7pPr>
            <a:lvl8pPr marL="10561320" indent="0">
              <a:buNone/>
              <a:defRPr sz="5280">
                <a:solidFill>
                  <a:schemeClr val="tx1">
                    <a:tint val="75000"/>
                  </a:schemeClr>
                </a:solidFill>
              </a:defRPr>
            </a:lvl8pPr>
            <a:lvl9pPr marL="12070080" indent="0">
              <a:buNone/>
              <a:defRPr sz="5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DFF5-2A45-44A0-B1B6-07394297F6C6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A9A0-69FB-4B54-B917-D1146C48F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7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4545" y="11197167"/>
            <a:ext cx="12824460" cy="266882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6195" y="11197167"/>
            <a:ext cx="12824460" cy="266882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DFF5-2A45-44A0-B1B6-07394297F6C6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A9A0-69FB-4B54-B917-D1146C48F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6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475" y="2239442"/>
            <a:ext cx="26026110" cy="8130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8479" y="10311133"/>
            <a:ext cx="12765522" cy="5053327"/>
          </a:xfrm>
        </p:spPr>
        <p:txBody>
          <a:bodyPr anchor="b"/>
          <a:lstStyle>
            <a:lvl1pPr marL="0" indent="0">
              <a:buNone/>
              <a:defRPr sz="7920" b="1"/>
            </a:lvl1pPr>
            <a:lvl2pPr marL="1508760" indent="0">
              <a:buNone/>
              <a:defRPr sz="6600" b="1"/>
            </a:lvl2pPr>
            <a:lvl3pPr marL="3017520" indent="0">
              <a:buNone/>
              <a:defRPr sz="5940" b="1"/>
            </a:lvl3pPr>
            <a:lvl4pPr marL="4526280" indent="0">
              <a:buNone/>
              <a:defRPr sz="5280" b="1"/>
            </a:lvl4pPr>
            <a:lvl5pPr marL="6035040" indent="0">
              <a:buNone/>
              <a:defRPr sz="5280" b="1"/>
            </a:lvl5pPr>
            <a:lvl6pPr marL="7543800" indent="0">
              <a:buNone/>
              <a:defRPr sz="5280" b="1"/>
            </a:lvl6pPr>
            <a:lvl7pPr marL="9052560" indent="0">
              <a:buNone/>
              <a:defRPr sz="5280" b="1"/>
            </a:lvl7pPr>
            <a:lvl8pPr marL="10561320" indent="0">
              <a:buNone/>
              <a:defRPr sz="5280" b="1"/>
            </a:lvl8pPr>
            <a:lvl9pPr marL="12070080" indent="0">
              <a:buNone/>
              <a:defRPr sz="5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78479" y="15364460"/>
            <a:ext cx="12765522" cy="22598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276197" y="10311133"/>
            <a:ext cx="12828390" cy="5053327"/>
          </a:xfrm>
        </p:spPr>
        <p:txBody>
          <a:bodyPr anchor="b"/>
          <a:lstStyle>
            <a:lvl1pPr marL="0" indent="0">
              <a:buNone/>
              <a:defRPr sz="7920" b="1"/>
            </a:lvl1pPr>
            <a:lvl2pPr marL="1508760" indent="0">
              <a:buNone/>
              <a:defRPr sz="6600" b="1"/>
            </a:lvl2pPr>
            <a:lvl3pPr marL="3017520" indent="0">
              <a:buNone/>
              <a:defRPr sz="5940" b="1"/>
            </a:lvl3pPr>
            <a:lvl4pPr marL="4526280" indent="0">
              <a:buNone/>
              <a:defRPr sz="5280" b="1"/>
            </a:lvl4pPr>
            <a:lvl5pPr marL="6035040" indent="0">
              <a:buNone/>
              <a:defRPr sz="5280" b="1"/>
            </a:lvl5pPr>
            <a:lvl6pPr marL="7543800" indent="0">
              <a:buNone/>
              <a:defRPr sz="5280" b="1"/>
            </a:lvl6pPr>
            <a:lvl7pPr marL="9052560" indent="0">
              <a:buNone/>
              <a:defRPr sz="5280" b="1"/>
            </a:lvl7pPr>
            <a:lvl8pPr marL="10561320" indent="0">
              <a:buNone/>
              <a:defRPr sz="5280" b="1"/>
            </a:lvl8pPr>
            <a:lvl9pPr marL="12070080" indent="0">
              <a:buNone/>
              <a:defRPr sz="5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276197" y="15364460"/>
            <a:ext cx="12828390" cy="22598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DFF5-2A45-44A0-B1B6-07394297F6C6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A9A0-69FB-4B54-B917-D1146C48F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3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DFF5-2A45-44A0-B1B6-07394297F6C6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A9A0-69FB-4B54-B917-D1146C48F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5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DFF5-2A45-44A0-B1B6-07394297F6C6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A9A0-69FB-4B54-B917-D1146C48F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17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476" y="2804160"/>
            <a:ext cx="9732287" cy="9814560"/>
          </a:xfrm>
        </p:spPr>
        <p:txBody>
          <a:bodyPr anchor="b"/>
          <a:lstStyle>
            <a:lvl1pPr>
              <a:defRPr sz="10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28390" y="6056216"/>
            <a:ext cx="15276195" cy="29891567"/>
          </a:xfrm>
        </p:spPr>
        <p:txBody>
          <a:bodyPr/>
          <a:lstStyle>
            <a:lvl1pPr>
              <a:defRPr sz="10560"/>
            </a:lvl1pPr>
            <a:lvl2pPr>
              <a:defRPr sz="9240"/>
            </a:lvl2pPr>
            <a:lvl3pPr>
              <a:defRPr sz="792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78476" y="12618720"/>
            <a:ext cx="9732287" cy="23377740"/>
          </a:xfrm>
        </p:spPr>
        <p:txBody>
          <a:bodyPr/>
          <a:lstStyle>
            <a:lvl1pPr marL="0" indent="0">
              <a:buNone/>
              <a:defRPr sz="5280"/>
            </a:lvl1pPr>
            <a:lvl2pPr marL="1508760" indent="0">
              <a:buNone/>
              <a:defRPr sz="4620"/>
            </a:lvl2pPr>
            <a:lvl3pPr marL="3017520" indent="0">
              <a:buNone/>
              <a:defRPr sz="3960"/>
            </a:lvl3pPr>
            <a:lvl4pPr marL="4526280" indent="0">
              <a:buNone/>
              <a:defRPr sz="3300"/>
            </a:lvl4pPr>
            <a:lvl5pPr marL="6035040" indent="0">
              <a:buNone/>
              <a:defRPr sz="3300"/>
            </a:lvl5pPr>
            <a:lvl6pPr marL="7543800" indent="0">
              <a:buNone/>
              <a:defRPr sz="3300"/>
            </a:lvl6pPr>
            <a:lvl7pPr marL="9052560" indent="0">
              <a:buNone/>
              <a:defRPr sz="3300"/>
            </a:lvl7pPr>
            <a:lvl8pPr marL="10561320" indent="0">
              <a:buNone/>
              <a:defRPr sz="3300"/>
            </a:lvl8pPr>
            <a:lvl9pPr marL="12070080" indent="0">
              <a:buNone/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DFF5-2A45-44A0-B1B6-07394297F6C6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A9A0-69FB-4B54-B917-D1146C48F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82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476" y="2804160"/>
            <a:ext cx="9732287" cy="9814560"/>
          </a:xfrm>
        </p:spPr>
        <p:txBody>
          <a:bodyPr anchor="b"/>
          <a:lstStyle>
            <a:lvl1pPr>
              <a:defRPr sz="10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28390" y="6056216"/>
            <a:ext cx="15276195" cy="29891567"/>
          </a:xfrm>
        </p:spPr>
        <p:txBody>
          <a:bodyPr anchor="t"/>
          <a:lstStyle>
            <a:lvl1pPr marL="0" indent="0">
              <a:buNone/>
              <a:defRPr sz="10560"/>
            </a:lvl1pPr>
            <a:lvl2pPr marL="1508760" indent="0">
              <a:buNone/>
              <a:defRPr sz="9240"/>
            </a:lvl2pPr>
            <a:lvl3pPr marL="3017520" indent="0">
              <a:buNone/>
              <a:defRPr sz="7920"/>
            </a:lvl3pPr>
            <a:lvl4pPr marL="4526280" indent="0">
              <a:buNone/>
              <a:defRPr sz="6600"/>
            </a:lvl4pPr>
            <a:lvl5pPr marL="6035040" indent="0">
              <a:buNone/>
              <a:defRPr sz="6600"/>
            </a:lvl5pPr>
            <a:lvl6pPr marL="7543800" indent="0">
              <a:buNone/>
              <a:defRPr sz="6600"/>
            </a:lvl6pPr>
            <a:lvl7pPr marL="9052560" indent="0">
              <a:buNone/>
              <a:defRPr sz="6600"/>
            </a:lvl7pPr>
            <a:lvl8pPr marL="10561320" indent="0">
              <a:buNone/>
              <a:defRPr sz="6600"/>
            </a:lvl8pPr>
            <a:lvl9pPr marL="12070080" indent="0">
              <a:buNone/>
              <a:defRPr sz="6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78476" y="12618720"/>
            <a:ext cx="9732287" cy="23377740"/>
          </a:xfrm>
        </p:spPr>
        <p:txBody>
          <a:bodyPr/>
          <a:lstStyle>
            <a:lvl1pPr marL="0" indent="0">
              <a:buNone/>
              <a:defRPr sz="5280"/>
            </a:lvl1pPr>
            <a:lvl2pPr marL="1508760" indent="0">
              <a:buNone/>
              <a:defRPr sz="4620"/>
            </a:lvl2pPr>
            <a:lvl3pPr marL="3017520" indent="0">
              <a:buNone/>
              <a:defRPr sz="3960"/>
            </a:lvl3pPr>
            <a:lvl4pPr marL="4526280" indent="0">
              <a:buNone/>
              <a:defRPr sz="3300"/>
            </a:lvl4pPr>
            <a:lvl5pPr marL="6035040" indent="0">
              <a:buNone/>
              <a:defRPr sz="3300"/>
            </a:lvl5pPr>
            <a:lvl6pPr marL="7543800" indent="0">
              <a:buNone/>
              <a:defRPr sz="3300"/>
            </a:lvl6pPr>
            <a:lvl7pPr marL="9052560" indent="0">
              <a:buNone/>
              <a:defRPr sz="3300"/>
            </a:lvl7pPr>
            <a:lvl8pPr marL="10561320" indent="0">
              <a:buNone/>
              <a:defRPr sz="3300"/>
            </a:lvl8pPr>
            <a:lvl9pPr marL="12070080" indent="0">
              <a:buNone/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DFF5-2A45-44A0-B1B6-07394297F6C6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A9A0-69FB-4B54-B917-D1146C48F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3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4545" y="2239442"/>
            <a:ext cx="26026110" cy="813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4545" y="11197167"/>
            <a:ext cx="26026110" cy="26688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4545" y="38985623"/>
            <a:ext cx="6789420" cy="22394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FDFF5-2A45-44A0-B1B6-07394297F6C6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95535" y="38985623"/>
            <a:ext cx="10184130" cy="22394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11235" y="38985623"/>
            <a:ext cx="6789420" cy="22394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5A9A0-69FB-4B54-B917-D1146C48F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8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3017520" rtl="0" eaLnBrk="1" latinLnBrk="0" hangingPunct="1">
        <a:lnSpc>
          <a:spcPct val="90000"/>
        </a:lnSpc>
        <a:spcBef>
          <a:spcPct val="0"/>
        </a:spcBef>
        <a:buNone/>
        <a:defRPr sz="14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4380" indent="-754380" algn="l" defTabSz="3017520" rtl="0" eaLnBrk="1" latinLnBrk="0" hangingPunct="1">
        <a:lnSpc>
          <a:spcPct val="90000"/>
        </a:lnSpc>
        <a:spcBef>
          <a:spcPts val="3300"/>
        </a:spcBef>
        <a:buFont typeface="Arial" panose="020B0604020202020204" pitchFamily="34" charset="0"/>
        <a:buChar char="•"/>
        <a:defRPr sz="9240" kern="1200">
          <a:solidFill>
            <a:schemeClr val="tx1"/>
          </a:solidFill>
          <a:latin typeface="+mn-lt"/>
          <a:ea typeface="+mn-ea"/>
          <a:cs typeface="+mn-cs"/>
        </a:defRPr>
      </a:lvl1pPr>
      <a:lvl2pPr marL="226314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2pPr>
      <a:lvl3pPr marL="377190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528066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5940" kern="1200">
          <a:solidFill>
            <a:schemeClr val="tx1"/>
          </a:solidFill>
          <a:latin typeface="+mn-lt"/>
          <a:ea typeface="+mn-ea"/>
          <a:cs typeface="+mn-cs"/>
        </a:defRPr>
      </a:lvl4pPr>
      <a:lvl5pPr marL="678942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5940" kern="1200">
          <a:solidFill>
            <a:schemeClr val="tx1"/>
          </a:solidFill>
          <a:latin typeface="+mn-lt"/>
          <a:ea typeface="+mn-ea"/>
          <a:cs typeface="+mn-cs"/>
        </a:defRPr>
      </a:lvl5pPr>
      <a:lvl6pPr marL="829818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5940" kern="1200">
          <a:solidFill>
            <a:schemeClr val="tx1"/>
          </a:solidFill>
          <a:latin typeface="+mn-lt"/>
          <a:ea typeface="+mn-ea"/>
          <a:cs typeface="+mn-cs"/>
        </a:defRPr>
      </a:lvl6pPr>
      <a:lvl7pPr marL="980694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5940" kern="1200">
          <a:solidFill>
            <a:schemeClr val="tx1"/>
          </a:solidFill>
          <a:latin typeface="+mn-lt"/>
          <a:ea typeface="+mn-ea"/>
          <a:cs typeface="+mn-cs"/>
        </a:defRPr>
      </a:lvl7pPr>
      <a:lvl8pPr marL="1131570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5940" kern="1200">
          <a:solidFill>
            <a:schemeClr val="tx1"/>
          </a:solidFill>
          <a:latin typeface="+mn-lt"/>
          <a:ea typeface="+mn-ea"/>
          <a:cs typeface="+mn-cs"/>
        </a:defRPr>
      </a:lvl8pPr>
      <a:lvl9pPr marL="1282446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59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1pPr>
      <a:lvl2pPr marL="150876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2pPr>
      <a:lvl3pPr marL="301752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3pPr>
      <a:lvl4pPr marL="452628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4pPr>
      <a:lvl5pPr marL="603504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6pPr>
      <a:lvl7pPr marL="905256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7pPr>
      <a:lvl8pPr marL="1056132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8pPr>
      <a:lvl9pPr marL="1207008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AutoShape 4">
            <a:extLst>
              <a:ext uri="{FF2B5EF4-FFF2-40B4-BE49-F238E27FC236}">
                <a16:creationId xmlns:a16="http://schemas.microsoft.com/office/drawing/2014/main" id="{B4411949-ED22-4959-AF22-D3637F5984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02173" y="25815493"/>
            <a:ext cx="333829" cy="33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0149" tIns="50074" rIns="100149" bIns="50074" numCol="1" anchor="t" anchorCtr="0" compatLnSpc="1">
            <a:prstTxWarp prst="textNoShape">
              <a:avLst/>
            </a:prstTxWarp>
          </a:bodyPr>
          <a:lstStyle/>
          <a:p>
            <a:endParaRPr lang="en-US" sz="197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21A552-6EA6-4064-B1C3-C3AD9B2D815A}"/>
              </a:ext>
            </a:extLst>
          </p:cNvPr>
          <p:cNvSpPr txBox="1"/>
          <p:nvPr/>
        </p:nvSpPr>
        <p:spPr>
          <a:xfrm>
            <a:off x="228600" y="223808"/>
            <a:ext cx="29718000" cy="3908762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/>
              <a:t>Quantitative Interpretation of Polarimetric Radar Observations of Hail</a:t>
            </a:r>
          </a:p>
          <a:p>
            <a:pPr algn="ctr"/>
            <a:r>
              <a:rPr lang="en-US" sz="6000" dirty="0"/>
              <a:t>James Klinman</a:t>
            </a:r>
            <a:r>
              <a:rPr lang="en-US" sz="6000" baseline="30000" dirty="0"/>
              <a:t>1 </a:t>
            </a:r>
            <a:r>
              <a:rPr lang="en-US" sz="6000" dirty="0"/>
              <a:t>, Andrew Detwiler</a:t>
            </a:r>
            <a:r>
              <a:rPr lang="en-US" sz="6000" baseline="30000" dirty="0"/>
              <a:t>1</a:t>
            </a:r>
            <a:r>
              <a:rPr lang="en-US" sz="6000" dirty="0"/>
              <a:t>, David Delene</a:t>
            </a:r>
            <a:r>
              <a:rPr lang="en-US" sz="6000" baseline="30000" dirty="0"/>
              <a:t>1</a:t>
            </a:r>
            <a:r>
              <a:rPr lang="en-US" sz="6000" dirty="0"/>
              <a:t>, Patrick Kennedy</a:t>
            </a:r>
            <a:r>
              <a:rPr lang="en-US" sz="6000" baseline="30000" dirty="0"/>
              <a:t>2</a:t>
            </a:r>
            <a:r>
              <a:rPr lang="en-US" sz="6000" dirty="0"/>
              <a:t>, Ivan Arias</a:t>
            </a:r>
            <a:r>
              <a:rPr lang="en-US" sz="6000" baseline="30000" dirty="0"/>
              <a:t>2</a:t>
            </a:r>
            <a:r>
              <a:rPr lang="en-US" sz="6000" dirty="0"/>
              <a:t>, </a:t>
            </a:r>
          </a:p>
          <a:p>
            <a:pPr algn="ctr"/>
            <a:r>
              <a:rPr lang="en-US" sz="6000" dirty="0"/>
              <a:t>V. Chandrasekar</a:t>
            </a:r>
            <a:r>
              <a:rPr lang="en-US" sz="6000" baseline="30000" dirty="0"/>
              <a:t>2</a:t>
            </a:r>
            <a:r>
              <a:rPr lang="en-US" sz="6000" dirty="0"/>
              <a:t>, Aaron Bansemer</a:t>
            </a:r>
            <a:r>
              <a:rPr lang="en-US" sz="6000" baseline="30000" dirty="0"/>
              <a:t>3</a:t>
            </a:r>
            <a:r>
              <a:rPr lang="en-US" sz="6000" dirty="0"/>
              <a:t>, Andrew Heymsfield</a:t>
            </a:r>
            <a:r>
              <a:rPr lang="en-US" sz="6000" baseline="30000" dirty="0"/>
              <a:t>3</a:t>
            </a:r>
          </a:p>
          <a:p>
            <a:pPr algn="ctr"/>
            <a:r>
              <a:rPr lang="en-US" sz="4400" baseline="30000" dirty="0"/>
              <a:t>1</a:t>
            </a:r>
            <a:r>
              <a:rPr lang="en-US" sz="4400" dirty="0"/>
              <a:t>Univeristy of North Dakota, </a:t>
            </a:r>
            <a:r>
              <a:rPr lang="en-US" sz="4400" baseline="30000" dirty="0"/>
              <a:t>2</a:t>
            </a:r>
            <a:r>
              <a:rPr lang="en-US" sz="4400" dirty="0"/>
              <a:t>Colorado State University, </a:t>
            </a:r>
            <a:r>
              <a:rPr lang="en-US" sz="4400" baseline="30000" dirty="0"/>
              <a:t>3</a:t>
            </a:r>
            <a:r>
              <a:rPr lang="en-US" sz="4400" dirty="0"/>
              <a:t>National Center for Atmospheric Science</a:t>
            </a:r>
            <a:endParaRPr lang="en-US" sz="40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EE4358F-6DD3-4329-8D97-F92C32D19A54}"/>
              </a:ext>
            </a:extLst>
          </p:cNvPr>
          <p:cNvSpPr txBox="1"/>
          <p:nvPr/>
        </p:nvSpPr>
        <p:spPr>
          <a:xfrm>
            <a:off x="228600" y="4361688"/>
            <a:ext cx="14758416" cy="13203615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txBody>
          <a:bodyPr wrap="square" lIns="400594" rIns="400594" rtlCol="0">
            <a:spAutoFit/>
          </a:bodyPr>
          <a:lstStyle/>
          <a:p>
            <a:pPr algn="ctr"/>
            <a:r>
              <a:rPr lang="en-US" sz="6000" b="1" dirty="0"/>
              <a:t>Introduction &amp; Background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400" dirty="0"/>
              <a:t>Comparison of observed polarimetric radar signatures with in situ microphysical observations from storms containing hail.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400" dirty="0"/>
              <a:t>Improving ability to relate polarimetric radar returns to storm microphysical conditions and hail properties.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400" dirty="0"/>
              <a:t>Dataset comes from collaborations including the T28 aircraft operated by South Dakota School of Technology and Mines and the CSU-CHILL radar operated by Colorado State University during a series of field projects between the years 1989-2003.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400" dirty="0"/>
              <a:t>The T28 aircraft recorded </a:t>
            </a:r>
          </a:p>
          <a:p>
            <a:pPr algn="just"/>
            <a:r>
              <a:rPr lang="en-US" sz="4400" dirty="0"/>
              <a:t>      variables such as liquid water</a:t>
            </a:r>
          </a:p>
          <a:p>
            <a:pPr algn="just"/>
            <a:r>
              <a:rPr lang="en-US" sz="4400" dirty="0"/>
              <a:t>      content and temperature. In</a:t>
            </a:r>
          </a:p>
          <a:p>
            <a:pPr algn="just"/>
            <a:r>
              <a:rPr lang="en-US" sz="4400" dirty="0"/>
              <a:t>      the initial case discussed here, </a:t>
            </a:r>
          </a:p>
          <a:p>
            <a:pPr algn="just"/>
            <a:r>
              <a:rPr lang="en-US" sz="4400" dirty="0"/>
              <a:t>      liquid water content peaked around 1.5 g/m</a:t>
            </a:r>
            <a:r>
              <a:rPr lang="en-US" sz="4400" baseline="30000" dirty="0"/>
              <a:t>3</a:t>
            </a:r>
            <a:r>
              <a:rPr lang="en-US" sz="4400" dirty="0"/>
              <a:t>, and the</a:t>
            </a:r>
          </a:p>
          <a:p>
            <a:pPr algn="just"/>
            <a:r>
              <a:rPr lang="en-US" sz="4400" dirty="0"/>
              <a:t>      temperature was around -5</a:t>
            </a:r>
            <a:r>
              <a:rPr lang="en-US" sz="4400" baseline="30000" dirty="0"/>
              <a:t>o</a:t>
            </a:r>
            <a:r>
              <a:rPr lang="en-US" sz="4400" dirty="0"/>
              <a:t>C. 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Under these conditions,</a:t>
            </a:r>
          </a:p>
          <a:p>
            <a:pPr algn="just"/>
            <a:r>
              <a:rPr lang="en-US" sz="4400" dirty="0">
                <a:solidFill>
                  <a:srgbClr val="000000"/>
                </a:solidFill>
              </a:rPr>
              <a:t>     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 hail stones of</a:t>
            </a:r>
            <a:r>
              <a:rPr lang="en-US" sz="4400" dirty="0">
                <a:solidFill>
                  <a:srgbClr val="000000"/>
                </a:solidFill>
              </a:rPr>
              <a:t> 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diameter 1 to 2 cm or more are likely to be</a:t>
            </a:r>
          </a:p>
          <a:p>
            <a:pPr algn="just"/>
            <a:r>
              <a:rPr lang="en-US" sz="4400" dirty="0">
                <a:solidFill>
                  <a:srgbClr val="000000"/>
                </a:solidFill>
              </a:rPr>
              <a:t>     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 in a spongy growth mode with possible shedding.</a:t>
            </a:r>
            <a:endParaRPr lang="en-US" sz="4400" dirty="0"/>
          </a:p>
        </p:txBody>
      </p:sp>
      <p:sp>
        <p:nvSpPr>
          <p:cNvPr id="21" name="AutoShape 2">
            <a:extLst>
              <a:ext uri="{FF2B5EF4-FFF2-40B4-BE49-F238E27FC236}">
                <a16:creationId xmlns:a16="http://schemas.microsoft.com/office/drawing/2014/main" id="{873F8C1D-8665-4CE8-9840-51866FBB4A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935200" y="20878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0269612C-5C19-4153-A086-ACA478490CAA}"/>
              </a:ext>
            </a:extLst>
          </p:cNvPr>
          <p:cNvSpPr txBox="1"/>
          <p:nvPr/>
        </p:nvSpPr>
        <p:spPr>
          <a:xfrm>
            <a:off x="15197328" y="33302448"/>
            <a:ext cx="14749272" cy="402336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txBody>
          <a:bodyPr wrap="square" lIns="400594" rIns="400594" rtlCol="0">
            <a:spAutoFit/>
          </a:bodyPr>
          <a:lstStyle/>
          <a:p>
            <a:pPr algn="ctr"/>
            <a:r>
              <a:rPr lang="en-US" sz="6000" b="1" dirty="0"/>
              <a:t>Future Objectives</a:t>
            </a:r>
          </a:p>
          <a:p>
            <a:pPr marL="938860" marR="0" lvl="0" indent="-938860" algn="l" defTabSz="457200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Finish assuring data quality.</a:t>
            </a:r>
          </a:p>
          <a:p>
            <a:pPr marL="938860" marR="0" lvl="0" indent="-938860" algn="l" defTabSz="457200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Calibri" panose="020F0502020204030204"/>
              </a:rPr>
              <a:t>Automate identification of useful periods of data and the processing of all useful T28 and CHILL data.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38860" marR="0" lvl="0" indent="-938860" algn="just" defTabSz="457200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Efficiently analyze the large amount of data.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E359AAA-6516-461E-B57F-F2B2C51B9E5E}"/>
              </a:ext>
            </a:extLst>
          </p:cNvPr>
          <p:cNvGrpSpPr/>
          <p:nvPr/>
        </p:nvGrpSpPr>
        <p:grpSpPr>
          <a:xfrm>
            <a:off x="228600" y="17794214"/>
            <a:ext cx="14758416" cy="9235440"/>
            <a:chOff x="228600" y="31224794"/>
            <a:chExt cx="14767566" cy="9253768"/>
          </a:xfrm>
        </p:grpSpPr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1AF30EC8-0916-487E-AE38-D079A07E8E33}"/>
                </a:ext>
              </a:extLst>
            </p:cNvPr>
            <p:cNvSpPr txBox="1"/>
            <p:nvPr/>
          </p:nvSpPr>
          <p:spPr>
            <a:xfrm>
              <a:off x="228600" y="31224794"/>
              <a:ext cx="14767566" cy="925376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txBody>
            <a:bodyPr wrap="square" lIns="400594" rIns="400594" rtlCol="0">
              <a:spAutoFit/>
            </a:bodyPr>
            <a:lstStyle/>
            <a:p>
              <a:pPr algn="ctr"/>
              <a:r>
                <a:rPr lang="en-US" sz="6000" b="1" dirty="0"/>
                <a:t>Radar Reflectivity for Initial Case</a:t>
              </a:r>
            </a:p>
            <a:p>
              <a:pPr algn="ctr"/>
              <a:endParaRPr lang="en-US" sz="7200" b="1" dirty="0"/>
            </a:p>
            <a:p>
              <a:pPr algn="ctr"/>
              <a:endParaRPr lang="en-US" sz="7200" b="1" dirty="0"/>
            </a:p>
            <a:p>
              <a:pPr algn="ctr"/>
              <a:endParaRPr lang="en-US" sz="7200" b="1" dirty="0"/>
            </a:p>
            <a:p>
              <a:pPr algn="ctr"/>
              <a:endParaRPr lang="en-US" sz="7200" b="1" dirty="0"/>
            </a:p>
            <a:p>
              <a:pPr algn="ctr"/>
              <a:endParaRPr lang="en-US" sz="7200" b="1" dirty="0"/>
            </a:p>
            <a:p>
              <a:pPr algn="ctr"/>
              <a:endParaRPr lang="en-US" sz="7200" b="1" dirty="0"/>
            </a:p>
            <a:p>
              <a:pPr algn="ctr"/>
              <a:endParaRPr lang="en-US" sz="7200" b="1" dirty="0"/>
            </a:p>
            <a:p>
              <a:pPr algn="ctr"/>
              <a:endParaRPr lang="en-US" sz="7200" b="1" dirty="0"/>
            </a:p>
          </p:txBody>
        </p:sp>
        <p:pic>
          <p:nvPicPr>
            <p:cNvPr id="72" name="Picture 71" descr="A screen shot of a map&#10;&#10;Description automatically generated">
              <a:extLst>
                <a:ext uri="{FF2B5EF4-FFF2-40B4-BE49-F238E27FC236}">
                  <a16:creationId xmlns:a16="http://schemas.microsoft.com/office/drawing/2014/main" id="{7642C458-42A1-322D-4FC2-8FEAB13CDD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59"/>
            <a:stretch/>
          </p:blipFill>
          <p:spPr>
            <a:xfrm>
              <a:off x="611690" y="32403727"/>
              <a:ext cx="7644659" cy="7847055"/>
            </a:xfrm>
            <a:prstGeom prst="rect">
              <a:avLst/>
            </a:prstGeom>
          </p:spPr>
        </p:pic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61C4FE75-1BB3-4AC4-A7B4-DDD48DD66293}"/>
                </a:ext>
              </a:extLst>
            </p:cNvPr>
            <p:cNvSpPr txBox="1"/>
            <p:nvPr/>
          </p:nvSpPr>
          <p:spPr>
            <a:xfrm>
              <a:off x="8783541" y="32580791"/>
              <a:ext cx="5855788" cy="754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dirty="0"/>
                <a:t>Aircraft track on 2000/06/23 during time period 00:13:00 – 00:23:00. Pilot took a sharp turn just before 00:22:00 to escape heavy hail. Aim was to fly into approximately 50dBz to encounter largest hail considered safe for T28 to fly in.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BC636C1-62B0-4B9B-BEB1-68529C87202E}"/>
              </a:ext>
            </a:extLst>
          </p:cNvPr>
          <p:cNvGrpSpPr/>
          <p:nvPr/>
        </p:nvGrpSpPr>
        <p:grpSpPr>
          <a:xfrm>
            <a:off x="15197328" y="37554408"/>
            <a:ext cx="14749272" cy="4279392"/>
            <a:chOff x="15240000" y="35908183"/>
            <a:chExt cx="14566691" cy="4114800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2090CE62-8009-4210-BFC7-8010172EF484}"/>
                </a:ext>
              </a:extLst>
            </p:cNvPr>
            <p:cNvSpPr txBox="1"/>
            <p:nvPr/>
          </p:nvSpPr>
          <p:spPr>
            <a:xfrm>
              <a:off x="15240000" y="35908183"/>
              <a:ext cx="14566691" cy="41148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txBody>
            <a:bodyPr wrap="square" lIns="400594" rIns="400594" rtlCol="0">
              <a:spAutoFit/>
            </a:bodyPr>
            <a:lstStyle/>
            <a:p>
              <a:pPr algn="ctr"/>
              <a:r>
                <a:rPr lang="en-US" sz="6000" b="1" dirty="0"/>
                <a:t>Acknowledgements</a:t>
              </a:r>
            </a:p>
            <a:p>
              <a:endParaRPr lang="en-US" sz="5400" b="1" dirty="0"/>
            </a:p>
            <a:p>
              <a:endParaRPr lang="en-US" sz="5400" b="1" dirty="0"/>
            </a:p>
            <a:p>
              <a:endParaRPr lang="en-US" sz="5400" b="1" dirty="0"/>
            </a:p>
            <a:p>
              <a:endParaRPr lang="en-US" sz="5400" b="1" dirty="0"/>
            </a:p>
          </p:txBody>
        </p:sp>
        <p:pic>
          <p:nvPicPr>
            <p:cNvPr id="2056" name="Picture 8" descr="NSF_Official_logo_High_Res_1200ppi">
              <a:extLst>
                <a:ext uri="{FF2B5EF4-FFF2-40B4-BE49-F238E27FC236}">
                  <a16:creationId xmlns:a16="http://schemas.microsoft.com/office/drawing/2014/main" id="{A9F1B04E-1297-4728-B096-426F5F0CD5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33001" y="36861248"/>
              <a:ext cx="2528626" cy="2528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0B5EEAC-6815-4F25-96AF-B2F34624B904}"/>
                </a:ext>
              </a:extLst>
            </p:cNvPr>
            <p:cNvSpPr txBox="1"/>
            <p:nvPr/>
          </p:nvSpPr>
          <p:spPr>
            <a:xfrm>
              <a:off x="15652198" y="37154616"/>
              <a:ext cx="897694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dirty="0"/>
                <a:t>Our work is supported by the National Science Foundation collaborative research award 2221719 and 2221720.</a:t>
              </a:r>
            </a:p>
          </p:txBody>
        </p:sp>
        <p:pic>
          <p:nvPicPr>
            <p:cNvPr id="95" name="Picture 2">
              <a:extLst>
                <a:ext uri="{FF2B5EF4-FFF2-40B4-BE49-F238E27FC236}">
                  <a16:creationId xmlns:a16="http://schemas.microsoft.com/office/drawing/2014/main" id="{5FD81B9B-20AD-4CDF-8F6B-6225F50D20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71638" y="36144142"/>
              <a:ext cx="2257702" cy="1376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4" name="Picture 10" descr="Primary CSU Ram's Head Symbol">
            <a:extLst>
              <a:ext uri="{FF2B5EF4-FFF2-40B4-BE49-F238E27FC236}">
                <a16:creationId xmlns:a16="http://schemas.microsoft.com/office/drawing/2014/main" id="{EB7DE715-98EF-4F4B-97A1-655E4A415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10450" r="12311" b="11506"/>
          <a:stretch/>
        </p:blipFill>
        <p:spPr bwMode="auto">
          <a:xfrm>
            <a:off x="27278519" y="39228260"/>
            <a:ext cx="2286000" cy="233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22913F89-6A1F-4B54-87A6-F6D685BD1871}"/>
              </a:ext>
            </a:extLst>
          </p:cNvPr>
          <p:cNvSpPr txBox="1"/>
          <p:nvPr/>
        </p:nvSpPr>
        <p:spPr>
          <a:xfrm>
            <a:off x="15197328" y="4361688"/>
            <a:ext cx="14749272" cy="2871216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txBody>
          <a:bodyPr wrap="square" lIns="400594" rIns="400594" rtlCol="0">
            <a:spAutoFit/>
          </a:bodyPr>
          <a:lstStyle/>
          <a:p>
            <a:pPr algn="ctr"/>
            <a:r>
              <a:rPr lang="en-US" sz="6000" b="1" dirty="0"/>
              <a:t>Example PSD Used in Radar Calculations</a:t>
            </a:r>
          </a:p>
          <a:p>
            <a:pPr algn="ctr"/>
            <a:endParaRPr lang="en-US" sz="8000" b="1" dirty="0"/>
          </a:p>
          <a:p>
            <a:pPr algn="ctr"/>
            <a:endParaRPr lang="en-US" sz="8000" b="1" dirty="0"/>
          </a:p>
          <a:p>
            <a:pPr algn="ctr"/>
            <a:endParaRPr lang="en-US" sz="8000" b="1" dirty="0"/>
          </a:p>
          <a:p>
            <a:pPr algn="ctr"/>
            <a:endParaRPr lang="en-US" sz="8000" b="1" dirty="0"/>
          </a:p>
          <a:p>
            <a:pPr algn="ctr"/>
            <a:endParaRPr lang="en-US" sz="8000" b="1" dirty="0"/>
          </a:p>
          <a:p>
            <a:pPr algn="ctr"/>
            <a:endParaRPr lang="en-US" sz="8000" b="1" dirty="0"/>
          </a:p>
          <a:p>
            <a:pPr algn="ctr"/>
            <a:endParaRPr lang="en-US" sz="8000" b="1" dirty="0"/>
          </a:p>
          <a:p>
            <a:pPr algn="ctr"/>
            <a:endParaRPr lang="en-US" sz="8000" b="1" dirty="0"/>
          </a:p>
          <a:p>
            <a:pPr algn="ctr"/>
            <a:endParaRPr lang="en-US" sz="8000" b="1" dirty="0"/>
          </a:p>
          <a:p>
            <a:pPr algn="ctr"/>
            <a:endParaRPr lang="en-US" sz="8000" b="1" dirty="0"/>
          </a:p>
          <a:p>
            <a:pPr algn="ctr"/>
            <a:endParaRPr lang="en-US" sz="8000" b="1" dirty="0"/>
          </a:p>
          <a:p>
            <a:pPr algn="ctr"/>
            <a:endParaRPr lang="en-US" sz="8000" b="1" dirty="0"/>
          </a:p>
          <a:p>
            <a:pPr algn="ctr"/>
            <a:endParaRPr lang="en-US" sz="8000" b="1" dirty="0"/>
          </a:p>
          <a:p>
            <a:pPr algn="ctr"/>
            <a:endParaRPr lang="en-US" sz="8000" b="1" dirty="0"/>
          </a:p>
          <a:p>
            <a:pPr algn="ctr"/>
            <a:endParaRPr lang="en-US" sz="8000" b="1" dirty="0"/>
          </a:p>
          <a:p>
            <a:pPr algn="ctr"/>
            <a:endParaRPr lang="en-US" sz="8000" b="1" dirty="0"/>
          </a:p>
          <a:p>
            <a:pPr algn="ctr"/>
            <a:endParaRPr lang="en-US" sz="8000" b="1" dirty="0"/>
          </a:p>
          <a:p>
            <a:pPr algn="ctr"/>
            <a:endParaRPr lang="en-US" sz="8000" b="1" dirty="0"/>
          </a:p>
          <a:p>
            <a:pPr algn="ctr"/>
            <a:endParaRPr lang="en-US" sz="8000" b="1" dirty="0"/>
          </a:p>
          <a:p>
            <a:pPr algn="ctr"/>
            <a:endParaRPr lang="en-US" sz="8000" b="1" dirty="0"/>
          </a:p>
          <a:p>
            <a:pPr algn="ctr"/>
            <a:endParaRPr lang="en-US" sz="8000" b="1" dirty="0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8751A989-DE91-49CB-ADE7-E0AECC445242}"/>
              </a:ext>
            </a:extLst>
          </p:cNvPr>
          <p:cNvSpPr txBox="1"/>
          <p:nvPr/>
        </p:nvSpPr>
        <p:spPr>
          <a:xfrm>
            <a:off x="23875048" y="5916168"/>
            <a:ext cx="577900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/>
              <a:t>For this particle size distribution (PSD), only Hail Spectrometer (Hail-2D) data was recorded for the time interval. This interval contained particles up to 4.0 cm leading to a peak in reflectivity in the calculated and observed reflectivity’s.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9C61577-3B5C-43C6-AAA7-0A2675857C37}"/>
              </a:ext>
            </a:extLst>
          </p:cNvPr>
          <p:cNvGrpSpPr/>
          <p:nvPr/>
        </p:nvGrpSpPr>
        <p:grpSpPr>
          <a:xfrm>
            <a:off x="228600" y="27258264"/>
            <a:ext cx="14758416" cy="14575536"/>
            <a:chOff x="15199708" y="16323141"/>
            <a:chExt cx="14749272" cy="13636945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C5D694F9-AC56-45AC-88CD-96A4CF5EBD2D}"/>
                </a:ext>
              </a:extLst>
            </p:cNvPr>
            <p:cNvSpPr txBox="1"/>
            <p:nvPr/>
          </p:nvSpPr>
          <p:spPr>
            <a:xfrm>
              <a:off x="15199708" y="16323141"/>
              <a:ext cx="14749272" cy="13636945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txBody>
            <a:bodyPr wrap="square" lIns="400594" rIns="400594" rtlCol="0">
              <a:spAutoFit/>
            </a:bodyPr>
            <a:lstStyle/>
            <a:p>
              <a:pPr algn="ctr"/>
              <a:r>
                <a:rPr lang="en-US" sz="6000" b="1" dirty="0"/>
                <a:t>Uncertainty and Quality Assurance</a:t>
              </a:r>
            </a:p>
            <a:p>
              <a:pPr algn="ctr"/>
              <a:r>
                <a:rPr lang="en-US" sz="7200" b="1" dirty="0"/>
                <a:t> </a:t>
              </a:r>
            </a:p>
            <a:p>
              <a:pPr algn="ctr"/>
              <a:endParaRPr lang="en-US" sz="7200" b="1" dirty="0"/>
            </a:p>
            <a:p>
              <a:pPr algn="ctr"/>
              <a:endParaRPr lang="en-US" sz="7200" b="1" dirty="0"/>
            </a:p>
            <a:p>
              <a:pPr algn="ctr"/>
              <a:endParaRPr lang="en-US" sz="7200" b="1" dirty="0"/>
            </a:p>
            <a:p>
              <a:pPr algn="ctr"/>
              <a:endParaRPr lang="en-US" sz="7200" b="1" dirty="0"/>
            </a:p>
            <a:p>
              <a:pPr algn="ctr"/>
              <a:endParaRPr lang="en-US" sz="7200" b="1" dirty="0"/>
            </a:p>
            <a:p>
              <a:pPr algn="ctr"/>
              <a:endParaRPr lang="en-US" sz="7200" b="1" dirty="0"/>
            </a:p>
            <a:p>
              <a:pPr algn="ctr"/>
              <a:endParaRPr lang="en-US" sz="7200" b="1" dirty="0"/>
            </a:p>
            <a:p>
              <a:pPr algn="ctr"/>
              <a:endParaRPr lang="en-US" sz="7200" b="1" dirty="0"/>
            </a:p>
            <a:p>
              <a:pPr algn="ctr"/>
              <a:endParaRPr lang="en-US" sz="7200" b="1" dirty="0"/>
            </a:p>
            <a:p>
              <a:pPr algn="ctr"/>
              <a:endParaRPr lang="en-US" sz="7200" b="1" dirty="0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D19354B7-C451-4AF1-9E8E-4424B7C383E8}"/>
                </a:ext>
              </a:extLst>
            </p:cNvPr>
            <p:cNvSpPr txBox="1"/>
            <p:nvPr/>
          </p:nvSpPr>
          <p:spPr>
            <a:xfrm>
              <a:off x="24017221" y="22935140"/>
              <a:ext cx="5536835" cy="5269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/>
                <a:t>Example of individual particle viewer in development. Additions to the System for OAP Data Analysis (SODA) generate individual particle images that are matched with their respective characteristics. 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BC116308-6D78-4EFA-8023-77615D40BBBB}"/>
              </a:ext>
            </a:extLst>
          </p:cNvPr>
          <p:cNvSpPr txBox="1"/>
          <p:nvPr/>
        </p:nvSpPr>
        <p:spPr>
          <a:xfrm>
            <a:off x="432350" y="34325348"/>
            <a:ext cx="781902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4000" dirty="0"/>
              <a:t>The decrease in concentration observed in the five smallest HVPS channels matches the decrease seen in the corresponding Hail Spectrometer channels.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4000" dirty="0"/>
              <a:t>The different sizing methods highlight uncertainty in maximum particle size and concentration.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4000" dirty="0" err="1"/>
              <a:t>Xsize</a:t>
            </a:r>
            <a:r>
              <a:rPr lang="en-US" sz="4000" dirty="0"/>
              <a:t> </a:t>
            </a:r>
            <a:r>
              <a:rPr lang="en-US" sz="4000" dirty="0" err="1"/>
              <a:t>allin</a:t>
            </a:r>
            <a:r>
              <a:rPr lang="en-US" sz="4000" dirty="0"/>
              <a:t> is preferred since it is reliable, simple, and is consistent with the sizing method used in earlier data.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AF81A6-F35A-4FAD-8951-C0264F7B4340}"/>
              </a:ext>
            </a:extLst>
          </p:cNvPr>
          <p:cNvSpPr txBox="1"/>
          <p:nvPr/>
        </p:nvSpPr>
        <p:spPr>
          <a:xfrm>
            <a:off x="15701561" y="14584680"/>
            <a:ext cx="137917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/>
              <a:t>Using PSDs along with a range of values for ice density and axis ratio, T-matrix calculations are used determine radar reflectivity and are under development to determine differential reflectivity, linear depolarization ratio, and the correlation coefficient. All three plots are from 2000/06/23 just past midnight UTC.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92110C66-33F4-458F-AA63-67356EE9F4A8}"/>
              </a:ext>
            </a:extLst>
          </p:cNvPr>
          <p:cNvSpPr txBox="1"/>
          <p:nvPr/>
        </p:nvSpPr>
        <p:spPr>
          <a:xfrm>
            <a:off x="23225155" y="25237440"/>
            <a:ext cx="6258772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/>
              <a:t>Top right plot:</a:t>
            </a:r>
            <a:r>
              <a:rPr lang="en-US" sz="4000" dirty="0"/>
              <a:t> Ice density is fraction of ice to air in the particles. It serves as a proxy for the complex refractive index of an ice particle.</a:t>
            </a:r>
          </a:p>
          <a:p>
            <a:pPr algn="just"/>
            <a:r>
              <a:rPr lang="en-US" sz="4000" b="1" dirty="0"/>
              <a:t>Top left plot:</a:t>
            </a:r>
            <a:r>
              <a:rPr lang="en-US" sz="4000" dirty="0"/>
              <a:t> Axis ratio is ratio of semi-major axis to major axis.</a:t>
            </a:r>
          </a:p>
          <a:p>
            <a:pPr algn="just"/>
            <a:r>
              <a:rPr lang="en-US" sz="4000" b="1" dirty="0"/>
              <a:t>Bottom plot:</a:t>
            </a:r>
            <a:r>
              <a:rPr lang="en-US" sz="4000" dirty="0"/>
              <a:t> Calculated reflectivity (Ref T-matrix) matches observed reflectivity (Ref Radar) very well.</a:t>
            </a:r>
          </a:p>
          <a:p>
            <a:endParaRPr lang="en-US" sz="4000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C0FD1276-F32A-413D-B444-A2C019018F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0" y="11521440"/>
            <a:ext cx="5809650" cy="3017520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9AD71E83-6865-4F10-90E7-0EFA3187A879}"/>
              </a:ext>
            </a:extLst>
          </p:cNvPr>
          <p:cNvSpPr txBox="1"/>
          <p:nvPr/>
        </p:nvSpPr>
        <p:spPr>
          <a:xfrm>
            <a:off x="16310659" y="13515128"/>
            <a:ext cx="12573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Calculating Radar Variables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D2405F-6043-4D08-9ACB-0F90CA98B7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99" y="28398423"/>
            <a:ext cx="6773629" cy="5926925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C2BF81CA-566C-41F9-B93A-BF8406AA48DC}"/>
              </a:ext>
            </a:extLst>
          </p:cNvPr>
          <p:cNvGrpSpPr/>
          <p:nvPr/>
        </p:nvGrpSpPr>
        <p:grpSpPr>
          <a:xfrm>
            <a:off x="15460226" y="19048981"/>
            <a:ext cx="7142063" cy="5998464"/>
            <a:chOff x="30624273" y="18879015"/>
            <a:chExt cx="7142063" cy="5998464"/>
          </a:xfrm>
        </p:grpSpPr>
        <p:pic>
          <p:nvPicPr>
            <p:cNvPr id="24" name="Picture 8">
              <a:extLst>
                <a:ext uri="{FF2B5EF4-FFF2-40B4-BE49-F238E27FC236}">
                  <a16:creationId xmlns:a16="http://schemas.microsoft.com/office/drawing/2014/main" id="{AB6671CD-BB0E-434C-B9E2-267EB610C8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24273" y="18879015"/>
              <a:ext cx="7142063" cy="5998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CEAA680-1E8C-4777-A850-F3F3BDC6E176}"/>
                </a:ext>
              </a:extLst>
            </p:cNvPr>
            <p:cNvSpPr txBox="1"/>
            <p:nvPr/>
          </p:nvSpPr>
          <p:spPr>
            <a:xfrm>
              <a:off x="33311592" y="24473674"/>
              <a:ext cx="2304810" cy="4038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Time (MM:SS UTC)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0D4A5F0-0EA3-4BD6-970B-8D53A343CB87}"/>
              </a:ext>
            </a:extLst>
          </p:cNvPr>
          <p:cNvGrpSpPr/>
          <p:nvPr/>
        </p:nvGrpSpPr>
        <p:grpSpPr>
          <a:xfrm>
            <a:off x="22567701" y="19048981"/>
            <a:ext cx="7142063" cy="5998464"/>
            <a:chOff x="37731748" y="18879015"/>
            <a:chExt cx="7142063" cy="5998464"/>
          </a:xfrm>
        </p:grpSpPr>
        <p:pic>
          <p:nvPicPr>
            <p:cNvPr id="23" name="Picture 6">
              <a:extLst>
                <a:ext uri="{FF2B5EF4-FFF2-40B4-BE49-F238E27FC236}">
                  <a16:creationId xmlns:a16="http://schemas.microsoft.com/office/drawing/2014/main" id="{05257099-8698-4B44-B874-DB00141CF6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31748" y="18879015"/>
              <a:ext cx="7142063" cy="5998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3F1BE46-3F9B-4A71-A85A-F1ED21A89010}"/>
                </a:ext>
              </a:extLst>
            </p:cNvPr>
            <p:cNvSpPr txBox="1"/>
            <p:nvPr/>
          </p:nvSpPr>
          <p:spPr>
            <a:xfrm>
              <a:off x="40453056" y="24473673"/>
              <a:ext cx="2304810" cy="4038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Time (MM:SS UTC)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AED0578-9E04-40E2-BB2B-2D24C9D83FF7}"/>
              </a:ext>
            </a:extLst>
          </p:cNvPr>
          <p:cNvGrpSpPr/>
          <p:nvPr/>
        </p:nvGrpSpPr>
        <p:grpSpPr>
          <a:xfrm>
            <a:off x="15460525" y="25942020"/>
            <a:ext cx="7141464" cy="6033814"/>
            <a:chOff x="30624273" y="24813826"/>
            <a:chExt cx="7141464" cy="603381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C8246DA-BED8-49DF-9872-C317E14C23FE}"/>
                </a:ext>
              </a:extLst>
            </p:cNvPr>
            <p:cNvGrpSpPr/>
            <p:nvPr/>
          </p:nvGrpSpPr>
          <p:grpSpPr>
            <a:xfrm>
              <a:off x="30624273" y="25056086"/>
              <a:ext cx="7141464" cy="5791554"/>
              <a:chOff x="30624273" y="24877478"/>
              <a:chExt cx="7141464" cy="5791554"/>
            </a:xfrm>
          </p:grpSpPr>
          <p:pic>
            <p:nvPicPr>
              <p:cNvPr id="86" name="Picture 2">
                <a:extLst>
                  <a:ext uri="{FF2B5EF4-FFF2-40B4-BE49-F238E27FC236}">
                    <a16:creationId xmlns:a16="http://schemas.microsoft.com/office/drawing/2014/main" id="{8EDED52D-5C90-49CA-A4A0-CB2FA9412B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24273" y="24877478"/>
                <a:ext cx="7141464" cy="57915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186D21A0-5042-4F11-8253-34AA3E7C0A74}"/>
                  </a:ext>
                </a:extLst>
              </p:cNvPr>
              <p:cNvSpPr txBox="1"/>
              <p:nvPr/>
            </p:nvSpPr>
            <p:spPr>
              <a:xfrm>
                <a:off x="33311592" y="30265229"/>
                <a:ext cx="2304810" cy="4038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Time (MM:SS UTC)</a:t>
                </a:r>
              </a:p>
            </p:txBody>
          </p:sp>
        </p:grp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CB3480E6-72F9-4D26-BC6C-91616095C005}"/>
                </a:ext>
              </a:extLst>
            </p:cNvPr>
            <p:cNvSpPr txBox="1"/>
            <p:nvPr/>
          </p:nvSpPr>
          <p:spPr>
            <a:xfrm>
              <a:off x="33065833" y="24813826"/>
              <a:ext cx="2528484" cy="4249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>
                  <a:latin typeface="Arial" panose="020B0604020202020204" pitchFamily="34" charset="0"/>
                  <a:cs typeface="Arial" panose="020B0604020202020204" pitchFamily="34" charset="0"/>
                </a:rPr>
                <a:t>Reflectivity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A06B05B-D4F1-4952-A3FA-F9B3998E8398}"/>
              </a:ext>
            </a:extLst>
          </p:cNvPr>
          <p:cNvGrpSpPr/>
          <p:nvPr/>
        </p:nvGrpSpPr>
        <p:grpSpPr>
          <a:xfrm>
            <a:off x="9143999" y="28767024"/>
            <a:ext cx="5289958" cy="5074920"/>
            <a:chOff x="9143999" y="28767024"/>
            <a:chExt cx="5289958" cy="5074920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2FD14B12-4BD7-49B9-8A42-DFAB796BA32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43999" y="28767024"/>
              <a:ext cx="5289958" cy="5074920"/>
              <a:chOff x="-25814442" y="28761497"/>
              <a:chExt cx="9114192" cy="9233334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768D1C4A-9806-46EC-BC13-92FF20F90227}"/>
                  </a:ext>
                </a:extLst>
              </p:cNvPr>
              <p:cNvGrpSpPr/>
              <p:nvPr/>
            </p:nvGrpSpPr>
            <p:grpSpPr>
              <a:xfrm>
                <a:off x="-25814442" y="28761497"/>
                <a:ext cx="9114192" cy="9233334"/>
                <a:chOff x="-10695249" y="33729894"/>
                <a:chExt cx="9114192" cy="9233334"/>
              </a:xfrm>
            </p:grpSpPr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F13144C2-CDB0-40C2-8441-5957BAA732D3}"/>
                    </a:ext>
                  </a:extLst>
                </p:cNvPr>
                <p:cNvGrpSpPr/>
                <p:nvPr/>
              </p:nvGrpSpPr>
              <p:grpSpPr>
                <a:xfrm>
                  <a:off x="-10695249" y="33729894"/>
                  <a:ext cx="9114192" cy="9233334"/>
                  <a:chOff x="-10695249" y="33729894"/>
                  <a:chExt cx="9114192" cy="9233334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4F69ECD3-B537-483C-A2C9-FCC5AC060197}"/>
                      </a:ext>
                    </a:extLst>
                  </p:cNvPr>
                  <p:cNvGrpSpPr/>
                  <p:nvPr/>
                </p:nvGrpSpPr>
                <p:grpSpPr>
                  <a:xfrm>
                    <a:off x="-10695249" y="33729894"/>
                    <a:ext cx="9114192" cy="9233334"/>
                    <a:chOff x="-10695249" y="33729894"/>
                    <a:chExt cx="9114192" cy="9233334"/>
                  </a:xfrm>
                </p:grpSpPr>
                <p:pic>
                  <p:nvPicPr>
                    <p:cNvPr id="98" name="Picture 97">
                      <a:extLst>
                        <a:ext uri="{FF2B5EF4-FFF2-40B4-BE49-F238E27FC236}">
                          <a16:creationId xmlns:a16="http://schemas.microsoft.com/office/drawing/2014/main" id="{E952E226-D666-4505-9C4B-89F34DA3DED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-10695249" y="33729894"/>
                      <a:ext cx="9114192" cy="9233334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99" name="Rectangle 98">
                      <a:extLst>
                        <a:ext uri="{FF2B5EF4-FFF2-40B4-BE49-F238E27FC236}">
                          <a16:creationId xmlns:a16="http://schemas.microsoft.com/office/drawing/2014/main" id="{EEFF3CD8-939A-4327-98DD-B2391E005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515600" y="34556699"/>
                      <a:ext cx="8860536" cy="3474720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02205FB6-8DFE-412F-9A08-88CA121E5784}"/>
                      </a:ext>
                    </a:extLst>
                  </p:cNvPr>
                  <p:cNvSpPr/>
                  <p:nvPr/>
                </p:nvSpPr>
                <p:spPr>
                  <a:xfrm>
                    <a:off x="-10457402" y="34709099"/>
                    <a:ext cx="4316361" cy="7515447"/>
                  </a:xfrm>
                  <a:prstGeom prst="rect">
                    <a:avLst/>
                  </a:prstGeom>
                  <a:solidFill>
                    <a:srgbClr val="80808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F6C3992A-A101-491B-A250-0580187C6BE8}"/>
                    </a:ext>
                  </a:extLst>
                </p:cNvPr>
                <p:cNvSpPr/>
                <p:nvPr/>
              </p:nvSpPr>
              <p:spPr>
                <a:xfrm>
                  <a:off x="-6184389" y="37520879"/>
                  <a:ext cx="4316361" cy="3474721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4455C463-670D-43E7-8D22-D0480CCD3F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23805822" y="29656018"/>
                <a:ext cx="5091175" cy="4943603"/>
              </a:xfrm>
              <a:prstGeom prst="rect">
                <a:avLst/>
              </a:prstGeom>
            </p:spPr>
          </p:pic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D62B8DEF-352D-402A-9C0F-B64413FD293F}"/>
                </a:ext>
              </a:extLst>
            </p:cNvPr>
            <p:cNvGrpSpPr/>
            <p:nvPr/>
          </p:nvGrpSpPr>
          <p:grpSpPr>
            <a:xfrm>
              <a:off x="10050196" y="32067611"/>
              <a:ext cx="3517166" cy="1276030"/>
              <a:chOff x="-16896080" y="29760119"/>
              <a:chExt cx="4081554" cy="1505597"/>
            </a:xfrm>
          </p:grpSpPr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CA0AE5F9-24DC-4672-800E-C4DEF5FD4058}"/>
                  </a:ext>
                </a:extLst>
              </p:cNvPr>
              <p:cNvSpPr txBox="1"/>
              <p:nvPr/>
            </p:nvSpPr>
            <p:spPr>
              <a:xfrm>
                <a:off x="-16896079" y="29760119"/>
                <a:ext cx="4081553" cy="489596"/>
              </a:xfrm>
              <a:prstGeom prst="rect">
                <a:avLst/>
              </a:prstGeom>
              <a:solidFill>
                <a:srgbClr val="D9D9D9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Diameter (um): 10131.04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3F614FD2-6157-4D10-8519-83BDFEE60DF9}"/>
                  </a:ext>
                </a:extLst>
              </p:cNvPr>
              <p:cNvSpPr txBox="1"/>
              <p:nvPr/>
            </p:nvSpPr>
            <p:spPr>
              <a:xfrm>
                <a:off x="-16896079" y="30268119"/>
                <a:ext cx="4081553" cy="489596"/>
              </a:xfrm>
              <a:prstGeom prst="rect">
                <a:avLst/>
              </a:prstGeom>
              <a:solidFill>
                <a:srgbClr val="D9D9D9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Rejection Flag: Accepted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AED36C9-B5DF-41AB-8578-F9EF983E615C}"/>
                  </a:ext>
                </a:extLst>
              </p:cNvPr>
              <p:cNvSpPr txBox="1"/>
              <p:nvPr/>
            </p:nvSpPr>
            <p:spPr>
              <a:xfrm>
                <a:off x="-16896080" y="30776120"/>
                <a:ext cx="4081553" cy="489596"/>
              </a:xfrm>
              <a:prstGeom prst="rect">
                <a:avLst/>
              </a:prstGeom>
              <a:solidFill>
                <a:srgbClr val="D9D9D9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 (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sfm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): 1129.638</a:t>
                </a:r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73291CF-48D1-4A6C-9212-81810A1E2A3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0480" y="5550408"/>
            <a:ext cx="8464731" cy="740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38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22015</TotalTime>
  <Words>585</Words>
  <Application>Microsoft Office PowerPoint</Application>
  <PresentationFormat>Custom</PresentationFormat>
  <Paragraphs>79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Klinman, James</dc:creator>
  <cp:lastModifiedBy>Klinman, James</cp:lastModifiedBy>
  <cp:revision>228</cp:revision>
  <dcterms:created xsi:type="dcterms:W3CDTF">2023-08-03T18:19:55Z</dcterms:created>
  <dcterms:modified xsi:type="dcterms:W3CDTF">2024-07-20T07:48:08Z</dcterms:modified>
</cp:coreProperties>
</file>