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51206400" cy="2990056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Delene" initials="DD" lastIdx="16" clrIdx="0">
    <p:extLst>
      <p:ext uri="{19B8F6BF-5375-455C-9EA6-DF929625EA0E}">
        <p15:presenceInfo xmlns:p15="http://schemas.microsoft.com/office/powerpoint/2012/main" userId="59e4d7f9d7b23ae4" providerId="Windows Live"/>
      </p:ext>
    </p:extLst>
  </p:cmAuthor>
  <p:cmAuthor id="2" name="Sanfrancisco, Michael" initials="SM" lastIdx="15" clrIdx="1">
    <p:extLst>
      <p:ext uri="{19B8F6BF-5375-455C-9EA6-DF929625EA0E}">
        <p15:presenceInfo xmlns:p15="http://schemas.microsoft.com/office/powerpoint/2012/main" userId="S::Michael.Sanfrancisco@ttu.edu::59fad84e-152c-47d3-b8f3-ab7d0027f9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5897" autoAdjust="0"/>
  </p:normalViewPr>
  <p:slideViewPr>
    <p:cSldViewPr snapToGrid="0">
      <p:cViewPr varScale="1">
        <p:scale>
          <a:sx n="25" d="100"/>
          <a:sy n="25" d="100"/>
        </p:scale>
        <p:origin x="1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2-26T12:11:56.823" idx="1">
    <p:pos x="696" y="2376"/>
    <p:text>Use present tense to describe what is done in this project.</p:text>
    <p:extLst>
      <p:ext uri="{C676402C-5697-4E1C-873F-D02D1690AC5C}">
        <p15:threadingInfo xmlns:p15="http://schemas.microsoft.com/office/powerpoint/2012/main" timeZoneBias="360"/>
      </p:ext>
    </p:extLst>
  </p:cm>
  <p:cm authorId="1" dt="2019-12-26T12:12:31.196" idx="2">
    <p:pos x="6000" y="2328"/>
    <p:text>We are not determine abundance but the type of bacterial present.  Adundance would require determine concentration of the types of bacterial.</p:text>
    <p:extLst>
      <p:ext uri="{C676402C-5697-4E1C-873F-D02D1690AC5C}">
        <p15:threadingInfo xmlns:p15="http://schemas.microsoft.com/office/powerpoint/2012/main" timeZoneBias="360"/>
      </p:ext>
    </p:extLst>
  </p:cm>
  <p:cm authorId="1" dt="2019-12-26T12:15:26.664" idx="3">
    <p:pos x="10" y="10"/>
    <p:text>Try not to use too many phases at the end of sentences, for example "in florida in July 2019."</p:text>
    <p:extLst>
      <p:ext uri="{C676402C-5697-4E1C-873F-D02D1690AC5C}">
        <p15:threadingInfo xmlns:p15="http://schemas.microsoft.com/office/powerpoint/2012/main" timeZoneBias="360"/>
      </p:ext>
    </p:extLst>
  </p:cm>
  <p:cm authorId="1" dt="2019-12-26T12:20:07.712" idx="4">
    <p:pos x="6552" y="5712"/>
    <p:text>Just talk about the science and not funding.  This is what most readers are interested in.</p:text>
    <p:extLst>
      <p:ext uri="{C676402C-5697-4E1C-873F-D02D1690AC5C}">
        <p15:threadingInfo xmlns:p15="http://schemas.microsoft.com/office/powerpoint/2012/main" timeZoneBias="360"/>
      </p:ext>
    </p:extLst>
  </p:cm>
  <p:cm authorId="1" dt="2019-12-26T12:32:30.542" idx="5">
    <p:pos x="3408" y="10296"/>
    <p:text>Do we just have one control filter or do we have two?</p:text>
    <p:extLst>
      <p:ext uri="{C676402C-5697-4E1C-873F-D02D1690AC5C}">
        <p15:threadingInfo xmlns:p15="http://schemas.microsoft.com/office/powerpoint/2012/main" timeZoneBias="360"/>
      </p:ext>
    </p:extLst>
  </p:cm>
  <p:cm authorId="1" dt="2019-12-26T12:33:25.806" idx="6">
    <p:pos x="6024" y="11112"/>
    <p:text>Add sentence describing the type/method of DNA sequencing done.</p:text>
    <p:extLst>
      <p:ext uri="{C676402C-5697-4E1C-873F-D02D1690AC5C}">
        <p15:threadingInfo xmlns:p15="http://schemas.microsoft.com/office/powerpoint/2012/main" timeZoneBias="360"/>
      </p:ext>
    </p:extLst>
  </p:cm>
  <p:cm authorId="1" dt="2019-12-26T12:39:52.934" idx="11">
    <p:pos x="106" y="106"/>
    <p:text>I would suggest moving Inle Block Diagram to buttom of first row and putting pictures here.  More important to see sampling diagram first before results.</p:text>
    <p:extLst>
      <p:ext uri="{C676402C-5697-4E1C-873F-D02D1690AC5C}">
        <p15:threadingInfo xmlns:p15="http://schemas.microsoft.com/office/powerpoint/2012/main" timeZoneBias="360"/>
      </p:ext>
    </p:extLst>
  </p:cm>
  <p:cm authorId="1" dt="2019-12-26T12:41:17.899" idx="12">
    <p:pos x="10240" y="18601"/>
    <p:text>I would suggest putting putting in the control filter results.  Important to see the poor control to indicate reason to do more control cases.</p:text>
    <p:extLst>
      <p:ext uri="{C676402C-5697-4E1C-873F-D02D1690AC5C}">
        <p15:threadingInfo xmlns:p15="http://schemas.microsoft.com/office/powerpoint/2012/main" timeZoneBias="360"/>
      </p:ext>
    </p:extLst>
  </p:cm>
  <p:cm authorId="1" dt="2019-12-26T12:42:38.841" idx="13">
    <p:pos x="202" y="202"/>
    <p:text>I would suggest putting in a Figure caption here that describes what is in the figure, including the date of the analysis.  Also, the Plot titles do not need the parameter plotted since it is on the y-axis.  Don't repeat information.  I would move these "conclusions" to a Conclusion selection on the right.</p:text>
    <p:extLst>
      <p:ext uri="{C676402C-5697-4E1C-873F-D02D1690AC5C}">
        <p15:threadingInfo xmlns:p15="http://schemas.microsoft.com/office/powerpoint/2012/main" timeZoneBias="360"/>
      </p:ext>
    </p:extLst>
  </p:cm>
  <p:cm authorId="1" dt="2019-12-26T12:44:49.799" idx="14">
    <p:pos x="19623" y="2944"/>
    <p:text>Can you add the control fileter results here?</p:text>
    <p:extLst>
      <p:ext uri="{C676402C-5697-4E1C-873F-D02D1690AC5C}">
        <p15:threadingInfo xmlns:p15="http://schemas.microsoft.com/office/powerpoint/2012/main" timeZoneBias="360"/>
      </p:ext>
    </p:extLst>
  </p:cm>
  <p:cm authorId="1" dt="2019-12-26T12:48:06.263" idx="15">
    <p:pos x="31104" y="11328"/>
    <p:text>Can you say something about how these results compare to other studies?</p:text>
    <p:extLst>
      <p:ext uri="{C676402C-5697-4E1C-873F-D02D1690AC5C}">
        <p15:threadingInfo xmlns:p15="http://schemas.microsoft.com/office/powerpoint/2012/main" timeZoneBias="360"/>
      </p:ext>
    </p:extLst>
  </p:cm>
  <p:cm authorId="1" dt="2019-12-26T12:48:35.652" idx="16">
    <p:pos x="298" y="298"/>
    <p:text>Should only include Reference that are referred to in the text of the poster.  Could include reference to the Citation Research Aircraft and compare baterial found to other papers.</p:text>
    <p:extLst>
      <p:ext uri="{C676402C-5697-4E1C-873F-D02D1690AC5C}">
        <p15:threadingInfo xmlns:p15="http://schemas.microsoft.com/office/powerpoint/2012/main" timeZoneBias="360"/>
      </p:ext>
    </p:extLst>
  </p:cm>
  <p:cm authorId="2" dt="2020-01-05T22:44:24.218" idx="1">
    <p:pos x="134" y="2138"/>
    <p:text>Bacteria are</p:text>
    <p:extLst>
      <p:ext uri="{C676402C-5697-4E1C-873F-D02D1690AC5C}">
        <p15:threadingInfo xmlns:p15="http://schemas.microsoft.com/office/powerpoint/2012/main" timeZoneBias="360"/>
      </p:ext>
    </p:extLst>
  </p:cm>
  <p:cm authorId="2" dt="2020-01-05T22:44:44.539" idx="2">
    <p:pos x="394" y="394"/>
    <p:text>is plural</p:text>
    <p:extLst>
      <p:ext uri="{C676402C-5697-4E1C-873F-D02D1690AC5C}">
        <p15:threadingInfo xmlns:p15="http://schemas.microsoft.com/office/powerpoint/2012/main" timeZoneBias="360"/>
      </p:ext>
    </p:extLst>
  </p:cm>
  <p:cm authorId="2" dt="2020-01-05T22:45:52.630" idx="4">
    <p:pos x="1594" y="4166"/>
    <p:text>bacteria</p:text>
    <p:extLst>
      <p:ext uri="{C676402C-5697-4E1C-873F-D02D1690AC5C}">
        <p15:threadingInfo xmlns:p15="http://schemas.microsoft.com/office/powerpoint/2012/main" timeZoneBias="360"/>
      </p:ext>
    </p:extLst>
  </p:cm>
  <p:cm authorId="2" dt="2020-01-05T22:46:21.115" idx="5">
    <p:pos x="6854" y="4570"/>
    <p:text>Bacterial and fungal</p:text>
    <p:extLst>
      <p:ext uri="{C676402C-5697-4E1C-873F-D02D1690AC5C}">
        <p15:threadingInfo xmlns:p15="http://schemas.microsoft.com/office/powerpoint/2012/main" timeZoneBias="360"/>
      </p:ext>
    </p:extLst>
  </p:cm>
  <p:cm authorId="2" dt="2020-01-05T22:47:09.150" idx="6">
    <p:pos x="3130" y="8621"/>
    <p:text>sea breeze-induced</p:text>
    <p:extLst>
      <p:ext uri="{C676402C-5697-4E1C-873F-D02D1690AC5C}">
        <p15:threadingInfo xmlns:p15="http://schemas.microsoft.com/office/powerpoint/2012/main" timeZoneBias="360"/>
      </p:ext>
    </p:extLst>
  </p:cm>
  <p:cm authorId="2" dt="2020-01-05T22:48:03.769" idx="7">
    <p:pos x="7680" y="9427"/>
    <p:text>(KTIX) was used</p:text>
    <p:extLst>
      <p:ext uri="{C676402C-5697-4E1C-873F-D02D1690AC5C}">
        <p15:threadingInfo xmlns:p15="http://schemas.microsoft.com/office/powerpoint/2012/main" timeZoneBias="360"/>
      </p:ext>
    </p:extLst>
  </p:cm>
  <p:cm authorId="2" dt="2020-01-05T22:48:54.186" idx="8">
    <p:pos x="2304" y="11040"/>
    <p:text>was conducted</p:text>
    <p:extLst>
      <p:ext uri="{C676402C-5697-4E1C-873F-D02D1690AC5C}">
        <p15:threadingInfo xmlns:p15="http://schemas.microsoft.com/office/powerpoint/2012/main" timeZoneBias="360"/>
      </p:ext>
    </p:extLst>
  </p:cm>
  <p:cm authorId="2" dt="2020-01-05T22:49:26.710" idx="9">
    <p:pos x="3418" y="11443"/>
    <p:text>bacteria and fungi</p:text>
    <p:extLst>
      <p:ext uri="{C676402C-5697-4E1C-873F-D02D1690AC5C}">
        <p15:threadingInfo xmlns:p15="http://schemas.microsoft.com/office/powerpoint/2012/main" timeZoneBias="360"/>
      </p:ext>
    </p:extLst>
  </p:cm>
  <p:cm authorId="2" dt="2020-01-05T22:50:40.779" idx="10">
    <p:pos x="13114" y="17203"/>
    <p:text>are</p:text>
    <p:extLst>
      <p:ext uri="{C676402C-5697-4E1C-873F-D02D1690AC5C}">
        <p15:threadingInfo xmlns:p15="http://schemas.microsoft.com/office/powerpoint/2012/main" timeZoneBias="360"/>
      </p:ext>
    </p:extLst>
  </p:cm>
  <p:cm authorId="2" dt="2020-01-05T22:51:39.062" idx="11">
    <p:pos x="26381" y="6374"/>
    <p:text>human-associated bacteria</p:text>
    <p:extLst>
      <p:ext uri="{C676402C-5697-4E1C-873F-D02D1690AC5C}">
        <p15:threadingInfo xmlns:p15="http://schemas.microsoft.com/office/powerpoint/2012/main" timeZoneBias="360"/>
      </p:ext>
    </p:extLst>
  </p:cm>
  <p:cm authorId="2" dt="2020-01-05T22:52:21.007" idx="12">
    <p:pos x="22733" y="7680"/>
    <p:text>genus</p:text>
    <p:extLst>
      <p:ext uri="{C676402C-5697-4E1C-873F-D02D1690AC5C}">
        <p15:threadingInfo xmlns:p15="http://schemas.microsoft.com/office/powerpoint/2012/main" timeZoneBias="360"/>
      </p:ext>
    </p:extLst>
  </p:cm>
  <p:cm authorId="2" dt="2020-01-05T22:52:41.112" idx="13">
    <p:pos x="28704" y="8122"/>
    <p:text>sampling</p:text>
    <p:extLst>
      <p:ext uri="{C676402C-5697-4E1C-873F-D02D1690AC5C}">
        <p15:threadingInfo xmlns:p15="http://schemas.microsoft.com/office/powerpoint/2012/main" timeZoneBias="360"/>
      </p:ext>
    </p:extLst>
  </p:cm>
  <p:cm authorId="2" dt="2020-01-05T22:53:16.351" idx="14">
    <p:pos x="29594" y="9376"/>
    <p:text>material of biological origin</p:text>
    <p:extLst>
      <p:ext uri="{C676402C-5697-4E1C-873F-D02D1690AC5C}">
        <p15:threadingInfo xmlns:p15="http://schemas.microsoft.com/office/powerpoint/2012/main" timeZoneBias="360"/>
      </p:ext>
    </p:extLst>
  </p:cm>
  <p:cm authorId="2" dt="2020-01-05T22:53:54.856" idx="15">
    <p:pos x="26477" y="9389"/>
    <p:text>italics here</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657225" y="763588"/>
            <a:ext cx="6457950" cy="3771900"/>
          </a:xfrm>
          <a:prstGeom prst="rect">
            <a:avLst/>
          </a:prstGeom>
        </p:spPr>
        <p:txBody>
          <a:bodyPr lIns="0" tIns="0" rIns="0" bIns="0" anchor="ctr"/>
          <a:lstStyle/>
          <a:p>
            <a:pPr algn="ctr"/>
            <a:r>
              <a:rPr lang="en-US" sz="21820" b="0" strike="noStrike" spc="-1" dirty="0">
                <a:latin typeface="Arial"/>
              </a:rPr>
              <a:t>Click to move the slide</a:t>
            </a:r>
          </a:p>
        </p:txBody>
      </p:sp>
      <p:sp>
        <p:nvSpPr>
          <p:cNvPr id="42"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43"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dirty="0">
                <a:latin typeface="Times New Roman"/>
              </a:rPr>
              <a:t>&lt;header&gt;</a:t>
            </a:r>
          </a:p>
        </p:txBody>
      </p:sp>
      <p:sp>
        <p:nvSpPr>
          <p:cNvPr id="44"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dirty="0">
                <a:latin typeface="Times New Roman"/>
              </a:rPr>
              <a:t>&lt;date/time&gt;</a:t>
            </a:r>
          </a:p>
        </p:txBody>
      </p:sp>
      <p:sp>
        <p:nvSpPr>
          <p:cNvPr id="45"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dirty="0">
                <a:latin typeface="Times New Roman"/>
              </a:rPr>
              <a:t>&lt;footer&gt;</a:t>
            </a:r>
          </a:p>
        </p:txBody>
      </p:sp>
      <p:sp>
        <p:nvSpPr>
          <p:cNvPr id="46" name="PlaceHolder 6"/>
          <p:cNvSpPr>
            <a:spLocks noGrp="1"/>
          </p:cNvSpPr>
          <p:nvPr>
            <p:ph type="sldNum"/>
          </p:nvPr>
        </p:nvSpPr>
        <p:spPr>
          <a:xfrm>
            <a:off x="4399200" y="9555480"/>
            <a:ext cx="3372840" cy="502560"/>
          </a:xfrm>
          <a:prstGeom prst="rect">
            <a:avLst/>
          </a:prstGeom>
        </p:spPr>
        <p:txBody>
          <a:bodyPr lIns="0" tIns="0" rIns="0" bIns="0" anchor="b"/>
          <a:lstStyle/>
          <a:p>
            <a:pPr algn="r"/>
            <a:fld id="{DE40E6AF-261B-4CBF-ADAA-D8CA14CD76E7}" type="slidenum">
              <a:rPr lang="en-US" sz="1400" b="0" strike="noStrike" spc="-1">
                <a:latin typeface="Times New Roman"/>
              </a:rPr>
              <a:t>‹#›</a:t>
            </a:fld>
            <a:endParaRPr lang="en-US" sz="1400" b="0" strike="noStrike" spc="-1" dirty="0">
              <a:latin typeface="Times New Roman"/>
            </a:endParaRPr>
          </a:p>
        </p:txBody>
      </p:sp>
    </p:spTree>
    <p:extLst>
      <p:ext uri="{BB962C8B-B14F-4D97-AF65-F5344CB8AC3E}">
        <p14:creationId xmlns:p14="http://schemas.microsoft.com/office/powerpoint/2010/main" val="3054023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PlaceHolder 1"/>
          <p:cNvSpPr>
            <a:spLocks noGrp="1" noRot="1" noChangeAspect="1"/>
          </p:cNvSpPr>
          <p:nvPr>
            <p:ph type="sldImg"/>
          </p:nvPr>
        </p:nvSpPr>
        <p:spPr>
          <a:xfrm>
            <a:off x="657225" y="763588"/>
            <a:ext cx="6457950" cy="3771900"/>
          </a:xfrm>
          <a:prstGeom prst="rect">
            <a:avLst/>
          </a:prstGeom>
        </p:spPr>
      </p:sp>
      <p:sp>
        <p:nvSpPr>
          <p:cNvPr id="118" name="PlaceHolder 2"/>
          <p:cNvSpPr>
            <a:spLocks noGrp="1"/>
          </p:cNvSpPr>
          <p:nvPr>
            <p:ph type="body"/>
          </p:nvPr>
        </p:nvSpPr>
        <p:spPr>
          <a:xfrm>
            <a:off x="777240" y="4777560"/>
            <a:ext cx="6217560" cy="4525920"/>
          </a:xfrm>
          <a:prstGeom prst="rect">
            <a:avLst/>
          </a:prstGeom>
        </p:spPr>
        <p:txBody>
          <a:bodyPr lIns="0" tIns="0" rIns="0" bIns="0"/>
          <a:lstStyle/>
          <a:p>
            <a:r>
              <a:rPr lang="en-US" sz="1200" b="0" strike="noStrike" spc="-1" dirty="0">
                <a:latin typeface="Arial"/>
              </a:rPr>
              <a:t>Lysis induction – the transformation of live bacteria to bacteria ghosts.</a:t>
            </a:r>
          </a:p>
        </p:txBody>
      </p:sp>
    </p:spTree>
    <p:extLst>
      <p:ext uri="{BB962C8B-B14F-4D97-AF65-F5344CB8AC3E}">
        <p14:creationId xmlns:p14="http://schemas.microsoft.com/office/powerpoint/2010/main" val="116021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971800" y="1519132"/>
            <a:ext cx="45261000" cy="4872996"/>
          </a:xfrm>
          <a:prstGeom prst="rect">
            <a:avLst/>
          </a:prstGeom>
        </p:spPr>
        <p:txBody>
          <a:bodyPr lIns="0" tIns="0" rIns="0" bIns="0" anchor="ctr"/>
          <a:lstStyle/>
          <a:p>
            <a:pPr algn="ctr"/>
            <a:endParaRPr lang="en-US" sz="16991" b="0" strike="noStrike" spc="-1">
              <a:latin typeface="Arial"/>
            </a:endParaRPr>
          </a:p>
        </p:txBody>
      </p:sp>
      <p:sp>
        <p:nvSpPr>
          <p:cNvPr id="27" name="PlaceHolder 2"/>
          <p:cNvSpPr>
            <a:spLocks noGrp="1"/>
          </p:cNvSpPr>
          <p:nvPr>
            <p:ph type="body"/>
          </p:nvPr>
        </p:nvSpPr>
        <p:spPr>
          <a:xfrm>
            <a:off x="2971800" y="7185890"/>
            <a:ext cx="45261000" cy="8074666"/>
          </a:xfrm>
          <a:prstGeom prst="rect">
            <a:avLst/>
          </a:prstGeom>
        </p:spPr>
        <p:txBody>
          <a:bodyPr lIns="0" tIns="0" rIns="0" bIns="0">
            <a:normAutofit/>
          </a:bodyPr>
          <a:lstStyle/>
          <a:p>
            <a:endParaRPr lang="en-US" sz="12350" b="0" strike="noStrike" spc="-1">
              <a:latin typeface="Arial"/>
            </a:endParaRPr>
          </a:p>
        </p:txBody>
      </p:sp>
      <p:sp>
        <p:nvSpPr>
          <p:cNvPr id="28" name="PlaceHolder 3"/>
          <p:cNvSpPr>
            <a:spLocks noGrp="1"/>
          </p:cNvSpPr>
          <p:nvPr>
            <p:ph type="body"/>
          </p:nvPr>
        </p:nvSpPr>
        <p:spPr>
          <a:xfrm>
            <a:off x="2971800" y="16027968"/>
            <a:ext cx="45261000" cy="8074666"/>
          </a:xfrm>
          <a:prstGeom prst="rect">
            <a:avLst/>
          </a:prstGeom>
        </p:spPr>
        <p:txBody>
          <a:bodyPr lIns="0" tIns="0" rIns="0" bIns="0">
            <a:normAutofit/>
          </a:bodyPr>
          <a:lstStyle/>
          <a:p>
            <a:endParaRPr lang="en-US" sz="1235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2971800" y="1519132"/>
            <a:ext cx="45261000" cy="4872996"/>
          </a:xfrm>
          <a:prstGeom prst="rect">
            <a:avLst/>
          </a:prstGeom>
        </p:spPr>
        <p:txBody>
          <a:bodyPr lIns="0" tIns="0" rIns="0" bIns="0" anchor="ctr"/>
          <a:lstStyle/>
          <a:p>
            <a:pPr algn="ctr"/>
            <a:endParaRPr lang="en-US" sz="16991" b="0" strike="noStrike" spc="-1">
              <a:latin typeface="Arial"/>
            </a:endParaRPr>
          </a:p>
        </p:txBody>
      </p:sp>
      <p:sp>
        <p:nvSpPr>
          <p:cNvPr id="30" name="PlaceHolder 2"/>
          <p:cNvSpPr>
            <a:spLocks noGrp="1"/>
          </p:cNvSpPr>
          <p:nvPr>
            <p:ph type="body"/>
          </p:nvPr>
        </p:nvSpPr>
        <p:spPr>
          <a:xfrm>
            <a:off x="2971800" y="7185890"/>
            <a:ext cx="22087080" cy="8074666"/>
          </a:xfrm>
          <a:prstGeom prst="rect">
            <a:avLst/>
          </a:prstGeom>
        </p:spPr>
        <p:txBody>
          <a:bodyPr lIns="0" tIns="0" rIns="0" bIns="0">
            <a:normAutofit/>
          </a:bodyPr>
          <a:lstStyle/>
          <a:p>
            <a:endParaRPr lang="en-US" sz="12350" b="0" strike="noStrike" spc="-1">
              <a:latin typeface="Arial"/>
            </a:endParaRPr>
          </a:p>
        </p:txBody>
      </p:sp>
      <p:sp>
        <p:nvSpPr>
          <p:cNvPr id="31" name="PlaceHolder 3"/>
          <p:cNvSpPr>
            <a:spLocks noGrp="1"/>
          </p:cNvSpPr>
          <p:nvPr>
            <p:ph type="body"/>
          </p:nvPr>
        </p:nvSpPr>
        <p:spPr>
          <a:xfrm>
            <a:off x="26163720" y="7185890"/>
            <a:ext cx="22087080" cy="8074666"/>
          </a:xfrm>
          <a:prstGeom prst="rect">
            <a:avLst/>
          </a:prstGeom>
        </p:spPr>
        <p:txBody>
          <a:bodyPr lIns="0" tIns="0" rIns="0" bIns="0">
            <a:normAutofit/>
          </a:bodyPr>
          <a:lstStyle/>
          <a:p>
            <a:endParaRPr lang="en-US" sz="12350" b="0" strike="noStrike" spc="-1">
              <a:latin typeface="Arial"/>
            </a:endParaRPr>
          </a:p>
        </p:txBody>
      </p:sp>
      <p:sp>
        <p:nvSpPr>
          <p:cNvPr id="32" name="PlaceHolder 4"/>
          <p:cNvSpPr>
            <a:spLocks noGrp="1"/>
          </p:cNvSpPr>
          <p:nvPr>
            <p:ph type="body"/>
          </p:nvPr>
        </p:nvSpPr>
        <p:spPr>
          <a:xfrm>
            <a:off x="2971800" y="16027968"/>
            <a:ext cx="22087080" cy="8074666"/>
          </a:xfrm>
          <a:prstGeom prst="rect">
            <a:avLst/>
          </a:prstGeom>
        </p:spPr>
        <p:txBody>
          <a:bodyPr lIns="0" tIns="0" rIns="0" bIns="0">
            <a:normAutofit/>
          </a:bodyPr>
          <a:lstStyle/>
          <a:p>
            <a:endParaRPr lang="en-US" sz="12350" b="0" strike="noStrike" spc="-1">
              <a:latin typeface="Arial"/>
            </a:endParaRPr>
          </a:p>
        </p:txBody>
      </p:sp>
      <p:sp>
        <p:nvSpPr>
          <p:cNvPr id="33" name="PlaceHolder 5"/>
          <p:cNvSpPr>
            <a:spLocks noGrp="1"/>
          </p:cNvSpPr>
          <p:nvPr>
            <p:ph type="body"/>
          </p:nvPr>
        </p:nvSpPr>
        <p:spPr>
          <a:xfrm>
            <a:off x="26163720" y="16027968"/>
            <a:ext cx="22087080" cy="8074666"/>
          </a:xfrm>
          <a:prstGeom prst="rect">
            <a:avLst/>
          </a:prstGeom>
        </p:spPr>
        <p:txBody>
          <a:bodyPr lIns="0" tIns="0" rIns="0" bIns="0">
            <a:normAutofit/>
          </a:bodyPr>
          <a:lstStyle/>
          <a:p>
            <a:endParaRPr lang="en-US" sz="1235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2971800" y="1519132"/>
            <a:ext cx="45261000" cy="4872996"/>
          </a:xfrm>
          <a:prstGeom prst="rect">
            <a:avLst/>
          </a:prstGeom>
        </p:spPr>
        <p:txBody>
          <a:bodyPr lIns="0" tIns="0" rIns="0" bIns="0" anchor="ctr"/>
          <a:lstStyle/>
          <a:p>
            <a:pPr algn="ctr"/>
            <a:endParaRPr lang="en-US" sz="16991" b="0" strike="noStrike" spc="-1">
              <a:latin typeface="Arial"/>
            </a:endParaRPr>
          </a:p>
        </p:txBody>
      </p:sp>
      <p:sp>
        <p:nvSpPr>
          <p:cNvPr id="35" name="PlaceHolder 2"/>
          <p:cNvSpPr>
            <a:spLocks noGrp="1"/>
          </p:cNvSpPr>
          <p:nvPr>
            <p:ph type="body"/>
          </p:nvPr>
        </p:nvSpPr>
        <p:spPr>
          <a:xfrm>
            <a:off x="2971800" y="7185890"/>
            <a:ext cx="14573880" cy="8074666"/>
          </a:xfrm>
          <a:prstGeom prst="rect">
            <a:avLst/>
          </a:prstGeom>
        </p:spPr>
        <p:txBody>
          <a:bodyPr lIns="0" tIns="0" rIns="0" bIns="0">
            <a:normAutofit/>
          </a:bodyPr>
          <a:lstStyle/>
          <a:p>
            <a:endParaRPr lang="en-US" sz="12350" b="0" strike="noStrike" spc="-1">
              <a:latin typeface="Arial"/>
            </a:endParaRPr>
          </a:p>
        </p:txBody>
      </p:sp>
      <p:sp>
        <p:nvSpPr>
          <p:cNvPr id="36" name="PlaceHolder 3"/>
          <p:cNvSpPr>
            <a:spLocks noGrp="1"/>
          </p:cNvSpPr>
          <p:nvPr>
            <p:ph type="body"/>
          </p:nvPr>
        </p:nvSpPr>
        <p:spPr>
          <a:xfrm>
            <a:off x="18274680" y="7185890"/>
            <a:ext cx="14573880" cy="8074666"/>
          </a:xfrm>
          <a:prstGeom prst="rect">
            <a:avLst/>
          </a:prstGeom>
        </p:spPr>
        <p:txBody>
          <a:bodyPr lIns="0" tIns="0" rIns="0" bIns="0">
            <a:normAutofit/>
          </a:bodyPr>
          <a:lstStyle/>
          <a:p>
            <a:endParaRPr lang="en-US" sz="12350" b="0" strike="noStrike" spc="-1">
              <a:latin typeface="Arial"/>
            </a:endParaRPr>
          </a:p>
        </p:txBody>
      </p:sp>
      <p:sp>
        <p:nvSpPr>
          <p:cNvPr id="37" name="PlaceHolder 4"/>
          <p:cNvSpPr>
            <a:spLocks noGrp="1"/>
          </p:cNvSpPr>
          <p:nvPr>
            <p:ph type="body"/>
          </p:nvPr>
        </p:nvSpPr>
        <p:spPr>
          <a:xfrm>
            <a:off x="33577560" y="7185890"/>
            <a:ext cx="14573880" cy="8074666"/>
          </a:xfrm>
          <a:prstGeom prst="rect">
            <a:avLst/>
          </a:prstGeom>
        </p:spPr>
        <p:txBody>
          <a:bodyPr lIns="0" tIns="0" rIns="0" bIns="0">
            <a:normAutofit/>
          </a:bodyPr>
          <a:lstStyle/>
          <a:p>
            <a:endParaRPr lang="en-US" sz="12350" b="0" strike="noStrike" spc="-1">
              <a:latin typeface="Arial"/>
            </a:endParaRPr>
          </a:p>
        </p:txBody>
      </p:sp>
      <p:sp>
        <p:nvSpPr>
          <p:cNvPr id="38" name="PlaceHolder 5"/>
          <p:cNvSpPr>
            <a:spLocks noGrp="1"/>
          </p:cNvSpPr>
          <p:nvPr>
            <p:ph type="body"/>
          </p:nvPr>
        </p:nvSpPr>
        <p:spPr>
          <a:xfrm>
            <a:off x="2971800" y="16027968"/>
            <a:ext cx="14573880" cy="8074666"/>
          </a:xfrm>
          <a:prstGeom prst="rect">
            <a:avLst/>
          </a:prstGeom>
        </p:spPr>
        <p:txBody>
          <a:bodyPr lIns="0" tIns="0" rIns="0" bIns="0">
            <a:normAutofit/>
          </a:bodyPr>
          <a:lstStyle/>
          <a:p>
            <a:endParaRPr lang="en-US" sz="12350" b="0" strike="noStrike" spc="-1">
              <a:latin typeface="Arial"/>
            </a:endParaRPr>
          </a:p>
        </p:txBody>
      </p:sp>
      <p:sp>
        <p:nvSpPr>
          <p:cNvPr id="39" name="PlaceHolder 6"/>
          <p:cNvSpPr>
            <a:spLocks noGrp="1"/>
          </p:cNvSpPr>
          <p:nvPr>
            <p:ph type="body"/>
          </p:nvPr>
        </p:nvSpPr>
        <p:spPr>
          <a:xfrm>
            <a:off x="18274680" y="16027968"/>
            <a:ext cx="14573880" cy="8074666"/>
          </a:xfrm>
          <a:prstGeom prst="rect">
            <a:avLst/>
          </a:prstGeom>
        </p:spPr>
        <p:txBody>
          <a:bodyPr lIns="0" tIns="0" rIns="0" bIns="0">
            <a:normAutofit/>
          </a:bodyPr>
          <a:lstStyle/>
          <a:p>
            <a:endParaRPr lang="en-US" sz="12350" b="0" strike="noStrike" spc="-1">
              <a:latin typeface="Arial"/>
            </a:endParaRPr>
          </a:p>
        </p:txBody>
      </p:sp>
      <p:sp>
        <p:nvSpPr>
          <p:cNvPr id="40" name="PlaceHolder 7"/>
          <p:cNvSpPr>
            <a:spLocks noGrp="1"/>
          </p:cNvSpPr>
          <p:nvPr>
            <p:ph type="body"/>
          </p:nvPr>
        </p:nvSpPr>
        <p:spPr>
          <a:xfrm>
            <a:off x="33577560" y="16027968"/>
            <a:ext cx="14573880" cy="8074666"/>
          </a:xfrm>
          <a:prstGeom prst="rect">
            <a:avLst/>
          </a:prstGeom>
        </p:spPr>
        <p:txBody>
          <a:bodyPr lIns="0" tIns="0" rIns="0" bIns="0">
            <a:normAutofit/>
          </a:bodyPr>
          <a:lstStyle/>
          <a:p>
            <a:endParaRPr lang="en-US" sz="1235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2971800" y="1519132"/>
            <a:ext cx="45261000" cy="4872996"/>
          </a:xfrm>
          <a:prstGeom prst="rect">
            <a:avLst/>
          </a:prstGeom>
        </p:spPr>
        <p:txBody>
          <a:bodyPr lIns="0" tIns="0" rIns="0" bIns="0" anchor="ctr"/>
          <a:lstStyle/>
          <a:p>
            <a:pPr algn="ctr"/>
            <a:endParaRPr lang="en-US" sz="16991" b="0" strike="noStrike" spc="-1">
              <a:latin typeface="Arial"/>
            </a:endParaRPr>
          </a:p>
        </p:txBody>
      </p:sp>
      <p:sp>
        <p:nvSpPr>
          <p:cNvPr id="6" name="PlaceHolder 2"/>
          <p:cNvSpPr>
            <a:spLocks noGrp="1"/>
          </p:cNvSpPr>
          <p:nvPr>
            <p:ph type="subTitle"/>
          </p:nvPr>
        </p:nvSpPr>
        <p:spPr>
          <a:xfrm>
            <a:off x="2971800" y="7185890"/>
            <a:ext cx="45261000" cy="16928237"/>
          </a:xfrm>
          <a:prstGeom prst="rect">
            <a:avLst/>
          </a:prstGeom>
        </p:spPr>
        <p:txBody>
          <a:bodyPr lIns="0" tIns="0" rIns="0" bIns="0" anchor="ctr"/>
          <a:lstStyle/>
          <a:p>
            <a:pPr algn="ctr"/>
            <a:endParaRPr lang="en-US" sz="2492"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2971800" y="1519132"/>
            <a:ext cx="45261000" cy="4872996"/>
          </a:xfrm>
          <a:prstGeom prst="rect">
            <a:avLst/>
          </a:prstGeom>
        </p:spPr>
        <p:txBody>
          <a:bodyPr lIns="0" tIns="0" rIns="0" bIns="0" anchor="ctr"/>
          <a:lstStyle/>
          <a:p>
            <a:pPr algn="ctr"/>
            <a:endParaRPr lang="en-US" sz="16991" b="0" strike="noStrike" spc="-1">
              <a:latin typeface="Arial"/>
            </a:endParaRPr>
          </a:p>
        </p:txBody>
      </p:sp>
      <p:sp>
        <p:nvSpPr>
          <p:cNvPr id="8" name="PlaceHolder 2"/>
          <p:cNvSpPr>
            <a:spLocks noGrp="1"/>
          </p:cNvSpPr>
          <p:nvPr>
            <p:ph type="body"/>
          </p:nvPr>
        </p:nvSpPr>
        <p:spPr>
          <a:xfrm>
            <a:off x="2971800" y="7185890"/>
            <a:ext cx="45261000" cy="16928237"/>
          </a:xfrm>
          <a:prstGeom prst="rect">
            <a:avLst/>
          </a:prstGeom>
        </p:spPr>
        <p:txBody>
          <a:bodyPr lIns="0" tIns="0" rIns="0" bIns="0">
            <a:normAutofit/>
          </a:bodyPr>
          <a:lstStyle/>
          <a:p>
            <a:endParaRPr lang="en-US" sz="1235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2971800" y="1519132"/>
            <a:ext cx="45261000" cy="4872996"/>
          </a:xfrm>
          <a:prstGeom prst="rect">
            <a:avLst/>
          </a:prstGeom>
        </p:spPr>
        <p:txBody>
          <a:bodyPr lIns="0" tIns="0" rIns="0" bIns="0" anchor="ctr"/>
          <a:lstStyle/>
          <a:p>
            <a:pPr algn="ctr"/>
            <a:endParaRPr lang="en-US" sz="16991" b="0" strike="noStrike" spc="-1">
              <a:latin typeface="Arial"/>
            </a:endParaRPr>
          </a:p>
        </p:txBody>
      </p:sp>
      <p:sp>
        <p:nvSpPr>
          <p:cNvPr id="10" name="PlaceHolder 2"/>
          <p:cNvSpPr>
            <a:spLocks noGrp="1"/>
          </p:cNvSpPr>
          <p:nvPr>
            <p:ph type="body"/>
          </p:nvPr>
        </p:nvSpPr>
        <p:spPr>
          <a:xfrm>
            <a:off x="2971800" y="7185890"/>
            <a:ext cx="22087080" cy="16928237"/>
          </a:xfrm>
          <a:prstGeom prst="rect">
            <a:avLst/>
          </a:prstGeom>
        </p:spPr>
        <p:txBody>
          <a:bodyPr lIns="0" tIns="0" rIns="0" bIns="0">
            <a:normAutofit/>
          </a:bodyPr>
          <a:lstStyle/>
          <a:p>
            <a:endParaRPr lang="en-US" sz="12350" b="0" strike="noStrike" spc="-1">
              <a:latin typeface="Arial"/>
            </a:endParaRPr>
          </a:p>
        </p:txBody>
      </p:sp>
      <p:sp>
        <p:nvSpPr>
          <p:cNvPr id="11" name="PlaceHolder 3"/>
          <p:cNvSpPr>
            <a:spLocks noGrp="1"/>
          </p:cNvSpPr>
          <p:nvPr>
            <p:ph type="body"/>
          </p:nvPr>
        </p:nvSpPr>
        <p:spPr>
          <a:xfrm>
            <a:off x="26163720" y="7185890"/>
            <a:ext cx="22087080" cy="16928237"/>
          </a:xfrm>
          <a:prstGeom prst="rect">
            <a:avLst/>
          </a:prstGeom>
        </p:spPr>
        <p:txBody>
          <a:bodyPr lIns="0" tIns="0" rIns="0" bIns="0">
            <a:normAutofit/>
          </a:bodyPr>
          <a:lstStyle/>
          <a:p>
            <a:endParaRPr lang="en-US" sz="1235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2971800" y="1519132"/>
            <a:ext cx="45261000" cy="4872996"/>
          </a:xfrm>
          <a:prstGeom prst="rect">
            <a:avLst/>
          </a:prstGeom>
        </p:spPr>
        <p:txBody>
          <a:bodyPr lIns="0" tIns="0" rIns="0" bIns="0" anchor="ctr"/>
          <a:lstStyle/>
          <a:p>
            <a:pPr algn="ctr"/>
            <a:endParaRPr lang="en-US" sz="16991"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2971800" y="1519132"/>
            <a:ext cx="45261000" cy="22589388"/>
          </a:xfrm>
          <a:prstGeom prst="rect">
            <a:avLst/>
          </a:prstGeom>
        </p:spPr>
        <p:txBody>
          <a:bodyPr lIns="0" tIns="0" rIns="0" bIns="0" anchor="ctr"/>
          <a:lstStyle/>
          <a:p>
            <a:pPr algn="ctr"/>
            <a:endParaRPr lang="en-US" sz="2492"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2971800" y="1519132"/>
            <a:ext cx="45261000" cy="4872996"/>
          </a:xfrm>
          <a:prstGeom prst="rect">
            <a:avLst/>
          </a:prstGeom>
        </p:spPr>
        <p:txBody>
          <a:bodyPr lIns="0" tIns="0" rIns="0" bIns="0" anchor="ctr"/>
          <a:lstStyle/>
          <a:p>
            <a:pPr algn="ctr"/>
            <a:endParaRPr lang="en-US" sz="16991" b="0" strike="noStrike" spc="-1">
              <a:latin typeface="Arial"/>
            </a:endParaRPr>
          </a:p>
        </p:txBody>
      </p:sp>
      <p:sp>
        <p:nvSpPr>
          <p:cNvPr id="15" name="PlaceHolder 2"/>
          <p:cNvSpPr>
            <a:spLocks noGrp="1"/>
          </p:cNvSpPr>
          <p:nvPr>
            <p:ph type="body"/>
          </p:nvPr>
        </p:nvSpPr>
        <p:spPr>
          <a:xfrm>
            <a:off x="2971800" y="7185890"/>
            <a:ext cx="22087080" cy="8074666"/>
          </a:xfrm>
          <a:prstGeom prst="rect">
            <a:avLst/>
          </a:prstGeom>
        </p:spPr>
        <p:txBody>
          <a:bodyPr lIns="0" tIns="0" rIns="0" bIns="0">
            <a:normAutofit/>
          </a:bodyPr>
          <a:lstStyle/>
          <a:p>
            <a:endParaRPr lang="en-US" sz="12350" b="0" strike="noStrike" spc="-1">
              <a:latin typeface="Arial"/>
            </a:endParaRPr>
          </a:p>
        </p:txBody>
      </p:sp>
      <p:sp>
        <p:nvSpPr>
          <p:cNvPr id="16" name="PlaceHolder 3"/>
          <p:cNvSpPr>
            <a:spLocks noGrp="1"/>
          </p:cNvSpPr>
          <p:nvPr>
            <p:ph type="body"/>
          </p:nvPr>
        </p:nvSpPr>
        <p:spPr>
          <a:xfrm>
            <a:off x="26163720" y="7185890"/>
            <a:ext cx="22087080" cy="16928237"/>
          </a:xfrm>
          <a:prstGeom prst="rect">
            <a:avLst/>
          </a:prstGeom>
        </p:spPr>
        <p:txBody>
          <a:bodyPr lIns="0" tIns="0" rIns="0" bIns="0">
            <a:normAutofit/>
          </a:bodyPr>
          <a:lstStyle/>
          <a:p>
            <a:endParaRPr lang="en-US" sz="12350" b="0" strike="noStrike" spc="-1">
              <a:latin typeface="Arial"/>
            </a:endParaRPr>
          </a:p>
        </p:txBody>
      </p:sp>
      <p:sp>
        <p:nvSpPr>
          <p:cNvPr id="17" name="PlaceHolder 4"/>
          <p:cNvSpPr>
            <a:spLocks noGrp="1"/>
          </p:cNvSpPr>
          <p:nvPr>
            <p:ph type="body"/>
          </p:nvPr>
        </p:nvSpPr>
        <p:spPr>
          <a:xfrm>
            <a:off x="2971800" y="16027968"/>
            <a:ext cx="22087080" cy="8074666"/>
          </a:xfrm>
          <a:prstGeom prst="rect">
            <a:avLst/>
          </a:prstGeom>
        </p:spPr>
        <p:txBody>
          <a:bodyPr lIns="0" tIns="0" rIns="0" bIns="0">
            <a:normAutofit/>
          </a:bodyPr>
          <a:lstStyle/>
          <a:p>
            <a:endParaRPr lang="en-US" sz="1235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2971800" y="1519132"/>
            <a:ext cx="45261000" cy="4872996"/>
          </a:xfrm>
          <a:prstGeom prst="rect">
            <a:avLst/>
          </a:prstGeom>
        </p:spPr>
        <p:txBody>
          <a:bodyPr lIns="0" tIns="0" rIns="0" bIns="0" anchor="ctr"/>
          <a:lstStyle/>
          <a:p>
            <a:pPr algn="ctr"/>
            <a:endParaRPr lang="en-US" sz="16991" b="0" strike="noStrike" spc="-1">
              <a:latin typeface="Arial"/>
            </a:endParaRPr>
          </a:p>
        </p:txBody>
      </p:sp>
      <p:sp>
        <p:nvSpPr>
          <p:cNvPr id="19" name="PlaceHolder 2"/>
          <p:cNvSpPr>
            <a:spLocks noGrp="1"/>
          </p:cNvSpPr>
          <p:nvPr>
            <p:ph type="body"/>
          </p:nvPr>
        </p:nvSpPr>
        <p:spPr>
          <a:xfrm>
            <a:off x="2971800" y="7185890"/>
            <a:ext cx="22087080" cy="16928237"/>
          </a:xfrm>
          <a:prstGeom prst="rect">
            <a:avLst/>
          </a:prstGeom>
        </p:spPr>
        <p:txBody>
          <a:bodyPr lIns="0" tIns="0" rIns="0" bIns="0">
            <a:normAutofit/>
          </a:bodyPr>
          <a:lstStyle/>
          <a:p>
            <a:endParaRPr lang="en-US" sz="12350" b="0" strike="noStrike" spc="-1">
              <a:latin typeface="Arial"/>
            </a:endParaRPr>
          </a:p>
        </p:txBody>
      </p:sp>
      <p:sp>
        <p:nvSpPr>
          <p:cNvPr id="20" name="PlaceHolder 3"/>
          <p:cNvSpPr>
            <a:spLocks noGrp="1"/>
          </p:cNvSpPr>
          <p:nvPr>
            <p:ph type="body"/>
          </p:nvPr>
        </p:nvSpPr>
        <p:spPr>
          <a:xfrm>
            <a:off x="26163720" y="7185890"/>
            <a:ext cx="22087080" cy="8074666"/>
          </a:xfrm>
          <a:prstGeom prst="rect">
            <a:avLst/>
          </a:prstGeom>
        </p:spPr>
        <p:txBody>
          <a:bodyPr lIns="0" tIns="0" rIns="0" bIns="0">
            <a:normAutofit/>
          </a:bodyPr>
          <a:lstStyle/>
          <a:p>
            <a:endParaRPr lang="en-US" sz="12350" b="0" strike="noStrike" spc="-1">
              <a:latin typeface="Arial"/>
            </a:endParaRPr>
          </a:p>
        </p:txBody>
      </p:sp>
      <p:sp>
        <p:nvSpPr>
          <p:cNvPr id="21" name="PlaceHolder 4"/>
          <p:cNvSpPr>
            <a:spLocks noGrp="1"/>
          </p:cNvSpPr>
          <p:nvPr>
            <p:ph type="body"/>
          </p:nvPr>
        </p:nvSpPr>
        <p:spPr>
          <a:xfrm>
            <a:off x="26163720" y="16027968"/>
            <a:ext cx="22087080" cy="8074666"/>
          </a:xfrm>
          <a:prstGeom prst="rect">
            <a:avLst/>
          </a:prstGeom>
        </p:spPr>
        <p:txBody>
          <a:bodyPr lIns="0" tIns="0" rIns="0" bIns="0">
            <a:normAutofit/>
          </a:bodyPr>
          <a:lstStyle/>
          <a:p>
            <a:endParaRPr lang="en-US" sz="1235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2971800" y="1519132"/>
            <a:ext cx="45261000" cy="4872996"/>
          </a:xfrm>
          <a:prstGeom prst="rect">
            <a:avLst/>
          </a:prstGeom>
        </p:spPr>
        <p:txBody>
          <a:bodyPr lIns="0" tIns="0" rIns="0" bIns="0" anchor="ctr"/>
          <a:lstStyle/>
          <a:p>
            <a:pPr algn="ctr"/>
            <a:endParaRPr lang="en-US" sz="16991" b="0" strike="noStrike" spc="-1">
              <a:latin typeface="Arial"/>
            </a:endParaRPr>
          </a:p>
        </p:txBody>
      </p:sp>
      <p:sp>
        <p:nvSpPr>
          <p:cNvPr id="23" name="PlaceHolder 2"/>
          <p:cNvSpPr>
            <a:spLocks noGrp="1"/>
          </p:cNvSpPr>
          <p:nvPr>
            <p:ph type="body"/>
          </p:nvPr>
        </p:nvSpPr>
        <p:spPr>
          <a:xfrm>
            <a:off x="2971800" y="7185890"/>
            <a:ext cx="22087080" cy="8074666"/>
          </a:xfrm>
          <a:prstGeom prst="rect">
            <a:avLst/>
          </a:prstGeom>
        </p:spPr>
        <p:txBody>
          <a:bodyPr lIns="0" tIns="0" rIns="0" bIns="0">
            <a:normAutofit/>
          </a:bodyPr>
          <a:lstStyle/>
          <a:p>
            <a:endParaRPr lang="en-US" sz="12350" b="0" strike="noStrike" spc="-1">
              <a:latin typeface="Arial"/>
            </a:endParaRPr>
          </a:p>
        </p:txBody>
      </p:sp>
      <p:sp>
        <p:nvSpPr>
          <p:cNvPr id="24" name="PlaceHolder 3"/>
          <p:cNvSpPr>
            <a:spLocks noGrp="1"/>
          </p:cNvSpPr>
          <p:nvPr>
            <p:ph type="body"/>
          </p:nvPr>
        </p:nvSpPr>
        <p:spPr>
          <a:xfrm>
            <a:off x="26163720" y="7185890"/>
            <a:ext cx="22087080" cy="8074666"/>
          </a:xfrm>
          <a:prstGeom prst="rect">
            <a:avLst/>
          </a:prstGeom>
        </p:spPr>
        <p:txBody>
          <a:bodyPr lIns="0" tIns="0" rIns="0" bIns="0">
            <a:normAutofit/>
          </a:bodyPr>
          <a:lstStyle/>
          <a:p>
            <a:endParaRPr lang="en-US" sz="12350" b="0" strike="noStrike" spc="-1">
              <a:latin typeface="Arial"/>
            </a:endParaRPr>
          </a:p>
        </p:txBody>
      </p:sp>
      <p:sp>
        <p:nvSpPr>
          <p:cNvPr id="25" name="PlaceHolder 4"/>
          <p:cNvSpPr>
            <a:spLocks noGrp="1"/>
          </p:cNvSpPr>
          <p:nvPr>
            <p:ph type="body"/>
          </p:nvPr>
        </p:nvSpPr>
        <p:spPr>
          <a:xfrm>
            <a:off x="2971800" y="16027968"/>
            <a:ext cx="45261000" cy="8074666"/>
          </a:xfrm>
          <a:prstGeom prst="rect">
            <a:avLst/>
          </a:prstGeom>
        </p:spPr>
        <p:txBody>
          <a:bodyPr lIns="0" tIns="0" rIns="0" bIns="0">
            <a:normAutofit/>
          </a:bodyPr>
          <a:lstStyle/>
          <a:p>
            <a:endParaRPr lang="en-US" sz="1235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9966"/>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2971800" y="1519132"/>
            <a:ext cx="45261000" cy="4872996"/>
          </a:xfrm>
          <a:prstGeom prst="rect">
            <a:avLst/>
          </a:prstGeom>
        </p:spPr>
        <p:txBody>
          <a:bodyPr lIns="0" tIns="0" rIns="0" bIns="0" anchor="ctr"/>
          <a:lstStyle/>
          <a:p>
            <a:pPr algn="ctr"/>
            <a:r>
              <a:rPr lang="en-US" sz="16991" b="0" strike="noStrike" spc="-1">
                <a:latin typeface="Arial"/>
              </a:rPr>
              <a:t>Click to edit the title text format</a:t>
            </a:r>
          </a:p>
        </p:txBody>
      </p:sp>
      <p:sp>
        <p:nvSpPr>
          <p:cNvPr id="6" name="PlaceHolder 2"/>
          <p:cNvSpPr>
            <a:spLocks noGrp="1"/>
          </p:cNvSpPr>
          <p:nvPr>
            <p:ph type="body"/>
          </p:nvPr>
        </p:nvSpPr>
        <p:spPr>
          <a:xfrm>
            <a:off x="2971800" y="7185890"/>
            <a:ext cx="45261000" cy="16928237"/>
          </a:xfrm>
          <a:prstGeom prst="rect">
            <a:avLst/>
          </a:prstGeom>
        </p:spPr>
        <p:txBody>
          <a:bodyPr lIns="0" tIns="0" rIns="0" bIns="0">
            <a:normAutofit/>
          </a:bodyPr>
          <a:lstStyle/>
          <a:p>
            <a:pPr marL="432000" indent="-324000">
              <a:spcBef>
                <a:spcPts val="7024"/>
              </a:spcBef>
              <a:buClr>
                <a:srgbClr val="000000"/>
              </a:buClr>
              <a:buSzPct val="45000"/>
              <a:buFont typeface="Wingdings" charset="2"/>
              <a:buChar char=""/>
            </a:pPr>
            <a:r>
              <a:rPr lang="en-US" sz="12350" b="0" strike="noStrike" spc="-1">
                <a:latin typeface="Arial"/>
              </a:rPr>
              <a:t>Click to edit the outline text format</a:t>
            </a:r>
          </a:p>
          <a:p>
            <a:pPr marL="672779" lvl="1" indent="-252291">
              <a:spcBef>
                <a:spcPts val="4375"/>
              </a:spcBef>
              <a:buClr>
                <a:srgbClr val="000000"/>
              </a:buClr>
              <a:buSzPct val="75000"/>
              <a:buFont typeface="Symbol" charset="2"/>
              <a:buChar char=""/>
            </a:pPr>
            <a:r>
              <a:rPr lang="en-US" sz="10809" b="0" strike="noStrike" spc="-1">
                <a:latin typeface="Arial"/>
              </a:rPr>
              <a:t>Second Outline Level</a:t>
            </a:r>
          </a:p>
          <a:p>
            <a:pPr marL="1009168" lvl="2" indent="-224259">
              <a:spcBef>
                <a:spcPts val="3279"/>
              </a:spcBef>
              <a:buClr>
                <a:srgbClr val="000000"/>
              </a:buClr>
              <a:buSzPct val="45000"/>
              <a:buFont typeface="Wingdings" charset="2"/>
              <a:buChar char=""/>
            </a:pPr>
            <a:r>
              <a:rPr lang="en-US" sz="9258" b="0" strike="noStrike" spc="-1">
                <a:latin typeface="Arial"/>
              </a:rPr>
              <a:t>Third Outline Level</a:t>
            </a:r>
          </a:p>
          <a:p>
            <a:pPr marL="1345559" lvl="3" indent="-168196">
              <a:spcBef>
                <a:spcPts val="2185"/>
              </a:spcBef>
              <a:buClr>
                <a:srgbClr val="000000"/>
              </a:buClr>
              <a:buSzPct val="75000"/>
              <a:buFont typeface="Symbol" charset="2"/>
              <a:buChar char=""/>
            </a:pPr>
            <a:r>
              <a:rPr lang="en-US" sz="7717" b="0" strike="noStrike" spc="-1">
                <a:latin typeface="Arial"/>
              </a:rPr>
              <a:t>Fourth Outline Level</a:t>
            </a:r>
          </a:p>
          <a:p>
            <a:pPr marL="1681947" lvl="4" indent="-168196">
              <a:spcBef>
                <a:spcPts val="1092"/>
              </a:spcBef>
              <a:buClr>
                <a:srgbClr val="000000"/>
              </a:buClr>
              <a:buSzPct val="45000"/>
              <a:buFont typeface="Wingdings" charset="2"/>
              <a:buChar char=""/>
            </a:pPr>
            <a:r>
              <a:rPr lang="en-US" sz="7717" b="0" strike="noStrike" spc="-1">
                <a:latin typeface="Arial"/>
              </a:rPr>
              <a:t>Fifth Outline Level</a:t>
            </a:r>
          </a:p>
          <a:p>
            <a:pPr marL="2018336" lvl="5" indent="-168196">
              <a:spcBef>
                <a:spcPts val="1092"/>
              </a:spcBef>
              <a:buClr>
                <a:srgbClr val="000000"/>
              </a:buClr>
              <a:buSzPct val="45000"/>
              <a:buFont typeface="Wingdings" charset="2"/>
              <a:buChar char=""/>
            </a:pPr>
            <a:r>
              <a:rPr lang="en-US" sz="7717" b="0" strike="noStrike" spc="-1">
                <a:latin typeface="Arial"/>
              </a:rPr>
              <a:t>Sixth Outline Level</a:t>
            </a:r>
          </a:p>
          <a:p>
            <a:pPr marL="2354725" lvl="6" indent="-168196">
              <a:spcBef>
                <a:spcPts val="1092"/>
              </a:spcBef>
              <a:buClr>
                <a:srgbClr val="000000"/>
              </a:buClr>
              <a:buSzPct val="45000"/>
              <a:buFont typeface="Wingdings" charset="2"/>
              <a:buChar char=""/>
            </a:pPr>
            <a:r>
              <a:rPr lang="en-US" sz="7717" b="0" strike="noStrike" spc="-1">
                <a:latin typeface="Arial"/>
              </a:rPr>
              <a:t>Seventh Outline Level</a:t>
            </a:r>
          </a:p>
        </p:txBody>
      </p:sp>
      <p:sp>
        <p:nvSpPr>
          <p:cNvPr id="2" name="PlaceHolder 3"/>
          <p:cNvSpPr>
            <a:spLocks noGrp="1"/>
          </p:cNvSpPr>
          <p:nvPr>
            <p:ph type="dt"/>
          </p:nvPr>
        </p:nvSpPr>
        <p:spPr>
          <a:xfrm>
            <a:off x="2971800" y="26946383"/>
            <a:ext cx="11716200" cy="2012710"/>
          </a:xfrm>
          <a:prstGeom prst="rect">
            <a:avLst/>
          </a:prstGeom>
        </p:spPr>
        <p:txBody>
          <a:bodyPr lIns="0" tIns="0" rIns="0" bIns="0"/>
          <a:lstStyle/>
          <a:p>
            <a:r>
              <a:rPr lang="en-US" sz="1090" b="0" strike="noStrike" spc="-1" dirty="0">
                <a:latin typeface="Times New Roman"/>
              </a:rPr>
              <a:t>&lt;date/time&gt;</a:t>
            </a:r>
          </a:p>
        </p:txBody>
      </p:sp>
      <p:sp>
        <p:nvSpPr>
          <p:cNvPr id="3" name="PlaceHolder 4"/>
          <p:cNvSpPr>
            <a:spLocks noGrp="1"/>
          </p:cNvSpPr>
          <p:nvPr>
            <p:ph type="ftr"/>
          </p:nvPr>
        </p:nvSpPr>
        <p:spPr>
          <a:xfrm>
            <a:off x="17656560" y="26946383"/>
            <a:ext cx="15940800" cy="2012710"/>
          </a:xfrm>
          <a:prstGeom prst="rect">
            <a:avLst/>
          </a:prstGeom>
        </p:spPr>
        <p:txBody>
          <a:bodyPr lIns="0" tIns="0" rIns="0" bIns="0"/>
          <a:lstStyle/>
          <a:p>
            <a:pPr algn="ctr"/>
            <a:r>
              <a:rPr lang="en-US" sz="1090" b="0" strike="noStrike" spc="-1" dirty="0">
                <a:latin typeface="Times New Roman"/>
              </a:rPr>
              <a:t>&lt;footer&gt;</a:t>
            </a:r>
          </a:p>
        </p:txBody>
      </p:sp>
      <p:sp>
        <p:nvSpPr>
          <p:cNvPr id="4" name="PlaceHolder 5"/>
          <p:cNvSpPr>
            <a:spLocks noGrp="1"/>
          </p:cNvSpPr>
          <p:nvPr>
            <p:ph type="sldNum"/>
          </p:nvPr>
        </p:nvSpPr>
        <p:spPr>
          <a:xfrm>
            <a:off x="36516240" y="26946383"/>
            <a:ext cx="11716200" cy="2012710"/>
          </a:xfrm>
          <a:prstGeom prst="rect">
            <a:avLst/>
          </a:prstGeom>
        </p:spPr>
        <p:txBody>
          <a:bodyPr lIns="0" tIns="0" rIns="0" bIns="0"/>
          <a:lstStyle/>
          <a:p>
            <a:pPr algn="r"/>
            <a:fld id="{00112957-85F7-4E68-8BDE-495882351F11}" type="slidenum">
              <a:rPr lang="en-US" sz="1090" b="0" strike="noStrike" spc="-1">
                <a:latin typeface="Times New Roman"/>
              </a:rPr>
              <a:t>‹#›</a:t>
            </a:fld>
            <a:endParaRPr lang="en-US" sz="1090" b="0" strike="noStrike" spc="-1" dirty="0">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712025" rtl="0" eaLnBrk="1" latinLnBrk="0" hangingPunct="1">
        <a:lnSpc>
          <a:spcPct val="90000"/>
        </a:lnSpc>
        <a:spcBef>
          <a:spcPct val="0"/>
        </a:spcBef>
        <a:buNone/>
        <a:defRPr sz="3425" kern="1200">
          <a:solidFill>
            <a:schemeClr val="tx1"/>
          </a:solidFill>
          <a:latin typeface="+mj-lt"/>
          <a:ea typeface="+mj-ea"/>
          <a:cs typeface="+mj-cs"/>
        </a:defRPr>
      </a:lvl1pPr>
    </p:titleStyle>
    <p:bodyStyle>
      <a:lvl1pPr marL="336355" indent="-252266" algn="l" defTabSz="712025" rtl="0" eaLnBrk="1" latinLnBrk="0" hangingPunct="1">
        <a:lnSpc>
          <a:spcPct val="90000"/>
        </a:lnSpc>
        <a:spcBef>
          <a:spcPts val="5469"/>
        </a:spcBef>
        <a:buClr>
          <a:srgbClr val="000000"/>
        </a:buClr>
        <a:buSzPct val="45000"/>
        <a:buFont typeface="Wingdings" charset="2"/>
        <a:buChar char=""/>
        <a:defRPr sz="2180" kern="1200">
          <a:solidFill>
            <a:schemeClr val="tx1"/>
          </a:solidFill>
          <a:latin typeface="+mn-lt"/>
          <a:ea typeface="+mn-ea"/>
          <a:cs typeface="+mn-cs"/>
        </a:defRPr>
      </a:lvl1pPr>
      <a:lvl2pPr marL="534018" indent="-178006" algn="l" defTabSz="712025" rtl="0" eaLnBrk="1" latinLnBrk="0" hangingPunct="1">
        <a:lnSpc>
          <a:spcPct val="90000"/>
        </a:lnSpc>
        <a:spcBef>
          <a:spcPts val="389"/>
        </a:spcBef>
        <a:buFont typeface="Arial" panose="020B0604020202020204" pitchFamily="34" charset="0"/>
        <a:buChar char="•"/>
        <a:defRPr sz="1869" kern="1200">
          <a:solidFill>
            <a:schemeClr val="tx1"/>
          </a:solidFill>
          <a:latin typeface="+mn-lt"/>
          <a:ea typeface="+mn-ea"/>
          <a:cs typeface="+mn-cs"/>
        </a:defRPr>
      </a:lvl2pPr>
      <a:lvl3pPr marL="890031" indent="-178006" algn="l" defTabSz="712025" rtl="0" eaLnBrk="1" latinLnBrk="0" hangingPunct="1">
        <a:lnSpc>
          <a:spcPct val="90000"/>
        </a:lnSpc>
        <a:spcBef>
          <a:spcPts val="389"/>
        </a:spcBef>
        <a:buFont typeface="Arial" panose="020B0604020202020204" pitchFamily="34" charset="0"/>
        <a:buChar char="•"/>
        <a:defRPr sz="1557" kern="1200">
          <a:solidFill>
            <a:schemeClr val="tx1"/>
          </a:solidFill>
          <a:latin typeface="+mn-lt"/>
          <a:ea typeface="+mn-ea"/>
          <a:cs typeface="+mn-cs"/>
        </a:defRPr>
      </a:lvl3pPr>
      <a:lvl4pPr marL="1246044" indent="-178006" algn="l" defTabSz="712025"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4pPr>
      <a:lvl5pPr marL="1602054" indent="-178006" algn="l" defTabSz="712025"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5pPr>
      <a:lvl6pPr marL="1958067" indent="-178006" algn="l" defTabSz="712025"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6pPr>
      <a:lvl7pPr marL="2314077" indent="-178006" algn="l" defTabSz="712025"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7pPr>
      <a:lvl8pPr marL="2670090" indent="-178006" algn="l" defTabSz="712025"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8pPr>
      <a:lvl9pPr marL="3026101" indent="-178006" algn="l" defTabSz="712025"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712025" rtl="0" eaLnBrk="1" latinLnBrk="0" hangingPunct="1">
        <a:defRPr sz="1401" kern="1200">
          <a:solidFill>
            <a:schemeClr val="tx1"/>
          </a:solidFill>
          <a:latin typeface="+mn-lt"/>
          <a:ea typeface="+mn-ea"/>
          <a:cs typeface="+mn-cs"/>
        </a:defRPr>
      </a:lvl1pPr>
      <a:lvl2pPr marL="356012" algn="l" defTabSz="712025" rtl="0" eaLnBrk="1" latinLnBrk="0" hangingPunct="1">
        <a:defRPr sz="1401" kern="1200">
          <a:solidFill>
            <a:schemeClr val="tx1"/>
          </a:solidFill>
          <a:latin typeface="+mn-lt"/>
          <a:ea typeface="+mn-ea"/>
          <a:cs typeface="+mn-cs"/>
        </a:defRPr>
      </a:lvl2pPr>
      <a:lvl3pPr marL="712025" algn="l" defTabSz="712025" rtl="0" eaLnBrk="1" latinLnBrk="0" hangingPunct="1">
        <a:defRPr sz="1401" kern="1200">
          <a:solidFill>
            <a:schemeClr val="tx1"/>
          </a:solidFill>
          <a:latin typeface="+mn-lt"/>
          <a:ea typeface="+mn-ea"/>
          <a:cs typeface="+mn-cs"/>
        </a:defRPr>
      </a:lvl3pPr>
      <a:lvl4pPr marL="1068036" algn="l" defTabSz="712025" rtl="0" eaLnBrk="1" latinLnBrk="0" hangingPunct="1">
        <a:defRPr sz="1401" kern="1200">
          <a:solidFill>
            <a:schemeClr val="tx1"/>
          </a:solidFill>
          <a:latin typeface="+mn-lt"/>
          <a:ea typeface="+mn-ea"/>
          <a:cs typeface="+mn-cs"/>
        </a:defRPr>
      </a:lvl4pPr>
      <a:lvl5pPr marL="1424048" algn="l" defTabSz="712025" rtl="0" eaLnBrk="1" latinLnBrk="0" hangingPunct="1">
        <a:defRPr sz="1401" kern="1200">
          <a:solidFill>
            <a:schemeClr val="tx1"/>
          </a:solidFill>
          <a:latin typeface="+mn-lt"/>
          <a:ea typeface="+mn-ea"/>
          <a:cs typeface="+mn-cs"/>
        </a:defRPr>
      </a:lvl5pPr>
      <a:lvl6pPr marL="1780060" algn="l" defTabSz="712025" rtl="0" eaLnBrk="1" latinLnBrk="0" hangingPunct="1">
        <a:defRPr sz="1401" kern="1200">
          <a:solidFill>
            <a:schemeClr val="tx1"/>
          </a:solidFill>
          <a:latin typeface="+mn-lt"/>
          <a:ea typeface="+mn-ea"/>
          <a:cs typeface="+mn-cs"/>
        </a:defRPr>
      </a:lvl6pPr>
      <a:lvl7pPr marL="2136074" algn="l" defTabSz="712025" rtl="0" eaLnBrk="1" latinLnBrk="0" hangingPunct="1">
        <a:defRPr sz="1401" kern="1200">
          <a:solidFill>
            <a:schemeClr val="tx1"/>
          </a:solidFill>
          <a:latin typeface="+mn-lt"/>
          <a:ea typeface="+mn-ea"/>
          <a:cs typeface="+mn-cs"/>
        </a:defRPr>
      </a:lvl7pPr>
      <a:lvl8pPr marL="2492085" algn="l" defTabSz="712025" rtl="0" eaLnBrk="1" latinLnBrk="0" hangingPunct="1">
        <a:defRPr sz="1401" kern="1200">
          <a:solidFill>
            <a:schemeClr val="tx1"/>
          </a:solidFill>
          <a:latin typeface="+mn-lt"/>
          <a:ea typeface="+mn-ea"/>
          <a:cs typeface="+mn-cs"/>
        </a:defRPr>
      </a:lvl8pPr>
      <a:lvl9pPr marL="2848095" algn="l" defTabSz="712025" rtl="0" eaLnBrk="1" latinLnBrk="0" hangingPunct="1">
        <a:defRPr sz="14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9966"/>
        </a:solidFill>
        <a:effectLst/>
      </p:bgPr>
    </p:bg>
    <p:spTree>
      <p:nvGrpSpPr>
        <p:cNvPr id="1" name=""/>
        <p:cNvGrpSpPr/>
        <p:nvPr/>
      </p:nvGrpSpPr>
      <p:grpSpPr>
        <a:xfrm>
          <a:off x="0" y="0"/>
          <a:ext cx="0" cy="0"/>
          <a:chOff x="0" y="0"/>
          <a:chExt cx="0" cy="0"/>
        </a:xfrm>
      </p:grpSpPr>
      <p:sp>
        <p:nvSpPr>
          <p:cNvPr id="48" name="CustomShape 2"/>
          <p:cNvSpPr/>
          <p:nvPr/>
        </p:nvSpPr>
        <p:spPr>
          <a:xfrm>
            <a:off x="400052" y="264196"/>
            <a:ext cx="50384895" cy="2847673"/>
          </a:xfrm>
          <a:prstGeom prst="rect">
            <a:avLst/>
          </a:prstGeom>
          <a:solidFill>
            <a:srgbClr val="FFFFFF"/>
          </a:solidFill>
          <a:ln w="64080">
            <a:solidFill>
              <a:srgbClr val="000000"/>
            </a:solidFill>
            <a:round/>
          </a:ln>
        </p:spPr>
        <p:style>
          <a:lnRef idx="0">
            <a:scrgbClr r="0" g="0" b="0"/>
          </a:lnRef>
          <a:fillRef idx="0">
            <a:scrgbClr r="0" g="0" b="0"/>
          </a:fillRef>
          <a:effectRef idx="0">
            <a:scrgbClr r="0" g="0" b="0"/>
          </a:effectRef>
          <a:fontRef idx="minor"/>
        </p:style>
      </p:sp>
      <p:sp>
        <p:nvSpPr>
          <p:cNvPr id="49" name="CustomShape 3"/>
          <p:cNvSpPr/>
          <p:nvPr/>
        </p:nvSpPr>
        <p:spPr>
          <a:xfrm>
            <a:off x="7522039" y="128076"/>
            <a:ext cx="38604743" cy="1405617"/>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233476" tIns="116878" rIns="233476" bIns="116878"/>
          <a:lstStyle/>
          <a:p>
            <a:pPr algn="ctr"/>
            <a:r>
              <a:rPr lang="en-US" sz="7200" b="1" spc="-1" dirty="0">
                <a:solidFill>
                  <a:srgbClr val="000000"/>
                </a:solidFill>
                <a:latin typeface="Times New Roman" panose="02020603050405020304" pitchFamily="18" charset="0"/>
                <a:cs typeface="Times New Roman" panose="02020603050405020304" pitchFamily="18" charset="0"/>
              </a:rPr>
              <a:t>Biological Particles (Bacteria and Fungi) in Thunderstorms</a:t>
            </a:r>
            <a:endParaRPr lang="en-US" sz="7200" spc="-1" dirty="0">
              <a:solidFill>
                <a:srgbClr val="000000"/>
              </a:solidFill>
              <a:latin typeface="Times New Roman" panose="02020603050405020304" pitchFamily="18" charset="0"/>
              <a:cs typeface="Times New Roman" panose="02020603050405020304" pitchFamily="18" charset="0"/>
            </a:endParaRPr>
          </a:p>
        </p:txBody>
      </p:sp>
      <p:sp>
        <p:nvSpPr>
          <p:cNvPr id="50" name="CustomShape 4"/>
          <p:cNvSpPr/>
          <p:nvPr/>
        </p:nvSpPr>
        <p:spPr>
          <a:xfrm>
            <a:off x="421457" y="3544378"/>
            <a:ext cx="12467749" cy="5650421"/>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63500">
            <a:solidFill>
              <a:srgbClr val="000000"/>
            </a:solidFill>
            <a:miter/>
          </a:ln>
        </p:spPr>
        <p:style>
          <a:lnRef idx="0">
            <a:scrgbClr r="0" g="0" b="0"/>
          </a:lnRef>
          <a:fillRef idx="0">
            <a:scrgbClr r="0" g="0" b="0"/>
          </a:fillRef>
          <a:effectRef idx="0">
            <a:scrgbClr r="0" g="0" b="0"/>
          </a:effectRef>
          <a:fontRef idx="minor"/>
        </p:style>
        <p:txBody>
          <a:bodyPr lIns="274319" tIns="177980" rIns="274319" bIns="177980"/>
          <a:lstStyle/>
          <a:p>
            <a:pPr algn="ctr">
              <a:spcBef>
                <a:spcPts val="1401"/>
              </a:spcBef>
            </a:pPr>
            <a:r>
              <a:rPr lang="en-US" sz="5400" b="1" spc="-1" dirty="0">
                <a:solidFill>
                  <a:srgbClr val="000000"/>
                </a:solidFill>
                <a:latin typeface="Times New Roman"/>
              </a:rPr>
              <a:t>Overview</a:t>
            </a:r>
            <a:endParaRPr lang="en-US" sz="5400" spc="-1" dirty="0">
              <a:solidFill>
                <a:srgbClr val="000000"/>
              </a:solidFill>
              <a:latin typeface="Times New Roman"/>
            </a:endParaRPr>
          </a:p>
          <a:p>
            <a:pPr algn="just">
              <a:spcBef>
                <a:spcPts val="1401"/>
              </a:spcBef>
            </a:pPr>
            <a:r>
              <a:rPr lang="en-US" sz="3740" dirty="0">
                <a:latin typeface="Times New Roman" panose="02020603050405020304" pitchFamily="18" charset="0"/>
                <a:cs typeface="Times New Roman" panose="02020603050405020304" pitchFamily="18" charset="0"/>
              </a:rPr>
              <a:t>	</a:t>
            </a:r>
            <a:r>
              <a:rPr lang="en-US" sz="4200" dirty="0">
                <a:latin typeface="Times New Roman" panose="02020603050405020304" pitchFamily="18" charset="0"/>
                <a:cs typeface="Times New Roman" panose="02020603050405020304" pitchFamily="18" charset="0"/>
              </a:rPr>
              <a:t>Bacteria are an important source of ice nuclei which affects the microphysics of cirrus clouds. This project’s objective is to determine the different species of bacterial in the upper troposphere near the top of tropical thunderstorms. Bacteria and fungal samples were collected on filters during July 2019 aircraft flights in Florida.</a:t>
            </a:r>
          </a:p>
          <a:p>
            <a:pPr algn="just">
              <a:spcBef>
                <a:spcPts val="1401"/>
              </a:spcBef>
            </a:pPr>
            <a:endParaRPr lang="en-US" sz="3582" spc="-1" dirty="0">
              <a:solidFill>
                <a:srgbClr val="000000"/>
              </a:solidFill>
              <a:latin typeface="Times New Roman" panose="02020603050405020304" pitchFamily="18" charset="0"/>
              <a:cs typeface="Times New Roman" panose="02020603050405020304" pitchFamily="18" charset="0"/>
            </a:endParaRPr>
          </a:p>
        </p:txBody>
      </p:sp>
      <p:sp>
        <p:nvSpPr>
          <p:cNvPr id="51" name="CustomShape 5"/>
          <p:cNvSpPr/>
          <p:nvPr/>
        </p:nvSpPr>
        <p:spPr>
          <a:xfrm>
            <a:off x="57398406" y="24273046"/>
            <a:ext cx="12427737" cy="309432"/>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52" name="TextShape 6"/>
          <p:cNvSpPr txBox="1"/>
          <p:nvPr/>
        </p:nvSpPr>
        <p:spPr>
          <a:xfrm>
            <a:off x="6416576" y="1165214"/>
            <a:ext cx="38327543" cy="1884017"/>
          </a:xfrm>
          <a:prstGeom prst="rect">
            <a:avLst/>
          </a:prstGeom>
          <a:noFill/>
          <a:ln>
            <a:noFill/>
          </a:ln>
        </p:spPr>
        <p:txBody>
          <a:bodyPr lIns="70071" tIns="35035" rIns="70071" bIns="35035"/>
          <a:lstStyle/>
          <a:p>
            <a:pPr algn="ctr"/>
            <a:r>
              <a:rPr lang="en-US" sz="5400" i="1" spc="-1" baseline="30000" dirty="0">
                <a:solidFill>
                  <a:srgbClr val="000000"/>
                </a:solidFill>
                <a:latin typeface="Times New Roman"/>
                <a:ea typeface="Bitstream Vera Sans"/>
              </a:rPr>
              <a:t>1</a:t>
            </a:r>
            <a:r>
              <a:rPr lang="en-US" sz="5400" i="1" spc="-1" dirty="0">
                <a:solidFill>
                  <a:srgbClr val="000000"/>
                </a:solidFill>
                <a:latin typeface="Times New Roman"/>
                <a:ea typeface="Bitstream Vera Sans"/>
              </a:rPr>
              <a:t>Harrison Rademacher (harrison.rademacher@und.edu), </a:t>
            </a:r>
            <a:r>
              <a:rPr lang="en-US" sz="5400" i="1" spc="-1" baseline="30000" dirty="0">
                <a:solidFill>
                  <a:srgbClr val="000000"/>
                </a:solidFill>
                <a:latin typeface="Times New Roman"/>
                <a:ea typeface="Bitstream Vera Sans"/>
              </a:rPr>
              <a:t>1</a:t>
            </a:r>
            <a:r>
              <a:rPr lang="en-US" sz="5400" i="1" spc="-1" dirty="0">
                <a:solidFill>
                  <a:srgbClr val="000000"/>
                </a:solidFill>
                <a:latin typeface="Times New Roman"/>
                <a:ea typeface="Bitstream Vera Sans"/>
              </a:rPr>
              <a:t>David Delene, </a:t>
            </a:r>
            <a:r>
              <a:rPr lang="en-US" sz="5400" i="1" spc="-1" baseline="30000" dirty="0">
                <a:solidFill>
                  <a:srgbClr val="000000"/>
                </a:solidFill>
                <a:latin typeface="Times New Roman"/>
                <a:ea typeface="Bitstream Vera Sans"/>
              </a:rPr>
              <a:t>2</a:t>
            </a:r>
            <a:r>
              <a:rPr lang="en-US" sz="5400" i="1" spc="-1" dirty="0">
                <a:solidFill>
                  <a:srgbClr val="000000"/>
                </a:solidFill>
                <a:latin typeface="Times New Roman"/>
                <a:ea typeface="Bitstream Vera Sans"/>
              </a:rPr>
              <a:t>Karin </a:t>
            </a:r>
            <a:r>
              <a:rPr lang="en-US" sz="5400" i="1" spc="-1" dirty="0" err="1">
                <a:solidFill>
                  <a:srgbClr val="000000"/>
                </a:solidFill>
                <a:latin typeface="Times New Roman"/>
                <a:ea typeface="Bitstream Vera Sans"/>
              </a:rPr>
              <a:t>Ardon</a:t>
            </a:r>
            <a:r>
              <a:rPr lang="en-US" sz="5400" i="1" spc="-1" dirty="0">
                <a:solidFill>
                  <a:srgbClr val="000000"/>
                </a:solidFill>
                <a:latin typeface="Times New Roman"/>
                <a:ea typeface="Bitstream Vera Sans"/>
              </a:rPr>
              <a:t>-Dryer, and </a:t>
            </a:r>
            <a:r>
              <a:rPr lang="en-US" sz="5400" i="1" spc="-1" baseline="30000" dirty="0">
                <a:solidFill>
                  <a:srgbClr val="000000"/>
                </a:solidFill>
                <a:latin typeface="Times New Roman"/>
                <a:ea typeface="Bitstream Vera Sans"/>
              </a:rPr>
              <a:t>2</a:t>
            </a:r>
            <a:r>
              <a:rPr lang="en-US" sz="5400" i="1" spc="-1" dirty="0">
                <a:solidFill>
                  <a:srgbClr val="000000"/>
                </a:solidFill>
                <a:latin typeface="Times New Roman"/>
                <a:ea typeface="Bitstream Vera Sans"/>
              </a:rPr>
              <a:t>Michael San Francisco</a:t>
            </a:r>
            <a:endParaRPr lang="en-US" sz="5400" spc="-1" dirty="0">
              <a:solidFill>
                <a:srgbClr val="000000"/>
              </a:solidFill>
              <a:latin typeface="Times New Roman"/>
            </a:endParaRPr>
          </a:p>
          <a:p>
            <a:pPr algn="ctr"/>
            <a:r>
              <a:rPr lang="en-US" sz="6000" i="1" spc="-1" baseline="30000" dirty="0">
                <a:solidFill>
                  <a:srgbClr val="000000"/>
                </a:solidFill>
                <a:latin typeface="Times New Roman"/>
              </a:rPr>
              <a:t>1</a:t>
            </a:r>
            <a:r>
              <a:rPr lang="en-US" sz="6001" i="1" spc="-1" dirty="0">
                <a:solidFill>
                  <a:srgbClr val="000000"/>
                </a:solidFill>
                <a:latin typeface="Times New Roman"/>
              </a:rPr>
              <a:t>University of North Dakota, Grand Forks, North Dakota; </a:t>
            </a:r>
            <a:r>
              <a:rPr lang="en-US" sz="6000" i="1" spc="-1" baseline="30000" dirty="0">
                <a:solidFill>
                  <a:srgbClr val="000000"/>
                </a:solidFill>
                <a:latin typeface="Times New Roman"/>
              </a:rPr>
              <a:t>2</a:t>
            </a:r>
            <a:r>
              <a:rPr lang="en-US" sz="6001" i="1" spc="-1" dirty="0">
                <a:solidFill>
                  <a:srgbClr val="000000"/>
                </a:solidFill>
                <a:latin typeface="Times New Roman"/>
              </a:rPr>
              <a:t>Texas Tech University, Lubbock, Texas    </a:t>
            </a:r>
            <a:endParaRPr lang="en-US" sz="6001" spc="-1" dirty="0">
              <a:solidFill>
                <a:srgbClr val="000000"/>
              </a:solidFill>
              <a:latin typeface="Times New Roman"/>
            </a:endParaRPr>
          </a:p>
        </p:txBody>
      </p:sp>
      <p:sp>
        <p:nvSpPr>
          <p:cNvPr id="54" name="CustomShape 8"/>
          <p:cNvSpPr/>
          <p:nvPr/>
        </p:nvSpPr>
        <p:spPr>
          <a:xfrm>
            <a:off x="31466297" y="21716996"/>
            <a:ext cx="19278210" cy="35097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63360">
            <a:solidFill>
              <a:srgbClr val="000000"/>
            </a:solidFill>
            <a:miter/>
          </a:ln>
        </p:spPr>
        <p:style>
          <a:lnRef idx="0">
            <a:scrgbClr r="0" g="0" b="0"/>
          </a:lnRef>
          <a:fillRef idx="0">
            <a:scrgbClr r="0" g="0" b="0"/>
          </a:fillRef>
          <a:effectRef idx="0">
            <a:scrgbClr r="0" g="0" b="0"/>
          </a:effectRef>
          <a:fontRef idx="minor"/>
        </p:style>
        <p:txBody>
          <a:bodyPr lIns="355960" tIns="177980" rIns="355960" bIns="177980"/>
          <a:lstStyle/>
          <a:p>
            <a:pPr marL="1424048" lvl="8">
              <a:spcBef>
                <a:spcPts val="600"/>
              </a:spcBef>
              <a:buClr>
                <a:srgbClr val="000000"/>
              </a:buClr>
              <a:buSzPct val="45000"/>
            </a:pPr>
            <a:r>
              <a:rPr lang="en-US" sz="5400" b="1" spc="-1" dirty="0">
                <a:solidFill>
                  <a:srgbClr val="000000"/>
                </a:solidFill>
                <a:latin typeface="Times New Roman"/>
              </a:rPr>
              <a:t>							References</a:t>
            </a:r>
            <a:endParaRPr lang="en-US" sz="5400" spc="-1" dirty="0">
              <a:solidFill>
                <a:srgbClr val="000000"/>
              </a:solidFill>
              <a:latin typeface="Times New Roman"/>
            </a:endParaRPr>
          </a:p>
          <a:p>
            <a:pPr marL="457216" lvl="4" indent="-4572155" algn="just">
              <a:buClr>
                <a:srgbClr val="000000"/>
              </a:buClr>
              <a:buSzPct val="45000"/>
            </a:pPr>
            <a:r>
              <a:rPr lang="en-US" sz="2500" dirty="0" err="1">
                <a:latin typeface="Times New Roman" panose="02020603050405020304" pitchFamily="18" charset="0"/>
                <a:cs typeface="Times New Roman" panose="02020603050405020304" pitchFamily="18" charset="0"/>
              </a:rPr>
              <a:t>DasSarma</a:t>
            </a:r>
            <a:r>
              <a:rPr lang="en-US" sz="2500" dirty="0">
                <a:latin typeface="Times New Roman" panose="02020603050405020304" pitchFamily="18" charset="0"/>
                <a:cs typeface="Times New Roman" panose="02020603050405020304" pitchFamily="18" charset="0"/>
              </a:rPr>
              <a:t>, P., and S. </a:t>
            </a:r>
            <a:r>
              <a:rPr lang="en-US" sz="2500" dirty="0" err="1">
                <a:latin typeface="Times New Roman" panose="02020603050405020304" pitchFamily="18" charset="0"/>
                <a:cs typeface="Times New Roman" panose="02020603050405020304" pitchFamily="18" charset="0"/>
              </a:rPr>
              <a:t>DasSarma</a:t>
            </a:r>
            <a:r>
              <a:rPr lang="en-US" sz="2500" dirty="0">
                <a:latin typeface="Times New Roman" panose="02020603050405020304" pitchFamily="18" charset="0"/>
                <a:cs typeface="Times New Roman" panose="02020603050405020304" pitchFamily="18" charset="0"/>
              </a:rPr>
              <a:t>, 2018: Survival of microbes in Earth’s stratosphere. </a:t>
            </a:r>
            <a:r>
              <a:rPr lang="en-US" sz="2500" i="1" dirty="0">
                <a:latin typeface="Times New Roman" panose="02020603050405020304" pitchFamily="18" charset="0"/>
                <a:cs typeface="Times New Roman" panose="02020603050405020304" pitchFamily="18" charset="0"/>
              </a:rPr>
              <a:t>Current Opinion in Microbiology</a:t>
            </a:r>
            <a:r>
              <a:rPr lang="en-US" sz="2500" dirty="0">
                <a:latin typeface="Times New Roman" panose="02020603050405020304" pitchFamily="18" charset="0"/>
                <a:cs typeface="Times New Roman" panose="02020603050405020304" pitchFamily="18" charset="0"/>
              </a:rPr>
              <a:t>, </a:t>
            </a:r>
            <a:r>
              <a:rPr lang="en-US" sz="2500" b="1" dirty="0">
                <a:latin typeface="Times New Roman" panose="02020603050405020304" pitchFamily="18" charset="0"/>
                <a:cs typeface="Times New Roman" panose="02020603050405020304" pitchFamily="18" charset="0"/>
              </a:rPr>
              <a:t>43</a:t>
            </a:r>
            <a:r>
              <a:rPr lang="en-US" sz="2500" dirty="0">
                <a:latin typeface="Times New Roman" panose="02020603050405020304" pitchFamily="18" charset="0"/>
                <a:cs typeface="Times New Roman" panose="02020603050405020304" pitchFamily="18" charset="0"/>
              </a:rPr>
              <a:t>, 24-30, https://doi.org/10.1016/j.mib.2017.11.002.</a:t>
            </a:r>
          </a:p>
          <a:p>
            <a:pPr marL="457216" lvl="4" indent="-4572155" algn="just">
              <a:buClr>
                <a:srgbClr val="000000"/>
              </a:buClr>
              <a:buSzPct val="45000"/>
            </a:pPr>
            <a:r>
              <a:rPr lang="en-US" sz="2500" dirty="0" err="1">
                <a:latin typeface="Times New Roman" panose="02020603050405020304" pitchFamily="18" charset="0"/>
                <a:cs typeface="Times New Roman" panose="02020603050405020304" pitchFamily="18" charset="0"/>
              </a:rPr>
              <a:t>Delene</a:t>
            </a:r>
            <a:r>
              <a:rPr lang="en-US" sz="2500" dirty="0">
                <a:latin typeface="Times New Roman" panose="02020603050405020304" pitchFamily="18" charset="0"/>
                <a:cs typeface="Times New Roman" panose="02020603050405020304" pitchFamily="18" charset="0"/>
              </a:rPr>
              <a:t>, D., K. </a:t>
            </a:r>
            <a:r>
              <a:rPr lang="en-US" sz="2500" dirty="0" err="1">
                <a:latin typeface="Times New Roman" panose="02020603050405020304" pitchFamily="18" charset="0"/>
                <a:cs typeface="Times New Roman" panose="02020603050405020304" pitchFamily="18" charset="0"/>
              </a:rPr>
              <a:t>Hibert</a:t>
            </a:r>
            <a:r>
              <a:rPr lang="en-US" sz="2500" dirty="0">
                <a:latin typeface="Times New Roman" panose="02020603050405020304" pitchFamily="18" charset="0"/>
                <a:cs typeface="Times New Roman" panose="02020603050405020304" pitchFamily="18" charset="0"/>
              </a:rPr>
              <a:t>, M. </a:t>
            </a:r>
            <a:r>
              <a:rPr lang="en-US" sz="2500" dirty="0" err="1">
                <a:latin typeface="Times New Roman" panose="02020603050405020304" pitchFamily="18" charset="0"/>
                <a:cs typeface="Times New Roman" panose="02020603050405020304" pitchFamily="18" charset="0"/>
              </a:rPr>
              <a:t>Poellot</a:t>
            </a:r>
            <a:r>
              <a:rPr lang="en-US" sz="2500" dirty="0">
                <a:latin typeface="Times New Roman" panose="02020603050405020304" pitchFamily="18" charset="0"/>
                <a:cs typeface="Times New Roman" panose="02020603050405020304" pitchFamily="18" charset="0"/>
              </a:rPr>
              <a:t>, and N. </a:t>
            </a:r>
            <a:r>
              <a:rPr lang="en-US" sz="2500" dirty="0" err="1">
                <a:latin typeface="Times New Roman" panose="02020603050405020304" pitchFamily="18" charset="0"/>
                <a:cs typeface="Times New Roman" panose="02020603050405020304" pitchFamily="18" charset="0"/>
              </a:rPr>
              <a:t>brackin</a:t>
            </a:r>
            <a:r>
              <a:rPr lang="en-US" sz="2500" dirty="0">
                <a:latin typeface="Times New Roman" panose="02020603050405020304" pitchFamily="18" charset="0"/>
                <a:cs typeface="Times New Roman" panose="02020603050405020304" pitchFamily="18" charset="0"/>
              </a:rPr>
              <a:t>, 2019: The North Dakota Citation Research Aircraft Measurement Platform. </a:t>
            </a:r>
            <a:r>
              <a:rPr lang="en-US" sz="2500" i="1" dirty="0">
                <a:latin typeface="Times New Roman" panose="02020603050405020304" pitchFamily="18" charset="0"/>
                <a:cs typeface="Times New Roman" panose="02020603050405020304" pitchFamily="18" charset="0"/>
              </a:rPr>
              <a:t>SAE International</a:t>
            </a:r>
            <a:r>
              <a:rPr lang="en-US" sz="2500" dirty="0">
                <a:latin typeface="Times New Roman" panose="02020603050405020304" pitchFamily="18" charset="0"/>
                <a:cs typeface="Times New Roman" panose="02020603050405020304" pitchFamily="18" charset="0"/>
              </a:rPr>
              <a:t>, 1, 1-13, https://</a:t>
            </a:r>
            <a:r>
              <a:rPr lang="en-US" sz="2500" dirty="0" err="1">
                <a:latin typeface="Times New Roman" panose="02020603050405020304" pitchFamily="18" charset="0"/>
                <a:cs typeface="Times New Roman" panose="02020603050405020304" pitchFamily="18" charset="0"/>
              </a:rPr>
              <a:t>doi.org</a:t>
            </a:r>
            <a:r>
              <a:rPr lang="en-US" sz="2500" dirty="0">
                <a:latin typeface="Times New Roman" panose="02020603050405020304" pitchFamily="18" charset="0"/>
                <a:cs typeface="Times New Roman" panose="02020603050405020304" pitchFamily="18" charset="0"/>
              </a:rPr>
              <a:t>/10.4271/2019-01-1990.</a:t>
            </a:r>
          </a:p>
          <a:p>
            <a:pPr marL="457216" lvl="4" indent="-4572155" algn="just">
              <a:buClr>
                <a:srgbClr val="000000"/>
              </a:buClr>
              <a:buSzPct val="45000"/>
            </a:pPr>
            <a:r>
              <a:rPr lang="en-US" sz="2500" dirty="0">
                <a:latin typeface="Times New Roman" panose="02020603050405020304" pitchFamily="18" charset="0"/>
                <a:cs typeface="Times New Roman" panose="02020603050405020304" pitchFamily="18" charset="0"/>
              </a:rPr>
              <a:t>Murray, B.J., D. O’Sullivan, J.D. Atkinson, and M.E. Webb, 2012: Ice nucleation by particles immersed in supercooled cloud droplets. </a:t>
            </a:r>
            <a:r>
              <a:rPr lang="en-US" sz="2500" i="1" dirty="0">
                <a:latin typeface="Times New Roman" panose="02020603050405020304" pitchFamily="18" charset="0"/>
                <a:cs typeface="Times New Roman" panose="02020603050405020304" pitchFamily="18" charset="0"/>
              </a:rPr>
              <a:t>Chem. Soc. Rev.</a:t>
            </a:r>
            <a:r>
              <a:rPr lang="en-US" sz="2500" dirty="0">
                <a:latin typeface="Times New Roman" panose="02020603050405020304" pitchFamily="18" charset="0"/>
                <a:cs typeface="Times New Roman" panose="02020603050405020304" pitchFamily="18" charset="0"/>
              </a:rPr>
              <a:t>, </a:t>
            </a:r>
            <a:r>
              <a:rPr lang="en-US" sz="2500" b="1" dirty="0">
                <a:latin typeface="Times New Roman" panose="02020603050405020304" pitchFamily="18" charset="0"/>
                <a:cs typeface="Times New Roman" panose="02020603050405020304" pitchFamily="18" charset="0"/>
              </a:rPr>
              <a:t>41</a:t>
            </a:r>
            <a:r>
              <a:rPr lang="en-US" sz="2500" dirty="0">
                <a:latin typeface="Times New Roman" panose="02020603050405020304" pitchFamily="18" charset="0"/>
                <a:cs typeface="Times New Roman" panose="02020603050405020304" pitchFamily="18" charset="0"/>
              </a:rPr>
              <a:t>, 6519-6554, doi:10.1039/c2cs35200a.</a:t>
            </a:r>
          </a:p>
          <a:p>
            <a:pPr marL="457216" lvl="4" indent="-4572155" algn="just">
              <a:buClr>
                <a:srgbClr val="000000"/>
              </a:buClr>
              <a:buSzPct val="45000"/>
            </a:pPr>
            <a:endParaRPr lang="en-US" sz="4400" dirty="0">
              <a:latin typeface="Times New Roman" panose="02020603050405020304" pitchFamily="18" charset="0"/>
              <a:cs typeface="Times New Roman" panose="02020603050405020304" pitchFamily="18" charset="0"/>
            </a:endParaRPr>
          </a:p>
        </p:txBody>
      </p:sp>
      <p:sp>
        <p:nvSpPr>
          <p:cNvPr id="57" name="CustomShape 10"/>
          <p:cNvSpPr/>
          <p:nvPr/>
        </p:nvSpPr>
        <p:spPr>
          <a:xfrm>
            <a:off x="31466297" y="25552399"/>
            <a:ext cx="19318648" cy="3900181"/>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63360">
            <a:solidFill>
              <a:srgbClr val="000000"/>
            </a:solidFill>
            <a:miter/>
          </a:ln>
        </p:spPr>
        <p:style>
          <a:lnRef idx="0">
            <a:scrgbClr r="0" g="0" b="0"/>
          </a:lnRef>
          <a:fillRef idx="0">
            <a:scrgbClr r="0" g="0" b="0"/>
          </a:fillRef>
          <a:effectRef idx="0">
            <a:scrgbClr r="0" g="0" b="0"/>
          </a:effectRef>
          <a:fontRef idx="minor"/>
        </p:style>
        <p:txBody>
          <a:bodyPr lIns="355960" tIns="177980" rIns="355960" bIns="177980"/>
          <a:lstStyle/>
          <a:p>
            <a:pPr algn="ctr">
              <a:spcAft>
                <a:spcPts val="337"/>
              </a:spcAft>
            </a:pPr>
            <a:r>
              <a:rPr lang="en-US" sz="5400" b="1" spc="-1" dirty="0">
                <a:solidFill>
                  <a:srgbClr val="000000"/>
                </a:solidFill>
                <a:latin typeface="Times New Roman"/>
                <a:ea typeface="DejaVu Sans"/>
              </a:rPr>
              <a:t>Acknowledgments</a:t>
            </a:r>
            <a:endParaRPr lang="en-US" sz="5400" spc="-1" dirty="0">
              <a:solidFill>
                <a:srgbClr val="000000"/>
              </a:solidFill>
              <a:latin typeface="Times New Roman"/>
            </a:endParaRPr>
          </a:p>
          <a:p>
            <a:pPr algn="just">
              <a:spcBef>
                <a:spcPts val="600"/>
              </a:spcBef>
            </a:pPr>
            <a:r>
              <a:rPr lang="en-GB" sz="4200" spc="-1" dirty="0">
                <a:solidFill>
                  <a:srgbClr val="000000"/>
                </a:solidFill>
                <a:latin typeface="Times New Roman"/>
                <a:ea typeface="DejaVu Sans"/>
              </a:rPr>
              <a:t>The National Institute of General Medical Sciences of the National Institutes of Health (Award T34GM122835) supported Harrison Rademacher. The content present is the author’s responsibility and does not necessarily represent the official views of the NIH.</a:t>
            </a:r>
            <a:r>
              <a:rPr lang="en-US" sz="4200" spc="-1" dirty="0">
                <a:solidFill>
                  <a:srgbClr val="000000"/>
                </a:solidFill>
                <a:latin typeface="Times New Roman"/>
                <a:ea typeface="DejaVu Sans"/>
              </a:rPr>
              <a:t> </a:t>
            </a:r>
            <a:r>
              <a:rPr lang="en-US" sz="4200" spc="-1" dirty="0">
                <a:solidFill>
                  <a:srgbClr val="000000"/>
                </a:solidFill>
                <a:latin typeface="Times New Roman"/>
              </a:rPr>
              <a:t>Travel support was provided by the MARC program.</a:t>
            </a:r>
          </a:p>
        </p:txBody>
      </p:sp>
      <p:sp>
        <p:nvSpPr>
          <p:cNvPr id="6" name="TextBox 5">
            <a:extLst>
              <a:ext uri="{FF2B5EF4-FFF2-40B4-BE49-F238E27FC236}">
                <a16:creationId xmlns:a16="http://schemas.microsoft.com/office/drawing/2014/main" id="{F9B43945-B09D-254D-A4F5-F686F461434F}"/>
              </a:ext>
            </a:extLst>
          </p:cNvPr>
          <p:cNvSpPr txBox="1"/>
          <p:nvPr/>
        </p:nvSpPr>
        <p:spPr>
          <a:xfrm>
            <a:off x="400052" y="9627308"/>
            <a:ext cx="12489154" cy="11910953"/>
          </a:xfrm>
          <a:prstGeom prst="rect">
            <a:avLst/>
          </a:prstGeom>
          <a:solidFill>
            <a:schemeClr val="bg1"/>
          </a:solidFill>
          <a:ln w="63500">
            <a:solidFill>
              <a:schemeClr val="tx1"/>
            </a:solidFill>
          </a:ln>
        </p:spPr>
        <p:txBody>
          <a:bodyPr wrap="square" lIns="274319" rIns="274319" rtlCol="0">
            <a:spAutoFit/>
          </a:bodyPr>
          <a:lstStyle/>
          <a:p>
            <a:pPr algn="ctr"/>
            <a:r>
              <a:rPr lang="en-US" sz="5400" b="1" dirty="0">
                <a:latin typeface="Times New Roman" panose="02020603050405020304" pitchFamily="18" charset="0"/>
                <a:cs typeface="Times New Roman" panose="02020603050405020304" pitchFamily="18" charset="0"/>
              </a:rPr>
              <a:t>Particle Sampling</a:t>
            </a:r>
          </a:p>
          <a:p>
            <a:pPr algn="just"/>
            <a:r>
              <a:rPr lang="en-US" sz="3738" dirty="0">
                <a:latin typeface="Times New Roman" panose="02020603050405020304" pitchFamily="18" charset="0"/>
                <a:cs typeface="Times New Roman" panose="02020603050405020304" pitchFamily="18" charset="0"/>
              </a:rPr>
              <a:t>	</a:t>
            </a:r>
            <a:r>
              <a:rPr lang="en-US" sz="4200" dirty="0">
                <a:latin typeface="Times New Roman" panose="02020603050405020304" pitchFamily="18" charset="0"/>
                <a:cs typeface="Times New Roman" panose="02020603050405020304" pitchFamily="18" charset="0"/>
              </a:rPr>
              <a:t>Aerosol and cloud samples can be collected in the upper troposphere using a research aircraft. Recently transported material is likely found in and near the anvil regions of thunderstorms. A good place to study anvils is summer-time Florida due to the frequency of  sea breeze-induced storms. The North Dakota Citation Research Aircraft (N555DS) operated out of Space Coast Regional Airport in Titusville, FL (KTIX) was used to obtain 15 filter samples at altitudes up to 40,000 ft MSL. Preliminary analysis has been conducted on four filters in flight, a clean filter, and a control filter. DNA sequencing was conducted to determine the species of bacterial and fungus present on the un-cultured filter samples. The identification of bacteria and fungi species was done using ribosomal internal transcribed spacer sequence ITS for fungi and 16S ribosomal RNA-encoding DNA for bacteria. </a:t>
            </a:r>
          </a:p>
        </p:txBody>
      </p:sp>
      <p:pic>
        <p:nvPicPr>
          <p:cNvPr id="14" name="Picture 13">
            <a:extLst>
              <a:ext uri="{FF2B5EF4-FFF2-40B4-BE49-F238E27FC236}">
                <a16:creationId xmlns:a16="http://schemas.microsoft.com/office/drawing/2014/main" id="{28F62555-3124-4F46-9759-2B9753A95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6733" y="3703776"/>
            <a:ext cx="8871812" cy="4655414"/>
          </a:xfrm>
          <a:prstGeom prst="rect">
            <a:avLst/>
          </a:prstGeom>
          <a:ln w="76200">
            <a:solidFill>
              <a:schemeClr val="tx1"/>
            </a:solidFill>
          </a:ln>
        </p:spPr>
      </p:pic>
      <p:pic>
        <p:nvPicPr>
          <p:cNvPr id="16" name="Picture 15">
            <a:extLst>
              <a:ext uri="{FF2B5EF4-FFF2-40B4-BE49-F238E27FC236}">
                <a16:creationId xmlns:a16="http://schemas.microsoft.com/office/drawing/2014/main" id="{69F21746-08A3-5A42-BBA9-DE90D8C624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92399" y="3703776"/>
            <a:ext cx="9952107" cy="4650588"/>
          </a:xfrm>
          <a:prstGeom prst="rect">
            <a:avLst/>
          </a:prstGeom>
          <a:ln w="76200">
            <a:solidFill>
              <a:schemeClr val="tx1"/>
            </a:solidFill>
          </a:ln>
        </p:spPr>
      </p:pic>
      <p:pic>
        <p:nvPicPr>
          <p:cNvPr id="3" name="Picture 2" descr="A close up of a sign&#10;&#10;Description automatically generated">
            <a:extLst>
              <a:ext uri="{FF2B5EF4-FFF2-40B4-BE49-F238E27FC236}">
                <a16:creationId xmlns:a16="http://schemas.microsoft.com/office/drawing/2014/main" id="{5AE4C0EC-161F-3342-AC01-A25E3D3D13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626" y="946990"/>
            <a:ext cx="7665652" cy="1486495"/>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37794449-15A6-4444-A9F5-FA89FEFB7A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03093" y="-151841"/>
            <a:ext cx="6690426" cy="3746638"/>
          </a:xfrm>
          <a:prstGeom prst="rect">
            <a:avLst/>
          </a:prstGeom>
        </p:spPr>
      </p:pic>
      <p:sp>
        <p:nvSpPr>
          <p:cNvPr id="46" name="CustomShape 4">
            <a:extLst>
              <a:ext uri="{FF2B5EF4-FFF2-40B4-BE49-F238E27FC236}">
                <a16:creationId xmlns:a16="http://schemas.microsoft.com/office/drawing/2014/main" id="{BA7FC7C5-3BAB-3D47-941C-80DC5366F843}"/>
              </a:ext>
            </a:extLst>
          </p:cNvPr>
          <p:cNvSpPr/>
          <p:nvPr/>
        </p:nvSpPr>
        <p:spPr>
          <a:xfrm>
            <a:off x="13262624" y="3594797"/>
            <a:ext cx="17749383" cy="2590820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63500">
            <a:solidFill>
              <a:srgbClr val="000000"/>
            </a:solidFill>
            <a:miter/>
          </a:ln>
        </p:spPr>
        <p:style>
          <a:lnRef idx="0">
            <a:scrgbClr r="0" g="0" b="0"/>
          </a:lnRef>
          <a:fillRef idx="0">
            <a:scrgbClr r="0" g="0" b="0"/>
          </a:fillRef>
          <a:effectRef idx="0">
            <a:scrgbClr r="0" g="0" b="0"/>
          </a:effectRef>
          <a:fontRef idx="minor"/>
        </p:style>
        <p:txBody>
          <a:bodyPr lIns="274319" tIns="177980" rIns="274319" bIns="177980"/>
          <a:lstStyle/>
          <a:p>
            <a:pPr algn="ctr">
              <a:spcBef>
                <a:spcPts val="1401"/>
              </a:spcBef>
            </a:pPr>
            <a:r>
              <a:rPr lang="en-US" sz="5400" b="1" spc="-1" dirty="0">
                <a:solidFill>
                  <a:srgbClr val="000000"/>
                </a:solidFill>
                <a:latin typeface="Times New Roman"/>
              </a:rPr>
              <a:t>Results</a:t>
            </a:r>
            <a:endParaRPr lang="en-US" sz="5400" spc="-1" dirty="0">
              <a:solidFill>
                <a:srgbClr val="000000"/>
              </a:solidFill>
              <a:latin typeface="Times New Roman"/>
            </a:endParaRPr>
          </a:p>
          <a:p>
            <a:pPr algn="just">
              <a:spcBef>
                <a:spcPts val="1401"/>
              </a:spcBef>
            </a:pPr>
            <a:endParaRPr lang="en-US" sz="3582" spc="-1" dirty="0">
              <a:solidFill>
                <a:srgbClr val="000000"/>
              </a:solidFill>
              <a:latin typeface="Times New Roman" panose="02020603050405020304" pitchFamily="18" charset="0"/>
              <a:cs typeface="Times New Roman" panose="02020603050405020304" pitchFamily="18" charset="0"/>
            </a:endParaRPr>
          </a:p>
        </p:txBody>
      </p:sp>
      <p:pic>
        <p:nvPicPr>
          <p:cNvPr id="47" name="Picture 46" descr="A screenshot of a cell phone&#10;&#10;Description automatically generated">
            <a:extLst>
              <a:ext uri="{FF2B5EF4-FFF2-40B4-BE49-F238E27FC236}">
                <a16:creationId xmlns:a16="http://schemas.microsoft.com/office/drawing/2014/main" id="{25FF0C0B-9C87-3445-830A-030D3D546B61}"/>
              </a:ext>
            </a:extLst>
          </p:cNvPr>
          <p:cNvPicPr>
            <a:picLocks noChangeAspect="1"/>
          </p:cNvPicPr>
          <p:nvPr/>
        </p:nvPicPr>
        <p:blipFill rotWithShape="1">
          <a:blip r:embed="rId7">
            <a:extLst>
              <a:ext uri="{28A0092B-C50C-407E-A947-70E740481C1C}">
                <a14:useLocalDpi xmlns:a14="http://schemas.microsoft.com/office/drawing/2010/main" val="0"/>
              </a:ext>
            </a:extLst>
          </a:blip>
          <a:srcRect l="33826" t="16522" r="33622" b="25562"/>
          <a:stretch/>
        </p:blipFill>
        <p:spPr>
          <a:xfrm>
            <a:off x="24745987" y="3849262"/>
            <a:ext cx="6233304" cy="5752514"/>
          </a:xfrm>
          <a:prstGeom prst="rect">
            <a:avLst/>
          </a:prstGeom>
        </p:spPr>
      </p:pic>
      <p:sp>
        <p:nvSpPr>
          <p:cNvPr id="60" name="CustomShape 10">
            <a:extLst>
              <a:ext uri="{FF2B5EF4-FFF2-40B4-BE49-F238E27FC236}">
                <a16:creationId xmlns:a16="http://schemas.microsoft.com/office/drawing/2014/main" id="{807B3593-157F-A047-8020-1314C7AF0BFE}"/>
              </a:ext>
            </a:extLst>
          </p:cNvPr>
          <p:cNvSpPr/>
          <p:nvPr/>
        </p:nvSpPr>
        <p:spPr>
          <a:xfrm>
            <a:off x="31466297" y="16606798"/>
            <a:ext cx="19278210" cy="4632096"/>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63360">
            <a:solidFill>
              <a:srgbClr val="000000"/>
            </a:solidFill>
            <a:miter/>
          </a:ln>
        </p:spPr>
        <p:style>
          <a:lnRef idx="0">
            <a:scrgbClr r="0" g="0" b="0"/>
          </a:lnRef>
          <a:fillRef idx="0">
            <a:scrgbClr r="0" g="0" b="0"/>
          </a:fillRef>
          <a:effectRef idx="0">
            <a:scrgbClr r="0" g="0" b="0"/>
          </a:effectRef>
          <a:fontRef idx="minor"/>
        </p:style>
        <p:txBody>
          <a:bodyPr lIns="355960" tIns="177980" rIns="355960" bIns="177980"/>
          <a:lstStyle/>
          <a:p>
            <a:pPr algn="ctr">
              <a:spcAft>
                <a:spcPts val="337"/>
              </a:spcAft>
            </a:pPr>
            <a:r>
              <a:rPr lang="en-US" sz="5400" b="1" spc="-1" dirty="0">
                <a:solidFill>
                  <a:srgbClr val="000000"/>
                </a:solidFill>
                <a:latin typeface="Times New Roman"/>
                <a:ea typeface="DejaVu Sans"/>
              </a:rPr>
              <a:t>Future Work</a:t>
            </a:r>
          </a:p>
          <a:p>
            <a:pPr marL="571500" indent="-571500" algn="just">
              <a:spcBef>
                <a:spcPts val="600"/>
              </a:spcBef>
              <a:buFont typeface="Arial" panose="020B0604020202020204" pitchFamily="34" charset="0"/>
              <a:buChar char="•"/>
            </a:pPr>
            <a:r>
              <a:rPr lang="en-US" sz="4200" spc="-1" dirty="0">
                <a:solidFill>
                  <a:srgbClr val="000000"/>
                </a:solidFill>
                <a:latin typeface="Times New Roman"/>
                <a:ea typeface="DejaVu Sans"/>
              </a:rPr>
              <a:t>Process additional control filters to determine extent of human bacteria contamination.</a:t>
            </a:r>
          </a:p>
          <a:p>
            <a:pPr marL="571500" indent="-571500" algn="just">
              <a:spcBef>
                <a:spcPts val="600"/>
              </a:spcBef>
              <a:buFont typeface="Arial" panose="020B0604020202020204" pitchFamily="34" charset="0"/>
              <a:buChar char="•"/>
            </a:pPr>
            <a:r>
              <a:rPr lang="en-US" sz="4200" spc="-1" dirty="0">
                <a:solidFill>
                  <a:srgbClr val="000000"/>
                </a:solidFill>
                <a:latin typeface="Times New Roman"/>
                <a:ea typeface="DejaVu Sans"/>
              </a:rPr>
              <a:t>Improve the collecting system by adding additional sampling as cloud water sampling.</a:t>
            </a:r>
          </a:p>
          <a:p>
            <a:pPr marL="571500" indent="-571500" algn="just">
              <a:spcBef>
                <a:spcPts val="600"/>
              </a:spcBef>
              <a:buFont typeface="Arial" panose="020B0604020202020204" pitchFamily="34" charset="0"/>
              <a:buChar char="•"/>
            </a:pPr>
            <a:r>
              <a:rPr lang="en-US" sz="4200" spc="-1" dirty="0">
                <a:solidFill>
                  <a:srgbClr val="000000"/>
                </a:solidFill>
                <a:latin typeface="Times New Roman"/>
                <a:ea typeface="DejaVu Sans"/>
              </a:rPr>
              <a:t>Compare results to previous publish sampling of atmospheric bacteria.</a:t>
            </a:r>
          </a:p>
          <a:p>
            <a:pPr algn="just">
              <a:spcBef>
                <a:spcPts val="600"/>
              </a:spcBef>
            </a:pPr>
            <a:endParaRPr lang="en-US" sz="4200" spc="-1" dirty="0">
              <a:solidFill>
                <a:srgbClr val="000000"/>
              </a:solidFill>
              <a:latin typeface="Times New Roman"/>
              <a:ea typeface="DejaVu Sans"/>
            </a:endParaRPr>
          </a:p>
          <a:p>
            <a:pPr marL="571500" indent="-571500" algn="just">
              <a:spcBef>
                <a:spcPts val="600"/>
              </a:spcBef>
              <a:buFont typeface="Arial" panose="020B0604020202020204" pitchFamily="34" charset="0"/>
              <a:buChar char="•"/>
            </a:pPr>
            <a:endParaRPr lang="en-US" sz="4200" spc="-1" dirty="0">
              <a:solidFill>
                <a:srgbClr val="000000"/>
              </a:solidFill>
              <a:latin typeface="Times New Roman"/>
              <a:ea typeface="DejaVu Sans"/>
            </a:endParaRPr>
          </a:p>
          <a:p>
            <a:pPr marL="571500" indent="-571500" algn="just">
              <a:spcBef>
                <a:spcPts val="600"/>
              </a:spcBef>
              <a:buFont typeface="Arial" panose="020B0604020202020204" pitchFamily="34" charset="0"/>
              <a:buChar char="•"/>
            </a:pPr>
            <a:endParaRPr lang="en-US" sz="4200" spc="-1" dirty="0">
              <a:solidFill>
                <a:srgbClr val="000000"/>
              </a:solidFill>
              <a:latin typeface="Times New Roman"/>
            </a:endParaRPr>
          </a:p>
        </p:txBody>
      </p:sp>
      <p:sp>
        <p:nvSpPr>
          <p:cNvPr id="27" name="CustomShape 10">
            <a:extLst>
              <a:ext uri="{FF2B5EF4-FFF2-40B4-BE49-F238E27FC236}">
                <a16:creationId xmlns:a16="http://schemas.microsoft.com/office/drawing/2014/main" id="{A6BC8551-CA90-CF49-876F-BF1C6BCC05EA}"/>
              </a:ext>
            </a:extLst>
          </p:cNvPr>
          <p:cNvSpPr/>
          <p:nvPr/>
        </p:nvSpPr>
        <p:spPr>
          <a:xfrm>
            <a:off x="31427711" y="8837291"/>
            <a:ext cx="19278210" cy="7386653"/>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63360">
            <a:solidFill>
              <a:srgbClr val="000000"/>
            </a:solidFill>
            <a:miter/>
          </a:ln>
        </p:spPr>
        <p:style>
          <a:lnRef idx="0">
            <a:scrgbClr r="0" g="0" b="0"/>
          </a:lnRef>
          <a:fillRef idx="0">
            <a:scrgbClr r="0" g="0" b="0"/>
          </a:fillRef>
          <a:effectRef idx="0">
            <a:scrgbClr r="0" g="0" b="0"/>
          </a:effectRef>
          <a:fontRef idx="minor"/>
        </p:style>
        <p:txBody>
          <a:bodyPr lIns="355960" tIns="177980" rIns="355960" bIns="177980"/>
          <a:lstStyle/>
          <a:p>
            <a:pPr algn="ctr">
              <a:spcAft>
                <a:spcPts val="337"/>
              </a:spcAft>
            </a:pPr>
            <a:r>
              <a:rPr lang="en-US" sz="5400" b="1" spc="-1" dirty="0">
                <a:solidFill>
                  <a:srgbClr val="000000"/>
                </a:solidFill>
                <a:latin typeface="Times New Roman"/>
                <a:ea typeface="DejaVu Sans"/>
              </a:rPr>
              <a:t>Conclusions</a:t>
            </a:r>
          </a:p>
          <a:p>
            <a:pPr marL="571500" indent="-571500" algn="just">
              <a:spcBef>
                <a:spcPts val="600"/>
              </a:spcBef>
              <a:buFont typeface="Arial" panose="020B0604020202020204" pitchFamily="34" charset="0"/>
              <a:buChar char="•"/>
            </a:pPr>
            <a:r>
              <a:rPr lang="en-US" sz="4200" spc="-1" dirty="0">
                <a:solidFill>
                  <a:srgbClr val="000000"/>
                </a:solidFill>
                <a:latin typeface="Times New Roman" panose="02020603050405020304" pitchFamily="18" charset="0"/>
                <a:cs typeface="Times New Roman" panose="02020603050405020304" pitchFamily="18" charset="0"/>
              </a:rPr>
              <a:t>Significant amounts of human bacteria were found on most filters in this experiment.</a:t>
            </a:r>
            <a:endParaRPr lang="en-US" sz="4200" spc="-1" dirty="0">
              <a:solidFill>
                <a:srgbClr val="000000"/>
              </a:solidFill>
              <a:highlight>
                <a:srgbClr val="FFFF00"/>
              </a:highlight>
              <a:latin typeface="Times New Roman" panose="02020603050405020304" pitchFamily="18" charset="0"/>
              <a:cs typeface="Times New Roman" panose="02020603050405020304" pitchFamily="18" charset="0"/>
            </a:endParaRPr>
          </a:p>
          <a:p>
            <a:pPr marL="571500" indent="-571500" algn="just">
              <a:spcBef>
                <a:spcPts val="600"/>
              </a:spcBef>
              <a:buFont typeface="Arial" panose="020B0604020202020204" pitchFamily="34" charset="0"/>
              <a:buChar char="•"/>
            </a:pPr>
            <a:r>
              <a:rPr lang="en-US" sz="4200" spc="-1" dirty="0">
                <a:solidFill>
                  <a:srgbClr val="000000"/>
                </a:solidFill>
                <a:latin typeface="Times New Roman"/>
              </a:rPr>
              <a:t>Human-associated bacteria found linked to contamination while being processed.</a:t>
            </a:r>
          </a:p>
          <a:p>
            <a:pPr marL="571500" indent="-571500" algn="just">
              <a:spcBef>
                <a:spcPts val="600"/>
              </a:spcBef>
              <a:buFont typeface="Arial" panose="020B0604020202020204" pitchFamily="34" charset="0"/>
              <a:buChar char="•"/>
            </a:pPr>
            <a:r>
              <a:rPr lang="en-US" sz="4200" spc="-1" dirty="0">
                <a:solidFill>
                  <a:srgbClr val="000000"/>
                </a:solidFill>
                <a:latin typeface="Times New Roman"/>
              </a:rPr>
              <a:t>The bacteria type </a:t>
            </a:r>
            <a:r>
              <a:rPr lang="en-US" sz="4200" i="1" spc="-1" dirty="0">
                <a:solidFill>
                  <a:srgbClr val="000000"/>
                </a:solidFill>
                <a:latin typeface="Times New Roman"/>
              </a:rPr>
              <a:t>Pseudomonas</a:t>
            </a:r>
            <a:r>
              <a:rPr lang="en-US" sz="4200" spc="-1" dirty="0">
                <a:solidFill>
                  <a:srgbClr val="000000"/>
                </a:solidFill>
                <a:latin typeface="Times New Roman"/>
              </a:rPr>
              <a:t> which is an INP type was found on the filter. This is the most genus bacteria found in atmospheric bacteria experiments in other studies.</a:t>
            </a:r>
            <a:endParaRPr lang="en-US" sz="4200" spc="-1" dirty="0">
              <a:solidFill>
                <a:srgbClr val="000000"/>
              </a:solidFill>
              <a:highlight>
                <a:srgbClr val="FFFF00"/>
              </a:highlight>
              <a:latin typeface="Times New Roman"/>
            </a:endParaRPr>
          </a:p>
          <a:p>
            <a:pPr marL="571500" indent="-571500" algn="just">
              <a:spcBef>
                <a:spcPts val="600"/>
              </a:spcBef>
              <a:buFont typeface="Arial" panose="020B0604020202020204" pitchFamily="34" charset="0"/>
              <a:buChar char="•"/>
            </a:pPr>
            <a:r>
              <a:rPr lang="en-US" sz="4200" spc="-1" dirty="0">
                <a:solidFill>
                  <a:srgbClr val="000000"/>
                </a:solidFill>
                <a:latin typeface="Times New Roman"/>
                <a:ea typeface="DejaVu Sans"/>
              </a:rPr>
              <a:t>Other natural bacteria species were recovered that are linked to sampling material of biological origin included lettuce, spinach, and primrose seeds (</a:t>
            </a:r>
            <a:r>
              <a:rPr lang="en-US" sz="4200" i="1" spc="-1" dirty="0" err="1">
                <a:solidFill>
                  <a:srgbClr val="000000"/>
                </a:solidFill>
                <a:latin typeface="Times New Roman"/>
                <a:ea typeface="DejaVu Sans"/>
              </a:rPr>
              <a:t>lactuca</a:t>
            </a:r>
            <a:r>
              <a:rPr lang="en-US" sz="4200" i="1" spc="-1" dirty="0">
                <a:solidFill>
                  <a:srgbClr val="000000"/>
                </a:solidFill>
                <a:latin typeface="Times New Roman"/>
                <a:ea typeface="DejaVu Sans"/>
              </a:rPr>
              <a:t> </a:t>
            </a:r>
            <a:r>
              <a:rPr lang="en-US" sz="4200" i="1" spc="-1" dirty="0" err="1">
                <a:solidFill>
                  <a:srgbClr val="000000"/>
                </a:solidFill>
                <a:latin typeface="Times New Roman"/>
                <a:ea typeface="DejaVu Sans"/>
              </a:rPr>
              <a:t>saltiva</a:t>
            </a:r>
            <a:r>
              <a:rPr lang="en-US" sz="4200" i="1" spc="-1" dirty="0">
                <a:solidFill>
                  <a:srgbClr val="000000"/>
                </a:solidFill>
                <a:latin typeface="Times New Roman"/>
                <a:ea typeface="DejaVu Sans"/>
              </a:rPr>
              <a:t>, </a:t>
            </a:r>
            <a:r>
              <a:rPr lang="en-US" sz="4200" i="1" spc="-1" dirty="0" err="1">
                <a:solidFill>
                  <a:srgbClr val="000000"/>
                </a:solidFill>
                <a:latin typeface="Times New Roman"/>
                <a:ea typeface="DejaVu Sans"/>
              </a:rPr>
              <a:t>halospirulina</a:t>
            </a:r>
            <a:r>
              <a:rPr lang="en-US" sz="4200" i="1" spc="-1" dirty="0">
                <a:solidFill>
                  <a:srgbClr val="000000"/>
                </a:solidFill>
                <a:latin typeface="Times New Roman"/>
                <a:ea typeface="DejaVu Sans"/>
              </a:rPr>
              <a:t> species</a:t>
            </a:r>
            <a:r>
              <a:rPr lang="en-US" sz="4200" spc="-1" dirty="0">
                <a:solidFill>
                  <a:srgbClr val="000000"/>
                </a:solidFill>
                <a:latin typeface="Times New Roman"/>
                <a:ea typeface="DejaVu Sans"/>
              </a:rPr>
              <a:t>).</a:t>
            </a:r>
          </a:p>
        </p:txBody>
      </p:sp>
      <p:sp>
        <p:nvSpPr>
          <p:cNvPr id="31" name="TextBox 30">
            <a:extLst>
              <a:ext uri="{FF2B5EF4-FFF2-40B4-BE49-F238E27FC236}">
                <a16:creationId xmlns:a16="http://schemas.microsoft.com/office/drawing/2014/main" id="{DA5314EB-3EAC-7A45-8422-E086EC7FF8B0}"/>
              </a:ext>
            </a:extLst>
          </p:cNvPr>
          <p:cNvSpPr txBox="1"/>
          <p:nvPr/>
        </p:nvSpPr>
        <p:spPr>
          <a:xfrm>
            <a:off x="31630529" y="3815900"/>
            <a:ext cx="8624219" cy="707886"/>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cs typeface="Times New Roman" panose="02020603050405020304" pitchFamily="18" charset="0"/>
              </a:rPr>
              <a:t>Citation Research Aircraft </a:t>
            </a:r>
            <a:r>
              <a:rPr lang="en-US" sz="4000"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p:txBody>
      </p:sp>
      <p:pic>
        <p:nvPicPr>
          <p:cNvPr id="9" name="Picture 8" descr="A close up of a map&#10;&#10;Description automatically generated">
            <a:extLst>
              <a:ext uri="{FF2B5EF4-FFF2-40B4-BE49-F238E27FC236}">
                <a16:creationId xmlns:a16="http://schemas.microsoft.com/office/drawing/2014/main" id="{3B70E0DC-0904-DE48-95EC-6F8FEE9335F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19000" y="10950982"/>
            <a:ext cx="8500187" cy="5736421"/>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FE17B397-7C70-1D4F-B9A3-56801F5F420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248985" y="10998407"/>
            <a:ext cx="8051852" cy="5914290"/>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12661106-E287-B24E-8E0E-508C19177F4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400260" y="16896719"/>
            <a:ext cx="8337666" cy="5933639"/>
          </a:xfrm>
          <a:prstGeom prst="rect">
            <a:avLst/>
          </a:prstGeom>
        </p:spPr>
      </p:pic>
      <p:pic>
        <p:nvPicPr>
          <p:cNvPr id="18" name="Picture 17" descr="A close up of a map&#10;&#10;Description automatically generated">
            <a:extLst>
              <a:ext uri="{FF2B5EF4-FFF2-40B4-BE49-F238E27FC236}">
                <a16:creationId xmlns:a16="http://schemas.microsoft.com/office/drawing/2014/main" id="{8634BDB7-3DAF-3C4D-A7F0-E3E675D53B2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248985" y="16969563"/>
            <a:ext cx="8051852" cy="5535319"/>
          </a:xfrm>
          <a:prstGeom prst="rect">
            <a:avLst/>
          </a:prstGeom>
        </p:spPr>
      </p:pic>
      <p:sp>
        <p:nvSpPr>
          <p:cNvPr id="19" name="TextBox 18">
            <a:extLst>
              <a:ext uri="{FF2B5EF4-FFF2-40B4-BE49-F238E27FC236}">
                <a16:creationId xmlns:a16="http://schemas.microsoft.com/office/drawing/2014/main" id="{3B7BB5E1-AD8F-FB4E-B3E6-6C817FF065CA}"/>
              </a:ext>
            </a:extLst>
          </p:cNvPr>
          <p:cNvSpPr txBox="1"/>
          <p:nvPr/>
        </p:nvSpPr>
        <p:spPr>
          <a:xfrm>
            <a:off x="13347800" y="9943561"/>
            <a:ext cx="17579030" cy="1200329"/>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Total water content, humidity, temp, and pressure data from flight</a:t>
            </a:r>
          </a:p>
          <a:p>
            <a:pPr algn="ctr"/>
            <a:r>
              <a:rPr lang="en-US" sz="3200" b="1" dirty="0">
                <a:latin typeface="Times New Roman" panose="02020603050405020304" pitchFamily="18" charset="0"/>
                <a:cs typeface="Times New Roman" panose="02020603050405020304" pitchFamily="18" charset="0"/>
              </a:rPr>
              <a:t>(20:09Z to 22:03Z)</a:t>
            </a:r>
          </a:p>
        </p:txBody>
      </p:sp>
      <p:sp>
        <p:nvSpPr>
          <p:cNvPr id="43" name="TextBox 42">
            <a:extLst>
              <a:ext uri="{FF2B5EF4-FFF2-40B4-BE49-F238E27FC236}">
                <a16:creationId xmlns:a16="http://schemas.microsoft.com/office/drawing/2014/main" id="{C8B4039D-0FF2-CA40-9F94-399926C77E60}"/>
              </a:ext>
            </a:extLst>
          </p:cNvPr>
          <p:cNvSpPr txBox="1"/>
          <p:nvPr/>
        </p:nvSpPr>
        <p:spPr>
          <a:xfrm>
            <a:off x="13589029" y="23987497"/>
            <a:ext cx="7230410" cy="5078313"/>
          </a:xfrm>
          <a:prstGeom prst="rect">
            <a:avLst/>
          </a:prstGeom>
          <a:noFill/>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A clean filter (not used in any flight activities) that was tested for bacteria present without any use. While bacteria was found in this clean filter, the 10 most abounded bacteria types were not present in the filter from the flight. Human bacteria discovered are most likely linked to contamination while being processed.</a:t>
            </a:r>
          </a:p>
        </p:txBody>
      </p:sp>
      <p:sp>
        <p:nvSpPr>
          <p:cNvPr id="2" name="Rectangle 1">
            <a:extLst>
              <a:ext uri="{FF2B5EF4-FFF2-40B4-BE49-F238E27FC236}">
                <a16:creationId xmlns:a16="http://schemas.microsoft.com/office/drawing/2014/main" id="{4A4AAFDE-6F01-4A38-8FC3-7EE783359D00}"/>
              </a:ext>
            </a:extLst>
          </p:cNvPr>
          <p:cNvSpPr/>
          <p:nvPr/>
        </p:nvSpPr>
        <p:spPr>
          <a:xfrm>
            <a:off x="13589029" y="3950249"/>
            <a:ext cx="6871985" cy="6186309"/>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Bacteria record from August 2, 2019 flight.</a:t>
            </a:r>
          </a:p>
          <a:p>
            <a:r>
              <a:rPr lang="en-US" sz="3600" dirty="0">
                <a:latin typeface="Times New Roman" panose="02020603050405020304" pitchFamily="18" charset="0"/>
                <a:cs typeface="Times New Roman" panose="02020603050405020304" pitchFamily="18" charset="0"/>
              </a:rPr>
              <a:t>High amounts of </a:t>
            </a:r>
            <a:r>
              <a:rPr lang="en-US" sz="3600" i="1" dirty="0" err="1">
                <a:latin typeface="Times New Roman" panose="02020603050405020304" pitchFamily="18" charset="0"/>
                <a:cs typeface="Times New Roman" panose="02020603050405020304" pitchFamily="18" charset="0"/>
              </a:rPr>
              <a:t>Lactuca</a:t>
            </a:r>
            <a:r>
              <a:rPr lang="en-US" sz="3600" i="1" dirty="0">
                <a:latin typeface="Times New Roman" panose="02020603050405020304" pitchFamily="18" charset="0"/>
                <a:cs typeface="Times New Roman" panose="02020603050405020304" pitchFamily="18" charset="0"/>
              </a:rPr>
              <a:t> sativa </a:t>
            </a:r>
            <a:r>
              <a:rPr lang="en-US" sz="3600" dirty="0">
                <a:latin typeface="Times New Roman" panose="02020603050405020304" pitchFamily="18" charset="0"/>
                <a:cs typeface="Times New Roman" panose="02020603050405020304" pitchFamily="18" charset="0"/>
              </a:rPr>
              <a:t>and</a:t>
            </a:r>
          </a:p>
          <a:p>
            <a:r>
              <a:rPr lang="en-US" sz="3600" i="1" dirty="0" err="1">
                <a:latin typeface="Times New Roman" panose="02020603050405020304" pitchFamily="18" charset="0"/>
                <a:cs typeface="Times New Roman" panose="02020603050405020304" pitchFamily="18" charset="0"/>
              </a:rPr>
              <a:t>Halospirulina</a:t>
            </a:r>
            <a:r>
              <a:rPr lang="en-US" sz="3600" dirty="0">
                <a:latin typeface="Times New Roman" panose="02020603050405020304" pitchFamily="18" charset="0"/>
                <a:cs typeface="Times New Roman" panose="02020603050405020304" pitchFamily="18" charset="0"/>
              </a:rPr>
              <a:t> species were found.</a:t>
            </a:r>
          </a:p>
          <a:p>
            <a:r>
              <a:rPr lang="en-US" sz="3600" i="1" dirty="0" err="1">
                <a:latin typeface="Times New Roman" panose="02020603050405020304" pitchFamily="18" charset="0"/>
                <a:cs typeface="Times New Roman" panose="02020603050405020304" pitchFamily="18" charset="0"/>
              </a:rPr>
              <a:t>Lactuca</a:t>
            </a:r>
            <a:r>
              <a:rPr lang="en-US" sz="3600" i="1" dirty="0">
                <a:latin typeface="Times New Roman" panose="02020603050405020304" pitchFamily="18" charset="0"/>
                <a:cs typeface="Times New Roman" panose="02020603050405020304" pitchFamily="18" charset="0"/>
              </a:rPr>
              <a:t> sativa </a:t>
            </a:r>
            <a:r>
              <a:rPr lang="en-US" sz="3600" dirty="0">
                <a:latin typeface="Times New Roman" panose="02020603050405020304" pitchFamily="18" charset="0"/>
                <a:cs typeface="Times New Roman" panose="02020603050405020304" pitchFamily="18" charset="0"/>
              </a:rPr>
              <a:t>is likely from lettuce seeds seeds, </a:t>
            </a:r>
          </a:p>
          <a:p>
            <a:r>
              <a:rPr lang="en-US" sz="3600" dirty="0">
                <a:latin typeface="Times New Roman" panose="02020603050405020304" pitchFamily="18" charset="0"/>
                <a:cs typeface="Times New Roman" panose="02020603050405020304" pitchFamily="18" charset="0"/>
              </a:rPr>
              <a:t>while </a:t>
            </a:r>
            <a:r>
              <a:rPr lang="en-US" sz="3600" i="1" dirty="0" err="1">
                <a:latin typeface="Times New Roman" panose="02020603050405020304" pitchFamily="18" charset="0"/>
                <a:cs typeface="Times New Roman" panose="02020603050405020304" pitchFamily="18" charset="0"/>
              </a:rPr>
              <a:t>Halospirulina</a:t>
            </a:r>
            <a:r>
              <a:rPr lang="en-US" sz="3600" dirty="0">
                <a:latin typeface="Times New Roman" panose="02020603050405020304" pitchFamily="18" charset="0"/>
                <a:cs typeface="Times New Roman" panose="02020603050405020304" pitchFamily="18" charset="0"/>
              </a:rPr>
              <a:t> is a salt-tolerant </a:t>
            </a:r>
            <a:r>
              <a:rPr lang="en-US" sz="3600" dirty="0" err="1">
                <a:latin typeface="Times New Roman" panose="02020603050405020304" pitchFamily="18" charset="0"/>
                <a:cs typeface="Times New Roman" panose="02020603050405020304" pitchFamily="18" charset="0"/>
              </a:rPr>
              <a:t>bacterim</a:t>
            </a:r>
            <a:r>
              <a:rPr lang="en-US" sz="3600" dirty="0">
                <a:latin typeface="Times New Roman" panose="02020603050405020304" pitchFamily="18" charset="0"/>
                <a:cs typeface="Times New Roman" panose="02020603050405020304" pitchFamily="18" charset="0"/>
              </a:rPr>
              <a:t>. Pseudomonas is the most</a:t>
            </a:r>
          </a:p>
          <a:p>
            <a:r>
              <a:rPr lang="en-US" sz="3600" dirty="0">
                <a:latin typeface="Times New Roman" panose="02020603050405020304" pitchFamily="18" charset="0"/>
                <a:cs typeface="Times New Roman" panose="02020603050405020304" pitchFamily="18" charset="0"/>
              </a:rPr>
              <a:t>significant bacteria linked to ice</a:t>
            </a:r>
          </a:p>
          <a:p>
            <a:r>
              <a:rPr lang="en-US" sz="3600" dirty="0">
                <a:latin typeface="Times New Roman" panose="02020603050405020304" pitchFamily="18" charset="0"/>
                <a:cs typeface="Times New Roman" panose="02020603050405020304" pitchFamily="18" charset="0"/>
              </a:rPr>
              <a:t>nuclei particles (INP) for clouds.</a:t>
            </a:r>
          </a:p>
        </p:txBody>
      </p:sp>
      <p:pic>
        <p:nvPicPr>
          <p:cNvPr id="30" name="Picture 29" descr="A screenshot of a cell phone&#10;&#10;Description automatically generated">
            <a:extLst>
              <a:ext uri="{FF2B5EF4-FFF2-40B4-BE49-F238E27FC236}">
                <a16:creationId xmlns:a16="http://schemas.microsoft.com/office/drawing/2014/main" id="{9D91CC40-FB6A-45F9-9249-1069C0EDE78C}"/>
              </a:ext>
            </a:extLst>
          </p:cNvPr>
          <p:cNvPicPr>
            <a:picLocks noChangeAspect="1"/>
          </p:cNvPicPr>
          <p:nvPr/>
        </p:nvPicPr>
        <p:blipFill rotWithShape="1">
          <a:blip r:embed="rId7">
            <a:extLst>
              <a:ext uri="{28A0092B-C50C-407E-A947-70E740481C1C}">
                <a14:useLocalDpi xmlns:a14="http://schemas.microsoft.com/office/drawing/2010/main" val="0"/>
              </a:ext>
            </a:extLst>
          </a:blip>
          <a:srcRect l="7271" t="80759" r="64022"/>
          <a:stretch/>
        </p:blipFill>
        <p:spPr>
          <a:xfrm>
            <a:off x="20493730" y="5798171"/>
            <a:ext cx="4148794" cy="1442355"/>
          </a:xfrm>
          <a:prstGeom prst="rect">
            <a:avLst/>
          </a:prstGeom>
        </p:spPr>
      </p:pic>
      <p:pic>
        <p:nvPicPr>
          <p:cNvPr id="28" name="Picture 27" descr="A screenshot of a cell phone&#10;&#10;Description automatically generated">
            <a:extLst>
              <a:ext uri="{FF2B5EF4-FFF2-40B4-BE49-F238E27FC236}">
                <a16:creationId xmlns:a16="http://schemas.microsoft.com/office/drawing/2014/main" id="{BED5504A-093B-45AF-A353-F0AAE50F6E2B}"/>
              </a:ext>
            </a:extLst>
          </p:cNvPr>
          <p:cNvPicPr>
            <a:picLocks noChangeAspect="1"/>
          </p:cNvPicPr>
          <p:nvPr/>
        </p:nvPicPr>
        <p:blipFill rotWithShape="1">
          <a:blip r:embed="rId7">
            <a:extLst>
              <a:ext uri="{28A0092B-C50C-407E-A947-70E740481C1C}">
                <a14:useLocalDpi xmlns:a14="http://schemas.microsoft.com/office/drawing/2010/main" val="0"/>
              </a:ext>
            </a:extLst>
          </a:blip>
          <a:srcRect l="35429" t="80759" r="35864"/>
          <a:stretch/>
        </p:blipFill>
        <p:spPr>
          <a:xfrm>
            <a:off x="20390266" y="7163872"/>
            <a:ext cx="4148794" cy="1442355"/>
          </a:xfrm>
          <a:prstGeom prst="rect">
            <a:avLst/>
          </a:prstGeom>
        </p:spPr>
      </p:pic>
      <p:pic>
        <p:nvPicPr>
          <p:cNvPr id="29" name="Picture 28" descr="A screenshot of a cell phone&#10;&#10;Description automatically generated">
            <a:extLst>
              <a:ext uri="{FF2B5EF4-FFF2-40B4-BE49-F238E27FC236}">
                <a16:creationId xmlns:a16="http://schemas.microsoft.com/office/drawing/2014/main" id="{BDFFE093-3C30-4CAF-B7EC-1EED4F532CCE}"/>
              </a:ext>
            </a:extLst>
          </p:cNvPr>
          <p:cNvPicPr>
            <a:picLocks noChangeAspect="1"/>
          </p:cNvPicPr>
          <p:nvPr/>
        </p:nvPicPr>
        <p:blipFill rotWithShape="1">
          <a:blip r:embed="rId7">
            <a:extLst>
              <a:ext uri="{28A0092B-C50C-407E-A947-70E740481C1C}">
                <a14:useLocalDpi xmlns:a14="http://schemas.microsoft.com/office/drawing/2010/main" val="0"/>
              </a:ext>
            </a:extLst>
          </a:blip>
          <a:srcRect l="64136" t="80759" r="10722"/>
          <a:stretch/>
        </p:blipFill>
        <p:spPr>
          <a:xfrm>
            <a:off x="20388705" y="8482911"/>
            <a:ext cx="3633553" cy="1442355"/>
          </a:xfrm>
          <a:prstGeom prst="rect">
            <a:avLst/>
          </a:prstGeom>
        </p:spPr>
      </p:pic>
      <p:pic>
        <p:nvPicPr>
          <p:cNvPr id="33" name="Picture 4">
            <a:extLst>
              <a:ext uri="{FF2B5EF4-FFF2-40B4-BE49-F238E27FC236}">
                <a16:creationId xmlns:a16="http://schemas.microsoft.com/office/drawing/2014/main" id="{B95C0227-ED68-4D0D-9921-30F21BD1354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3768" t="13689" r="30580" b="25428"/>
          <a:stretch/>
        </p:blipFill>
        <p:spPr bwMode="auto">
          <a:xfrm>
            <a:off x="24907376" y="22795237"/>
            <a:ext cx="5951766" cy="627057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a:extLst>
              <a:ext uri="{FF2B5EF4-FFF2-40B4-BE49-F238E27FC236}">
                <a16:creationId xmlns:a16="http://schemas.microsoft.com/office/drawing/2014/main" id="{1F48E0C5-75D5-41F0-B419-74C93E1996D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5859" t="78875" r="32902" b="2510"/>
          <a:stretch/>
        </p:blipFill>
        <p:spPr bwMode="auto">
          <a:xfrm>
            <a:off x="21486979" y="26189388"/>
            <a:ext cx="3398108" cy="124932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a:extLst>
              <a:ext uri="{FF2B5EF4-FFF2-40B4-BE49-F238E27FC236}">
                <a16:creationId xmlns:a16="http://schemas.microsoft.com/office/drawing/2014/main" id="{02EA87FD-FDDE-4475-A873-48B373DEFC2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67817" t="78875" r="5299" b="2510"/>
          <a:stretch/>
        </p:blipFill>
        <p:spPr bwMode="auto">
          <a:xfrm>
            <a:off x="21513763" y="27450947"/>
            <a:ext cx="2924386" cy="124932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a:extLst>
              <a:ext uri="{FF2B5EF4-FFF2-40B4-BE49-F238E27FC236}">
                <a16:creationId xmlns:a16="http://schemas.microsoft.com/office/drawing/2014/main" id="{F7EC9A23-B026-4B31-95F8-17222C7F9BCC}"/>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939" t="78875" r="71941" b="2510"/>
          <a:stretch/>
        </p:blipFill>
        <p:spPr bwMode="auto">
          <a:xfrm>
            <a:off x="21464690" y="24944718"/>
            <a:ext cx="2623751" cy="124932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AE0DCFCA-7801-43F8-92A2-EE1282001698}"/>
              </a:ext>
            </a:extLst>
          </p:cNvPr>
          <p:cNvSpPr/>
          <p:nvPr/>
        </p:nvSpPr>
        <p:spPr>
          <a:xfrm>
            <a:off x="400052" y="21926546"/>
            <a:ext cx="12489151" cy="7571303"/>
          </a:xfrm>
          <a:prstGeom prst="rect">
            <a:avLst/>
          </a:prstGeom>
          <a:solidFill>
            <a:schemeClr val="bg1"/>
          </a:solidFill>
          <a:ln w="63500">
            <a:solidFill>
              <a:schemeClr val="tx1"/>
            </a:solidFill>
          </a:ln>
        </p:spPr>
        <p:txBody>
          <a:bodyPr wrap="square" lIns="274319" rIns="274319" rtlCol="0">
            <a:spAutoFit/>
          </a:bodyPr>
          <a:lstStyle/>
          <a:p>
            <a:pPr algn="ctr"/>
            <a:r>
              <a:rPr lang="en-US" sz="5400" b="1" dirty="0">
                <a:solidFill>
                  <a:schemeClr val="tx1"/>
                </a:solidFill>
                <a:latin typeface="Times New Roman" panose="02020603050405020304" pitchFamily="18" charset="0"/>
                <a:cs typeface="Times New Roman" panose="02020603050405020304" pitchFamily="18" charset="0"/>
              </a:rPr>
              <a:t>.</a:t>
            </a:r>
            <a:endParaRPr lang="en-US" sz="5400" b="1" dirty="0">
              <a:latin typeface="Times New Roman" panose="02020603050405020304" pitchFamily="18" charset="0"/>
              <a:cs typeface="Times New Roman" panose="02020603050405020304" pitchFamily="18" charset="0"/>
            </a:endParaRPr>
          </a:p>
          <a:p>
            <a:pPr algn="ctr"/>
            <a:endParaRPr lang="en-US" sz="5400" b="1" dirty="0">
              <a:solidFill>
                <a:schemeClr val="tx1"/>
              </a:solidFill>
              <a:latin typeface="Times New Roman" panose="02020603050405020304" pitchFamily="18" charset="0"/>
              <a:cs typeface="Times New Roman" panose="02020603050405020304" pitchFamily="18" charset="0"/>
            </a:endParaRPr>
          </a:p>
          <a:p>
            <a:pPr algn="ctr"/>
            <a:endParaRPr lang="en-US" sz="5400" b="1" dirty="0">
              <a:latin typeface="Times New Roman" panose="02020603050405020304" pitchFamily="18" charset="0"/>
              <a:cs typeface="Times New Roman" panose="02020603050405020304" pitchFamily="18" charset="0"/>
            </a:endParaRPr>
          </a:p>
          <a:p>
            <a:pPr algn="ctr"/>
            <a:endParaRPr lang="en-US" sz="5400" b="1" dirty="0">
              <a:solidFill>
                <a:schemeClr val="tx1"/>
              </a:solidFill>
              <a:latin typeface="Times New Roman" panose="02020603050405020304" pitchFamily="18" charset="0"/>
              <a:cs typeface="Times New Roman" panose="02020603050405020304" pitchFamily="18" charset="0"/>
            </a:endParaRPr>
          </a:p>
          <a:p>
            <a:pPr algn="ctr"/>
            <a:endParaRPr lang="en-US" sz="5400" b="1" dirty="0">
              <a:latin typeface="Times New Roman" panose="02020603050405020304" pitchFamily="18" charset="0"/>
              <a:cs typeface="Times New Roman" panose="02020603050405020304" pitchFamily="18" charset="0"/>
            </a:endParaRPr>
          </a:p>
          <a:p>
            <a:pPr algn="ctr"/>
            <a:endParaRPr lang="en-US" sz="5400" b="1" dirty="0">
              <a:solidFill>
                <a:schemeClr val="tx1"/>
              </a:solidFill>
              <a:latin typeface="Times New Roman" panose="02020603050405020304" pitchFamily="18" charset="0"/>
              <a:cs typeface="Times New Roman" panose="02020603050405020304" pitchFamily="18" charset="0"/>
            </a:endParaRPr>
          </a:p>
          <a:p>
            <a:pPr algn="ctr"/>
            <a:endParaRPr lang="en-US" sz="5400" b="1" dirty="0">
              <a:latin typeface="Times New Roman" panose="02020603050405020304" pitchFamily="18" charset="0"/>
              <a:cs typeface="Times New Roman" panose="02020603050405020304" pitchFamily="18" charset="0"/>
            </a:endParaRPr>
          </a:p>
          <a:p>
            <a:pPr algn="ctr"/>
            <a:endParaRPr lang="en-US" sz="5400" b="1" dirty="0">
              <a:solidFill>
                <a:schemeClr val="tx1"/>
              </a:solidFill>
              <a:latin typeface="Times New Roman" panose="02020603050405020304" pitchFamily="18" charset="0"/>
              <a:cs typeface="Times New Roman" panose="02020603050405020304" pitchFamily="18" charset="0"/>
            </a:endParaRPr>
          </a:p>
          <a:p>
            <a:pPr algn="ctr"/>
            <a:endParaRPr lang="en-US" sz="5400" b="1" dirty="0">
              <a:solidFill>
                <a:schemeClr val="tx1"/>
              </a:solidFill>
              <a:latin typeface="Times New Roman" panose="02020603050405020304" pitchFamily="18" charset="0"/>
              <a:cs typeface="Times New Roman" panose="02020603050405020304" pitchFamily="18" charset="0"/>
            </a:endParaRPr>
          </a:p>
        </p:txBody>
      </p:sp>
      <p:pic>
        <p:nvPicPr>
          <p:cNvPr id="5" name="Picture 4" descr="A screenshot of a cell phone screen with text&#10;&#10;Description automatically generated">
            <a:extLst>
              <a:ext uri="{FF2B5EF4-FFF2-40B4-BE49-F238E27FC236}">
                <a16:creationId xmlns:a16="http://schemas.microsoft.com/office/drawing/2014/main" id="{F70B8C5F-2DCD-AF45-A6EE-FD8FCC8265DF}"/>
              </a:ext>
            </a:extLst>
          </p:cNvPr>
          <p:cNvPicPr>
            <a:picLocks noChangeAspect="1"/>
          </p:cNvPicPr>
          <p:nvPr/>
        </p:nvPicPr>
        <p:blipFill rotWithShape="1">
          <a:blip r:embed="rId13">
            <a:extLst>
              <a:ext uri="{28A0092B-C50C-407E-A947-70E740481C1C}">
                <a14:useLocalDpi xmlns:a14="http://schemas.microsoft.com/office/drawing/2010/main" val="0"/>
              </a:ext>
            </a:extLst>
          </a:blip>
          <a:srcRect l="1186" t="2040"/>
          <a:stretch/>
        </p:blipFill>
        <p:spPr>
          <a:xfrm>
            <a:off x="663140" y="22020350"/>
            <a:ext cx="12131332" cy="7240450"/>
          </a:xfrm>
          <a:prstGeom prst="rect">
            <a:avLst/>
          </a:prstGeom>
        </p:spPr>
      </p:pic>
      <p:sp>
        <p:nvSpPr>
          <p:cNvPr id="20" name="TextBox 19">
            <a:extLst>
              <a:ext uri="{FF2B5EF4-FFF2-40B4-BE49-F238E27FC236}">
                <a16:creationId xmlns:a16="http://schemas.microsoft.com/office/drawing/2014/main" id="{35EFB759-6FA9-7147-B891-BBEBA4EC7424}"/>
              </a:ext>
            </a:extLst>
          </p:cNvPr>
          <p:cNvSpPr txBox="1"/>
          <p:nvPr/>
        </p:nvSpPr>
        <p:spPr>
          <a:xfrm>
            <a:off x="16388629" y="10931352"/>
            <a:ext cx="3593805"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Total Water Content</a:t>
            </a:r>
          </a:p>
        </p:txBody>
      </p:sp>
      <p:sp>
        <p:nvSpPr>
          <p:cNvPr id="41" name="TextBox 40">
            <a:extLst>
              <a:ext uri="{FF2B5EF4-FFF2-40B4-BE49-F238E27FC236}">
                <a16:creationId xmlns:a16="http://schemas.microsoft.com/office/drawing/2014/main" id="{5248E2E7-3C9B-7E48-B4B6-ADA431777360}"/>
              </a:ext>
            </a:extLst>
          </p:cNvPr>
          <p:cNvSpPr txBox="1"/>
          <p:nvPr/>
        </p:nvSpPr>
        <p:spPr>
          <a:xfrm>
            <a:off x="25265715" y="10950601"/>
            <a:ext cx="3593805"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Relative Humidity</a:t>
            </a:r>
          </a:p>
        </p:txBody>
      </p:sp>
      <p:sp>
        <p:nvSpPr>
          <p:cNvPr id="42" name="TextBox 41">
            <a:extLst>
              <a:ext uri="{FF2B5EF4-FFF2-40B4-BE49-F238E27FC236}">
                <a16:creationId xmlns:a16="http://schemas.microsoft.com/office/drawing/2014/main" id="{950AF091-C4D1-A244-A5E6-7DE0B7B4DF9F}"/>
              </a:ext>
            </a:extLst>
          </p:cNvPr>
          <p:cNvSpPr txBox="1"/>
          <p:nvPr/>
        </p:nvSpPr>
        <p:spPr>
          <a:xfrm>
            <a:off x="16959399" y="16738731"/>
            <a:ext cx="2452264"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Temperature</a:t>
            </a:r>
          </a:p>
        </p:txBody>
      </p:sp>
      <p:sp>
        <p:nvSpPr>
          <p:cNvPr id="44" name="TextBox 43">
            <a:extLst>
              <a:ext uri="{FF2B5EF4-FFF2-40B4-BE49-F238E27FC236}">
                <a16:creationId xmlns:a16="http://schemas.microsoft.com/office/drawing/2014/main" id="{18FC5CBB-F73F-E749-B3C2-E20A84F6882B}"/>
              </a:ext>
            </a:extLst>
          </p:cNvPr>
          <p:cNvSpPr txBox="1"/>
          <p:nvPr/>
        </p:nvSpPr>
        <p:spPr>
          <a:xfrm>
            <a:off x="25814318" y="16789960"/>
            <a:ext cx="131997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Pressure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9080</TotalTime>
  <Words>371</Words>
  <Application>Microsoft Office PowerPoint</Application>
  <PresentationFormat>Custom</PresentationFormat>
  <Paragraphs>47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Bitstream Vera Sans</vt:lpstr>
      <vt:lpstr>DejaVu Sans</vt:lpstr>
      <vt:lpstr>Symbol</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Harrison P Rademacher</dc:creator>
  <dc:description/>
  <cp:lastModifiedBy>David Delene</cp:lastModifiedBy>
  <cp:revision>189</cp:revision>
  <cp:lastPrinted>2019-01-01T01:39:50Z</cp:lastPrinted>
  <dcterms:created xsi:type="dcterms:W3CDTF">2018-08-23T20:32:55Z</dcterms:created>
  <dcterms:modified xsi:type="dcterms:W3CDTF">2020-01-12T12:31:59Z</dcterms:modified>
  <dc:language>en-US</dc:language>
</cp:coreProperties>
</file>