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51206400" cy="2990056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0068" autoAdjust="0"/>
  </p:normalViewPr>
  <p:slideViewPr>
    <p:cSldViewPr snapToGrid="0">
      <p:cViewPr varScale="1">
        <p:scale>
          <a:sx n="20" d="100"/>
          <a:sy n="20" d="100"/>
        </p:scale>
        <p:origin x="1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657225" y="763588"/>
            <a:ext cx="6457950" cy="3771900"/>
          </a:xfrm>
          <a:prstGeom prst="rect">
            <a:avLst/>
          </a:prstGeom>
        </p:spPr>
        <p:txBody>
          <a:bodyPr lIns="0" tIns="0" rIns="0" bIns="0" anchor="ctr"/>
          <a:lstStyle/>
          <a:p>
            <a:pPr algn="ctr"/>
            <a:r>
              <a:rPr lang="en-US" sz="21820" b="0" strike="noStrike" spc="-1" dirty="0">
                <a:latin typeface="Arial"/>
              </a:rPr>
              <a:t>Click to move the slide</a:t>
            </a:r>
          </a:p>
        </p:txBody>
      </p:sp>
      <p:sp>
        <p:nvSpPr>
          <p:cNvPr id="42"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43"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dirty="0">
                <a:latin typeface="Times New Roman"/>
              </a:rPr>
              <a:t>&lt;header&gt;</a:t>
            </a:r>
          </a:p>
        </p:txBody>
      </p:sp>
      <p:sp>
        <p:nvSpPr>
          <p:cNvPr id="44"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dirty="0">
                <a:latin typeface="Times New Roman"/>
              </a:rPr>
              <a:t>&lt;date/time&gt;</a:t>
            </a:r>
          </a:p>
        </p:txBody>
      </p:sp>
      <p:sp>
        <p:nvSpPr>
          <p:cNvPr id="45"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dirty="0">
                <a:latin typeface="Times New Roman"/>
              </a:rPr>
              <a:t>&lt;footer&gt;</a:t>
            </a:r>
          </a:p>
        </p:txBody>
      </p:sp>
      <p:sp>
        <p:nvSpPr>
          <p:cNvPr id="46" name="PlaceHolder 6"/>
          <p:cNvSpPr>
            <a:spLocks noGrp="1"/>
          </p:cNvSpPr>
          <p:nvPr>
            <p:ph type="sldNum"/>
          </p:nvPr>
        </p:nvSpPr>
        <p:spPr>
          <a:xfrm>
            <a:off x="4399200" y="9555480"/>
            <a:ext cx="3372840" cy="502560"/>
          </a:xfrm>
          <a:prstGeom prst="rect">
            <a:avLst/>
          </a:prstGeom>
        </p:spPr>
        <p:txBody>
          <a:bodyPr lIns="0" tIns="0" rIns="0" bIns="0" anchor="b"/>
          <a:lstStyle/>
          <a:p>
            <a:pPr algn="r"/>
            <a:fld id="{DE40E6AF-261B-4CBF-ADAA-D8CA14CD76E7}" type="slidenum">
              <a:rPr lang="en-US" sz="1400" b="0" strike="noStrike" spc="-1">
                <a:latin typeface="Times New Roman"/>
              </a:rPr>
              <a:t>‹#›</a:t>
            </a:fld>
            <a:endParaRPr lang="en-US" sz="1400" b="0" strike="noStrike" spc="-1" dirty="0">
              <a:latin typeface="Times New Roman"/>
            </a:endParaRPr>
          </a:p>
        </p:txBody>
      </p:sp>
    </p:spTree>
    <p:extLst>
      <p:ext uri="{BB962C8B-B14F-4D97-AF65-F5344CB8AC3E}">
        <p14:creationId xmlns:p14="http://schemas.microsoft.com/office/powerpoint/2010/main" val="3054023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noRot="1" noChangeAspect="1"/>
          </p:cNvSpPr>
          <p:nvPr>
            <p:ph type="sldImg"/>
          </p:nvPr>
        </p:nvSpPr>
        <p:spPr>
          <a:xfrm>
            <a:off x="657225" y="763588"/>
            <a:ext cx="6457950" cy="3771900"/>
          </a:xfrm>
          <a:prstGeom prst="rect">
            <a:avLst/>
          </a:prstGeom>
        </p:spPr>
      </p:sp>
      <p:sp>
        <p:nvSpPr>
          <p:cNvPr id="118" name="PlaceHolder 2"/>
          <p:cNvSpPr>
            <a:spLocks noGrp="1"/>
          </p:cNvSpPr>
          <p:nvPr>
            <p:ph type="body"/>
          </p:nvPr>
        </p:nvSpPr>
        <p:spPr>
          <a:xfrm>
            <a:off x="777240" y="4777560"/>
            <a:ext cx="6217560" cy="4525920"/>
          </a:xfrm>
          <a:prstGeom prst="rect">
            <a:avLst/>
          </a:prstGeom>
        </p:spPr>
        <p:txBody>
          <a:bodyPr lIns="0" tIns="0" rIns="0" bIns="0"/>
          <a:lstStyle/>
          <a:p>
            <a:r>
              <a:rPr lang="en-US" sz="1200" b="0" strike="noStrike" spc="-1" dirty="0">
                <a:latin typeface="Arial"/>
              </a:rPr>
              <a:t>Lysis induction – the transformation of live bacteria to bacteria ghosts.</a:t>
            </a:r>
          </a:p>
        </p:txBody>
      </p:sp>
    </p:spTree>
    <p:extLst>
      <p:ext uri="{BB962C8B-B14F-4D97-AF65-F5344CB8AC3E}">
        <p14:creationId xmlns:p14="http://schemas.microsoft.com/office/powerpoint/2010/main" val="116021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27" name="PlaceHolder 2"/>
          <p:cNvSpPr>
            <a:spLocks noGrp="1"/>
          </p:cNvSpPr>
          <p:nvPr>
            <p:ph type="body"/>
          </p:nvPr>
        </p:nvSpPr>
        <p:spPr>
          <a:xfrm>
            <a:off x="2971800" y="7185890"/>
            <a:ext cx="45261000" cy="8074666"/>
          </a:xfrm>
          <a:prstGeom prst="rect">
            <a:avLst/>
          </a:prstGeom>
        </p:spPr>
        <p:txBody>
          <a:bodyPr lIns="0" tIns="0" rIns="0" bIns="0">
            <a:normAutofit/>
          </a:bodyPr>
          <a:lstStyle/>
          <a:p>
            <a:endParaRPr lang="en-US" sz="12350" b="0" strike="noStrike" spc="-1">
              <a:latin typeface="Arial"/>
            </a:endParaRPr>
          </a:p>
        </p:txBody>
      </p:sp>
      <p:sp>
        <p:nvSpPr>
          <p:cNvPr id="28" name="PlaceHolder 3"/>
          <p:cNvSpPr>
            <a:spLocks noGrp="1"/>
          </p:cNvSpPr>
          <p:nvPr>
            <p:ph type="body"/>
          </p:nvPr>
        </p:nvSpPr>
        <p:spPr>
          <a:xfrm>
            <a:off x="2971800" y="16027968"/>
            <a:ext cx="45261000" cy="8074666"/>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30" name="PlaceHolder 2"/>
          <p:cNvSpPr>
            <a:spLocks noGrp="1"/>
          </p:cNvSpPr>
          <p:nvPr>
            <p:ph type="body"/>
          </p:nvPr>
        </p:nvSpPr>
        <p:spPr>
          <a:xfrm>
            <a:off x="2971800" y="7185890"/>
            <a:ext cx="22087080" cy="8074666"/>
          </a:xfrm>
          <a:prstGeom prst="rect">
            <a:avLst/>
          </a:prstGeom>
        </p:spPr>
        <p:txBody>
          <a:bodyPr lIns="0" tIns="0" rIns="0" bIns="0">
            <a:normAutofit/>
          </a:bodyPr>
          <a:lstStyle/>
          <a:p>
            <a:endParaRPr lang="en-US" sz="12350" b="0" strike="noStrike" spc="-1">
              <a:latin typeface="Arial"/>
            </a:endParaRPr>
          </a:p>
        </p:txBody>
      </p:sp>
      <p:sp>
        <p:nvSpPr>
          <p:cNvPr id="31" name="PlaceHolder 3"/>
          <p:cNvSpPr>
            <a:spLocks noGrp="1"/>
          </p:cNvSpPr>
          <p:nvPr>
            <p:ph type="body"/>
          </p:nvPr>
        </p:nvSpPr>
        <p:spPr>
          <a:xfrm>
            <a:off x="26163720" y="7185890"/>
            <a:ext cx="22087080" cy="8074666"/>
          </a:xfrm>
          <a:prstGeom prst="rect">
            <a:avLst/>
          </a:prstGeom>
        </p:spPr>
        <p:txBody>
          <a:bodyPr lIns="0" tIns="0" rIns="0" bIns="0">
            <a:normAutofit/>
          </a:bodyPr>
          <a:lstStyle/>
          <a:p>
            <a:endParaRPr lang="en-US" sz="12350" b="0" strike="noStrike" spc="-1">
              <a:latin typeface="Arial"/>
            </a:endParaRPr>
          </a:p>
        </p:txBody>
      </p:sp>
      <p:sp>
        <p:nvSpPr>
          <p:cNvPr id="32" name="PlaceHolder 4"/>
          <p:cNvSpPr>
            <a:spLocks noGrp="1"/>
          </p:cNvSpPr>
          <p:nvPr>
            <p:ph type="body"/>
          </p:nvPr>
        </p:nvSpPr>
        <p:spPr>
          <a:xfrm>
            <a:off x="2971800" y="16027968"/>
            <a:ext cx="22087080" cy="8074666"/>
          </a:xfrm>
          <a:prstGeom prst="rect">
            <a:avLst/>
          </a:prstGeom>
        </p:spPr>
        <p:txBody>
          <a:bodyPr lIns="0" tIns="0" rIns="0" bIns="0">
            <a:normAutofit/>
          </a:bodyPr>
          <a:lstStyle/>
          <a:p>
            <a:endParaRPr lang="en-US" sz="12350" b="0" strike="noStrike" spc="-1">
              <a:latin typeface="Arial"/>
            </a:endParaRPr>
          </a:p>
        </p:txBody>
      </p:sp>
      <p:sp>
        <p:nvSpPr>
          <p:cNvPr id="33" name="PlaceHolder 5"/>
          <p:cNvSpPr>
            <a:spLocks noGrp="1"/>
          </p:cNvSpPr>
          <p:nvPr>
            <p:ph type="body"/>
          </p:nvPr>
        </p:nvSpPr>
        <p:spPr>
          <a:xfrm>
            <a:off x="26163720" y="16027968"/>
            <a:ext cx="22087080" cy="8074666"/>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35" name="PlaceHolder 2"/>
          <p:cNvSpPr>
            <a:spLocks noGrp="1"/>
          </p:cNvSpPr>
          <p:nvPr>
            <p:ph type="body"/>
          </p:nvPr>
        </p:nvSpPr>
        <p:spPr>
          <a:xfrm>
            <a:off x="2971800" y="7185890"/>
            <a:ext cx="14573880" cy="8074666"/>
          </a:xfrm>
          <a:prstGeom prst="rect">
            <a:avLst/>
          </a:prstGeom>
        </p:spPr>
        <p:txBody>
          <a:bodyPr lIns="0" tIns="0" rIns="0" bIns="0">
            <a:normAutofit/>
          </a:bodyPr>
          <a:lstStyle/>
          <a:p>
            <a:endParaRPr lang="en-US" sz="12350" b="0" strike="noStrike" spc="-1">
              <a:latin typeface="Arial"/>
            </a:endParaRPr>
          </a:p>
        </p:txBody>
      </p:sp>
      <p:sp>
        <p:nvSpPr>
          <p:cNvPr id="36" name="PlaceHolder 3"/>
          <p:cNvSpPr>
            <a:spLocks noGrp="1"/>
          </p:cNvSpPr>
          <p:nvPr>
            <p:ph type="body"/>
          </p:nvPr>
        </p:nvSpPr>
        <p:spPr>
          <a:xfrm>
            <a:off x="18274680" y="7185890"/>
            <a:ext cx="14573880" cy="8074666"/>
          </a:xfrm>
          <a:prstGeom prst="rect">
            <a:avLst/>
          </a:prstGeom>
        </p:spPr>
        <p:txBody>
          <a:bodyPr lIns="0" tIns="0" rIns="0" bIns="0">
            <a:normAutofit/>
          </a:bodyPr>
          <a:lstStyle/>
          <a:p>
            <a:endParaRPr lang="en-US" sz="12350" b="0" strike="noStrike" spc="-1">
              <a:latin typeface="Arial"/>
            </a:endParaRPr>
          </a:p>
        </p:txBody>
      </p:sp>
      <p:sp>
        <p:nvSpPr>
          <p:cNvPr id="37" name="PlaceHolder 4"/>
          <p:cNvSpPr>
            <a:spLocks noGrp="1"/>
          </p:cNvSpPr>
          <p:nvPr>
            <p:ph type="body"/>
          </p:nvPr>
        </p:nvSpPr>
        <p:spPr>
          <a:xfrm>
            <a:off x="33577560" y="7185890"/>
            <a:ext cx="14573880" cy="8074666"/>
          </a:xfrm>
          <a:prstGeom prst="rect">
            <a:avLst/>
          </a:prstGeom>
        </p:spPr>
        <p:txBody>
          <a:bodyPr lIns="0" tIns="0" rIns="0" bIns="0">
            <a:normAutofit/>
          </a:bodyPr>
          <a:lstStyle/>
          <a:p>
            <a:endParaRPr lang="en-US" sz="12350" b="0" strike="noStrike" spc="-1">
              <a:latin typeface="Arial"/>
            </a:endParaRPr>
          </a:p>
        </p:txBody>
      </p:sp>
      <p:sp>
        <p:nvSpPr>
          <p:cNvPr id="38" name="PlaceHolder 5"/>
          <p:cNvSpPr>
            <a:spLocks noGrp="1"/>
          </p:cNvSpPr>
          <p:nvPr>
            <p:ph type="body"/>
          </p:nvPr>
        </p:nvSpPr>
        <p:spPr>
          <a:xfrm>
            <a:off x="2971800" y="16027968"/>
            <a:ext cx="14573880" cy="8074666"/>
          </a:xfrm>
          <a:prstGeom prst="rect">
            <a:avLst/>
          </a:prstGeom>
        </p:spPr>
        <p:txBody>
          <a:bodyPr lIns="0" tIns="0" rIns="0" bIns="0">
            <a:normAutofit/>
          </a:bodyPr>
          <a:lstStyle/>
          <a:p>
            <a:endParaRPr lang="en-US" sz="12350" b="0" strike="noStrike" spc="-1">
              <a:latin typeface="Arial"/>
            </a:endParaRPr>
          </a:p>
        </p:txBody>
      </p:sp>
      <p:sp>
        <p:nvSpPr>
          <p:cNvPr id="39" name="PlaceHolder 6"/>
          <p:cNvSpPr>
            <a:spLocks noGrp="1"/>
          </p:cNvSpPr>
          <p:nvPr>
            <p:ph type="body"/>
          </p:nvPr>
        </p:nvSpPr>
        <p:spPr>
          <a:xfrm>
            <a:off x="18274680" y="16027968"/>
            <a:ext cx="14573880" cy="8074666"/>
          </a:xfrm>
          <a:prstGeom prst="rect">
            <a:avLst/>
          </a:prstGeom>
        </p:spPr>
        <p:txBody>
          <a:bodyPr lIns="0" tIns="0" rIns="0" bIns="0">
            <a:normAutofit/>
          </a:bodyPr>
          <a:lstStyle/>
          <a:p>
            <a:endParaRPr lang="en-US" sz="12350" b="0" strike="noStrike" spc="-1">
              <a:latin typeface="Arial"/>
            </a:endParaRPr>
          </a:p>
        </p:txBody>
      </p:sp>
      <p:sp>
        <p:nvSpPr>
          <p:cNvPr id="40" name="PlaceHolder 7"/>
          <p:cNvSpPr>
            <a:spLocks noGrp="1"/>
          </p:cNvSpPr>
          <p:nvPr>
            <p:ph type="body"/>
          </p:nvPr>
        </p:nvSpPr>
        <p:spPr>
          <a:xfrm>
            <a:off x="33577560" y="16027968"/>
            <a:ext cx="14573880" cy="8074666"/>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6" name="PlaceHolder 2"/>
          <p:cNvSpPr>
            <a:spLocks noGrp="1"/>
          </p:cNvSpPr>
          <p:nvPr>
            <p:ph type="subTitle"/>
          </p:nvPr>
        </p:nvSpPr>
        <p:spPr>
          <a:xfrm>
            <a:off x="2971800" y="7185890"/>
            <a:ext cx="45261000" cy="16928237"/>
          </a:xfrm>
          <a:prstGeom prst="rect">
            <a:avLst/>
          </a:prstGeom>
        </p:spPr>
        <p:txBody>
          <a:bodyPr lIns="0" tIns="0" rIns="0" bIns="0" anchor="ctr"/>
          <a:lstStyle/>
          <a:p>
            <a:pPr algn="ctr"/>
            <a:endParaRPr lang="en-US" sz="2492"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8" name="PlaceHolder 2"/>
          <p:cNvSpPr>
            <a:spLocks noGrp="1"/>
          </p:cNvSpPr>
          <p:nvPr>
            <p:ph type="body"/>
          </p:nvPr>
        </p:nvSpPr>
        <p:spPr>
          <a:xfrm>
            <a:off x="2971800" y="7185890"/>
            <a:ext cx="45261000" cy="16928237"/>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10" name="PlaceHolder 2"/>
          <p:cNvSpPr>
            <a:spLocks noGrp="1"/>
          </p:cNvSpPr>
          <p:nvPr>
            <p:ph type="body"/>
          </p:nvPr>
        </p:nvSpPr>
        <p:spPr>
          <a:xfrm>
            <a:off x="2971800" y="7185890"/>
            <a:ext cx="22087080" cy="16928237"/>
          </a:xfrm>
          <a:prstGeom prst="rect">
            <a:avLst/>
          </a:prstGeom>
        </p:spPr>
        <p:txBody>
          <a:bodyPr lIns="0" tIns="0" rIns="0" bIns="0">
            <a:normAutofit/>
          </a:bodyPr>
          <a:lstStyle/>
          <a:p>
            <a:endParaRPr lang="en-US" sz="12350" b="0" strike="noStrike" spc="-1">
              <a:latin typeface="Arial"/>
            </a:endParaRPr>
          </a:p>
        </p:txBody>
      </p:sp>
      <p:sp>
        <p:nvSpPr>
          <p:cNvPr id="11" name="PlaceHolder 3"/>
          <p:cNvSpPr>
            <a:spLocks noGrp="1"/>
          </p:cNvSpPr>
          <p:nvPr>
            <p:ph type="body"/>
          </p:nvPr>
        </p:nvSpPr>
        <p:spPr>
          <a:xfrm>
            <a:off x="26163720" y="7185890"/>
            <a:ext cx="22087080" cy="16928237"/>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2971800" y="1519132"/>
            <a:ext cx="45261000" cy="22589388"/>
          </a:xfrm>
          <a:prstGeom prst="rect">
            <a:avLst/>
          </a:prstGeom>
        </p:spPr>
        <p:txBody>
          <a:bodyPr lIns="0" tIns="0" rIns="0" bIns="0" anchor="ctr"/>
          <a:lstStyle/>
          <a:p>
            <a:pPr algn="ctr"/>
            <a:endParaRPr lang="en-US" sz="2492"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15" name="PlaceHolder 2"/>
          <p:cNvSpPr>
            <a:spLocks noGrp="1"/>
          </p:cNvSpPr>
          <p:nvPr>
            <p:ph type="body"/>
          </p:nvPr>
        </p:nvSpPr>
        <p:spPr>
          <a:xfrm>
            <a:off x="2971800" y="7185890"/>
            <a:ext cx="22087080" cy="8074666"/>
          </a:xfrm>
          <a:prstGeom prst="rect">
            <a:avLst/>
          </a:prstGeom>
        </p:spPr>
        <p:txBody>
          <a:bodyPr lIns="0" tIns="0" rIns="0" bIns="0">
            <a:normAutofit/>
          </a:bodyPr>
          <a:lstStyle/>
          <a:p>
            <a:endParaRPr lang="en-US" sz="12350" b="0" strike="noStrike" spc="-1">
              <a:latin typeface="Arial"/>
            </a:endParaRPr>
          </a:p>
        </p:txBody>
      </p:sp>
      <p:sp>
        <p:nvSpPr>
          <p:cNvPr id="16" name="PlaceHolder 3"/>
          <p:cNvSpPr>
            <a:spLocks noGrp="1"/>
          </p:cNvSpPr>
          <p:nvPr>
            <p:ph type="body"/>
          </p:nvPr>
        </p:nvSpPr>
        <p:spPr>
          <a:xfrm>
            <a:off x="26163720" y="7185890"/>
            <a:ext cx="22087080" cy="16928237"/>
          </a:xfrm>
          <a:prstGeom prst="rect">
            <a:avLst/>
          </a:prstGeom>
        </p:spPr>
        <p:txBody>
          <a:bodyPr lIns="0" tIns="0" rIns="0" bIns="0">
            <a:normAutofit/>
          </a:bodyPr>
          <a:lstStyle/>
          <a:p>
            <a:endParaRPr lang="en-US" sz="12350" b="0" strike="noStrike" spc="-1">
              <a:latin typeface="Arial"/>
            </a:endParaRPr>
          </a:p>
        </p:txBody>
      </p:sp>
      <p:sp>
        <p:nvSpPr>
          <p:cNvPr id="17" name="PlaceHolder 4"/>
          <p:cNvSpPr>
            <a:spLocks noGrp="1"/>
          </p:cNvSpPr>
          <p:nvPr>
            <p:ph type="body"/>
          </p:nvPr>
        </p:nvSpPr>
        <p:spPr>
          <a:xfrm>
            <a:off x="2971800" y="16027968"/>
            <a:ext cx="22087080" cy="8074666"/>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19" name="PlaceHolder 2"/>
          <p:cNvSpPr>
            <a:spLocks noGrp="1"/>
          </p:cNvSpPr>
          <p:nvPr>
            <p:ph type="body"/>
          </p:nvPr>
        </p:nvSpPr>
        <p:spPr>
          <a:xfrm>
            <a:off x="2971800" y="7185890"/>
            <a:ext cx="22087080" cy="16928237"/>
          </a:xfrm>
          <a:prstGeom prst="rect">
            <a:avLst/>
          </a:prstGeom>
        </p:spPr>
        <p:txBody>
          <a:bodyPr lIns="0" tIns="0" rIns="0" bIns="0">
            <a:normAutofit/>
          </a:bodyPr>
          <a:lstStyle/>
          <a:p>
            <a:endParaRPr lang="en-US" sz="12350" b="0" strike="noStrike" spc="-1">
              <a:latin typeface="Arial"/>
            </a:endParaRPr>
          </a:p>
        </p:txBody>
      </p:sp>
      <p:sp>
        <p:nvSpPr>
          <p:cNvPr id="20" name="PlaceHolder 3"/>
          <p:cNvSpPr>
            <a:spLocks noGrp="1"/>
          </p:cNvSpPr>
          <p:nvPr>
            <p:ph type="body"/>
          </p:nvPr>
        </p:nvSpPr>
        <p:spPr>
          <a:xfrm>
            <a:off x="26163720" y="7185890"/>
            <a:ext cx="22087080" cy="8074666"/>
          </a:xfrm>
          <a:prstGeom prst="rect">
            <a:avLst/>
          </a:prstGeom>
        </p:spPr>
        <p:txBody>
          <a:bodyPr lIns="0" tIns="0" rIns="0" bIns="0">
            <a:normAutofit/>
          </a:bodyPr>
          <a:lstStyle/>
          <a:p>
            <a:endParaRPr lang="en-US" sz="12350" b="0" strike="noStrike" spc="-1">
              <a:latin typeface="Arial"/>
            </a:endParaRPr>
          </a:p>
        </p:txBody>
      </p:sp>
      <p:sp>
        <p:nvSpPr>
          <p:cNvPr id="21" name="PlaceHolder 4"/>
          <p:cNvSpPr>
            <a:spLocks noGrp="1"/>
          </p:cNvSpPr>
          <p:nvPr>
            <p:ph type="body"/>
          </p:nvPr>
        </p:nvSpPr>
        <p:spPr>
          <a:xfrm>
            <a:off x="26163720" y="16027968"/>
            <a:ext cx="22087080" cy="8074666"/>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971800" y="1519132"/>
            <a:ext cx="45261000" cy="4872996"/>
          </a:xfrm>
          <a:prstGeom prst="rect">
            <a:avLst/>
          </a:prstGeom>
        </p:spPr>
        <p:txBody>
          <a:bodyPr lIns="0" tIns="0" rIns="0" bIns="0" anchor="ctr"/>
          <a:lstStyle/>
          <a:p>
            <a:pPr algn="ctr"/>
            <a:endParaRPr lang="en-US" sz="16991" b="0" strike="noStrike" spc="-1">
              <a:latin typeface="Arial"/>
            </a:endParaRPr>
          </a:p>
        </p:txBody>
      </p:sp>
      <p:sp>
        <p:nvSpPr>
          <p:cNvPr id="23" name="PlaceHolder 2"/>
          <p:cNvSpPr>
            <a:spLocks noGrp="1"/>
          </p:cNvSpPr>
          <p:nvPr>
            <p:ph type="body"/>
          </p:nvPr>
        </p:nvSpPr>
        <p:spPr>
          <a:xfrm>
            <a:off x="2971800" y="7185890"/>
            <a:ext cx="22087080" cy="8074666"/>
          </a:xfrm>
          <a:prstGeom prst="rect">
            <a:avLst/>
          </a:prstGeom>
        </p:spPr>
        <p:txBody>
          <a:bodyPr lIns="0" tIns="0" rIns="0" bIns="0">
            <a:normAutofit/>
          </a:bodyPr>
          <a:lstStyle/>
          <a:p>
            <a:endParaRPr lang="en-US" sz="12350" b="0" strike="noStrike" spc="-1">
              <a:latin typeface="Arial"/>
            </a:endParaRPr>
          </a:p>
        </p:txBody>
      </p:sp>
      <p:sp>
        <p:nvSpPr>
          <p:cNvPr id="24" name="PlaceHolder 3"/>
          <p:cNvSpPr>
            <a:spLocks noGrp="1"/>
          </p:cNvSpPr>
          <p:nvPr>
            <p:ph type="body"/>
          </p:nvPr>
        </p:nvSpPr>
        <p:spPr>
          <a:xfrm>
            <a:off x="26163720" y="7185890"/>
            <a:ext cx="22087080" cy="8074666"/>
          </a:xfrm>
          <a:prstGeom prst="rect">
            <a:avLst/>
          </a:prstGeom>
        </p:spPr>
        <p:txBody>
          <a:bodyPr lIns="0" tIns="0" rIns="0" bIns="0">
            <a:normAutofit/>
          </a:bodyPr>
          <a:lstStyle/>
          <a:p>
            <a:endParaRPr lang="en-US" sz="12350" b="0" strike="noStrike" spc="-1">
              <a:latin typeface="Arial"/>
            </a:endParaRPr>
          </a:p>
        </p:txBody>
      </p:sp>
      <p:sp>
        <p:nvSpPr>
          <p:cNvPr id="25" name="PlaceHolder 4"/>
          <p:cNvSpPr>
            <a:spLocks noGrp="1"/>
          </p:cNvSpPr>
          <p:nvPr>
            <p:ph type="body"/>
          </p:nvPr>
        </p:nvSpPr>
        <p:spPr>
          <a:xfrm>
            <a:off x="2971800" y="16027968"/>
            <a:ext cx="45261000" cy="8074666"/>
          </a:xfrm>
          <a:prstGeom prst="rect">
            <a:avLst/>
          </a:prstGeom>
        </p:spPr>
        <p:txBody>
          <a:bodyPr lIns="0" tIns="0" rIns="0" bIns="0">
            <a:normAutofit/>
          </a:bodyPr>
          <a:lstStyle/>
          <a:p>
            <a:endParaRPr lang="en-US" sz="1235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9966"/>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2971800" y="1519132"/>
            <a:ext cx="45261000" cy="4872996"/>
          </a:xfrm>
          <a:prstGeom prst="rect">
            <a:avLst/>
          </a:prstGeom>
        </p:spPr>
        <p:txBody>
          <a:bodyPr lIns="0" tIns="0" rIns="0" bIns="0" anchor="ctr"/>
          <a:lstStyle/>
          <a:p>
            <a:pPr algn="ctr"/>
            <a:r>
              <a:rPr lang="en-US" sz="16991" b="0" strike="noStrike" spc="-1">
                <a:latin typeface="Arial"/>
              </a:rPr>
              <a:t>Click to edit the title text format</a:t>
            </a:r>
          </a:p>
        </p:txBody>
      </p:sp>
      <p:sp>
        <p:nvSpPr>
          <p:cNvPr id="6" name="PlaceHolder 2"/>
          <p:cNvSpPr>
            <a:spLocks noGrp="1"/>
          </p:cNvSpPr>
          <p:nvPr>
            <p:ph type="body"/>
          </p:nvPr>
        </p:nvSpPr>
        <p:spPr>
          <a:xfrm>
            <a:off x="2971800" y="7185890"/>
            <a:ext cx="45261000" cy="16928237"/>
          </a:xfrm>
          <a:prstGeom prst="rect">
            <a:avLst/>
          </a:prstGeom>
        </p:spPr>
        <p:txBody>
          <a:bodyPr lIns="0" tIns="0" rIns="0" bIns="0">
            <a:normAutofit/>
          </a:bodyPr>
          <a:lstStyle/>
          <a:p>
            <a:pPr marL="432000" indent="-324000">
              <a:spcBef>
                <a:spcPts val="7024"/>
              </a:spcBef>
              <a:buClr>
                <a:srgbClr val="000000"/>
              </a:buClr>
              <a:buSzPct val="45000"/>
              <a:buFont typeface="Wingdings" charset="2"/>
              <a:buChar char=""/>
            </a:pPr>
            <a:r>
              <a:rPr lang="en-US" sz="12350" b="0" strike="noStrike" spc="-1">
                <a:latin typeface="Arial"/>
              </a:rPr>
              <a:t>Click to edit the outline text format</a:t>
            </a:r>
          </a:p>
          <a:p>
            <a:pPr marL="672779" lvl="1" indent="-252291">
              <a:spcBef>
                <a:spcPts val="4375"/>
              </a:spcBef>
              <a:buClr>
                <a:srgbClr val="000000"/>
              </a:buClr>
              <a:buSzPct val="75000"/>
              <a:buFont typeface="Symbol" charset="2"/>
              <a:buChar char=""/>
            </a:pPr>
            <a:r>
              <a:rPr lang="en-US" sz="10809" b="0" strike="noStrike" spc="-1">
                <a:latin typeface="Arial"/>
              </a:rPr>
              <a:t>Second Outline Level</a:t>
            </a:r>
          </a:p>
          <a:p>
            <a:pPr marL="1009168" lvl="2" indent="-224259">
              <a:spcBef>
                <a:spcPts val="3279"/>
              </a:spcBef>
              <a:buClr>
                <a:srgbClr val="000000"/>
              </a:buClr>
              <a:buSzPct val="45000"/>
              <a:buFont typeface="Wingdings" charset="2"/>
              <a:buChar char=""/>
            </a:pPr>
            <a:r>
              <a:rPr lang="en-US" sz="9258" b="0" strike="noStrike" spc="-1">
                <a:latin typeface="Arial"/>
              </a:rPr>
              <a:t>Third Outline Level</a:t>
            </a:r>
          </a:p>
          <a:p>
            <a:pPr marL="1345559" lvl="3" indent="-168196">
              <a:spcBef>
                <a:spcPts val="2185"/>
              </a:spcBef>
              <a:buClr>
                <a:srgbClr val="000000"/>
              </a:buClr>
              <a:buSzPct val="75000"/>
              <a:buFont typeface="Symbol" charset="2"/>
              <a:buChar char=""/>
            </a:pPr>
            <a:r>
              <a:rPr lang="en-US" sz="7717" b="0" strike="noStrike" spc="-1">
                <a:latin typeface="Arial"/>
              </a:rPr>
              <a:t>Fourth Outline Level</a:t>
            </a:r>
          </a:p>
          <a:p>
            <a:pPr marL="1681947" lvl="4" indent="-168196">
              <a:spcBef>
                <a:spcPts val="1092"/>
              </a:spcBef>
              <a:buClr>
                <a:srgbClr val="000000"/>
              </a:buClr>
              <a:buSzPct val="45000"/>
              <a:buFont typeface="Wingdings" charset="2"/>
              <a:buChar char=""/>
            </a:pPr>
            <a:r>
              <a:rPr lang="en-US" sz="7717" b="0" strike="noStrike" spc="-1">
                <a:latin typeface="Arial"/>
              </a:rPr>
              <a:t>Fifth Outline Level</a:t>
            </a:r>
          </a:p>
          <a:p>
            <a:pPr marL="2018336" lvl="5" indent="-168196">
              <a:spcBef>
                <a:spcPts val="1092"/>
              </a:spcBef>
              <a:buClr>
                <a:srgbClr val="000000"/>
              </a:buClr>
              <a:buSzPct val="45000"/>
              <a:buFont typeface="Wingdings" charset="2"/>
              <a:buChar char=""/>
            </a:pPr>
            <a:r>
              <a:rPr lang="en-US" sz="7717" b="0" strike="noStrike" spc="-1">
                <a:latin typeface="Arial"/>
              </a:rPr>
              <a:t>Sixth Outline Level</a:t>
            </a:r>
          </a:p>
          <a:p>
            <a:pPr marL="2354725" lvl="6" indent="-168196">
              <a:spcBef>
                <a:spcPts val="1092"/>
              </a:spcBef>
              <a:buClr>
                <a:srgbClr val="000000"/>
              </a:buClr>
              <a:buSzPct val="45000"/>
              <a:buFont typeface="Wingdings" charset="2"/>
              <a:buChar char=""/>
            </a:pPr>
            <a:r>
              <a:rPr lang="en-US" sz="7717" b="0" strike="noStrike" spc="-1">
                <a:latin typeface="Arial"/>
              </a:rPr>
              <a:t>Seventh Outline Level</a:t>
            </a:r>
          </a:p>
        </p:txBody>
      </p:sp>
      <p:sp>
        <p:nvSpPr>
          <p:cNvPr id="2" name="PlaceHolder 3"/>
          <p:cNvSpPr>
            <a:spLocks noGrp="1"/>
          </p:cNvSpPr>
          <p:nvPr>
            <p:ph type="dt"/>
          </p:nvPr>
        </p:nvSpPr>
        <p:spPr>
          <a:xfrm>
            <a:off x="2971800" y="26946383"/>
            <a:ext cx="11716200" cy="2012710"/>
          </a:xfrm>
          <a:prstGeom prst="rect">
            <a:avLst/>
          </a:prstGeom>
        </p:spPr>
        <p:txBody>
          <a:bodyPr lIns="0" tIns="0" rIns="0" bIns="0"/>
          <a:lstStyle/>
          <a:p>
            <a:r>
              <a:rPr lang="en-US" sz="1090" b="0" strike="noStrike" spc="-1" dirty="0">
                <a:latin typeface="Times New Roman"/>
              </a:rPr>
              <a:t>&lt;date/time&gt;</a:t>
            </a:r>
          </a:p>
        </p:txBody>
      </p:sp>
      <p:sp>
        <p:nvSpPr>
          <p:cNvPr id="3" name="PlaceHolder 4"/>
          <p:cNvSpPr>
            <a:spLocks noGrp="1"/>
          </p:cNvSpPr>
          <p:nvPr>
            <p:ph type="ftr"/>
          </p:nvPr>
        </p:nvSpPr>
        <p:spPr>
          <a:xfrm>
            <a:off x="17656560" y="26946383"/>
            <a:ext cx="15940800" cy="2012710"/>
          </a:xfrm>
          <a:prstGeom prst="rect">
            <a:avLst/>
          </a:prstGeom>
        </p:spPr>
        <p:txBody>
          <a:bodyPr lIns="0" tIns="0" rIns="0" bIns="0"/>
          <a:lstStyle/>
          <a:p>
            <a:pPr algn="ctr"/>
            <a:r>
              <a:rPr lang="en-US" sz="1090" b="0" strike="noStrike" spc="-1" dirty="0">
                <a:latin typeface="Times New Roman"/>
              </a:rPr>
              <a:t>&lt;footer&gt;</a:t>
            </a:r>
          </a:p>
        </p:txBody>
      </p:sp>
      <p:sp>
        <p:nvSpPr>
          <p:cNvPr id="4" name="PlaceHolder 5"/>
          <p:cNvSpPr>
            <a:spLocks noGrp="1"/>
          </p:cNvSpPr>
          <p:nvPr>
            <p:ph type="sldNum"/>
          </p:nvPr>
        </p:nvSpPr>
        <p:spPr>
          <a:xfrm>
            <a:off x="36516240" y="26946383"/>
            <a:ext cx="11716200" cy="2012710"/>
          </a:xfrm>
          <a:prstGeom prst="rect">
            <a:avLst/>
          </a:prstGeom>
        </p:spPr>
        <p:txBody>
          <a:bodyPr lIns="0" tIns="0" rIns="0" bIns="0"/>
          <a:lstStyle/>
          <a:p>
            <a:pPr algn="r"/>
            <a:fld id="{00112957-85F7-4E68-8BDE-495882351F11}" type="slidenum">
              <a:rPr lang="en-US" sz="1090" b="0" strike="noStrike" spc="-1">
                <a:latin typeface="Times New Roman"/>
              </a:rPr>
              <a:t>‹#›</a:t>
            </a:fld>
            <a:endParaRPr lang="en-US" sz="1090" b="0" strike="noStrike" spc="-1" dirty="0">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712025" rtl="0" eaLnBrk="1" latinLnBrk="0" hangingPunct="1">
        <a:lnSpc>
          <a:spcPct val="90000"/>
        </a:lnSpc>
        <a:spcBef>
          <a:spcPct val="0"/>
        </a:spcBef>
        <a:buNone/>
        <a:defRPr sz="3425" kern="1200">
          <a:solidFill>
            <a:schemeClr val="tx1"/>
          </a:solidFill>
          <a:latin typeface="+mj-lt"/>
          <a:ea typeface="+mj-ea"/>
          <a:cs typeface="+mj-cs"/>
        </a:defRPr>
      </a:lvl1pPr>
    </p:titleStyle>
    <p:bodyStyle>
      <a:lvl1pPr marL="336355" indent="-252266" algn="l" defTabSz="712025" rtl="0" eaLnBrk="1" latinLnBrk="0" hangingPunct="1">
        <a:lnSpc>
          <a:spcPct val="90000"/>
        </a:lnSpc>
        <a:spcBef>
          <a:spcPts val="5469"/>
        </a:spcBef>
        <a:buClr>
          <a:srgbClr val="000000"/>
        </a:buClr>
        <a:buSzPct val="45000"/>
        <a:buFont typeface="Wingdings" charset="2"/>
        <a:buChar char=""/>
        <a:defRPr sz="2180" kern="1200">
          <a:solidFill>
            <a:schemeClr val="tx1"/>
          </a:solidFill>
          <a:latin typeface="+mn-lt"/>
          <a:ea typeface="+mn-ea"/>
          <a:cs typeface="+mn-cs"/>
        </a:defRPr>
      </a:lvl1pPr>
      <a:lvl2pPr marL="534018" indent="-178006" algn="l" defTabSz="712025" rtl="0" eaLnBrk="1" latinLnBrk="0" hangingPunct="1">
        <a:lnSpc>
          <a:spcPct val="90000"/>
        </a:lnSpc>
        <a:spcBef>
          <a:spcPts val="389"/>
        </a:spcBef>
        <a:buFont typeface="Arial" panose="020B0604020202020204" pitchFamily="34" charset="0"/>
        <a:buChar char="•"/>
        <a:defRPr sz="1869" kern="1200">
          <a:solidFill>
            <a:schemeClr val="tx1"/>
          </a:solidFill>
          <a:latin typeface="+mn-lt"/>
          <a:ea typeface="+mn-ea"/>
          <a:cs typeface="+mn-cs"/>
        </a:defRPr>
      </a:lvl2pPr>
      <a:lvl3pPr marL="890031" indent="-178006" algn="l" defTabSz="712025" rtl="0" eaLnBrk="1" latinLnBrk="0" hangingPunct="1">
        <a:lnSpc>
          <a:spcPct val="90000"/>
        </a:lnSpc>
        <a:spcBef>
          <a:spcPts val="389"/>
        </a:spcBef>
        <a:buFont typeface="Arial" panose="020B0604020202020204" pitchFamily="34" charset="0"/>
        <a:buChar char="•"/>
        <a:defRPr sz="1557" kern="1200">
          <a:solidFill>
            <a:schemeClr val="tx1"/>
          </a:solidFill>
          <a:latin typeface="+mn-lt"/>
          <a:ea typeface="+mn-ea"/>
          <a:cs typeface="+mn-cs"/>
        </a:defRPr>
      </a:lvl3pPr>
      <a:lvl4pPr marL="1246044" indent="-178006" algn="l" defTabSz="712025"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4pPr>
      <a:lvl5pPr marL="1602054" indent="-178006" algn="l" defTabSz="712025"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5pPr>
      <a:lvl6pPr marL="1958067" indent="-178006" algn="l" defTabSz="712025"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6pPr>
      <a:lvl7pPr marL="2314077" indent="-178006" algn="l" defTabSz="712025"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7pPr>
      <a:lvl8pPr marL="2670090" indent="-178006" algn="l" defTabSz="712025"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8pPr>
      <a:lvl9pPr marL="3026101" indent="-178006" algn="l" defTabSz="712025"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712025" rtl="0" eaLnBrk="1" latinLnBrk="0" hangingPunct="1">
        <a:defRPr sz="1401" kern="1200">
          <a:solidFill>
            <a:schemeClr val="tx1"/>
          </a:solidFill>
          <a:latin typeface="+mn-lt"/>
          <a:ea typeface="+mn-ea"/>
          <a:cs typeface="+mn-cs"/>
        </a:defRPr>
      </a:lvl1pPr>
      <a:lvl2pPr marL="356012" algn="l" defTabSz="712025" rtl="0" eaLnBrk="1" latinLnBrk="0" hangingPunct="1">
        <a:defRPr sz="1401" kern="1200">
          <a:solidFill>
            <a:schemeClr val="tx1"/>
          </a:solidFill>
          <a:latin typeface="+mn-lt"/>
          <a:ea typeface="+mn-ea"/>
          <a:cs typeface="+mn-cs"/>
        </a:defRPr>
      </a:lvl2pPr>
      <a:lvl3pPr marL="712025" algn="l" defTabSz="712025" rtl="0" eaLnBrk="1" latinLnBrk="0" hangingPunct="1">
        <a:defRPr sz="1401" kern="1200">
          <a:solidFill>
            <a:schemeClr val="tx1"/>
          </a:solidFill>
          <a:latin typeface="+mn-lt"/>
          <a:ea typeface="+mn-ea"/>
          <a:cs typeface="+mn-cs"/>
        </a:defRPr>
      </a:lvl3pPr>
      <a:lvl4pPr marL="1068036" algn="l" defTabSz="712025" rtl="0" eaLnBrk="1" latinLnBrk="0" hangingPunct="1">
        <a:defRPr sz="1401" kern="1200">
          <a:solidFill>
            <a:schemeClr val="tx1"/>
          </a:solidFill>
          <a:latin typeface="+mn-lt"/>
          <a:ea typeface="+mn-ea"/>
          <a:cs typeface="+mn-cs"/>
        </a:defRPr>
      </a:lvl4pPr>
      <a:lvl5pPr marL="1424048" algn="l" defTabSz="712025" rtl="0" eaLnBrk="1" latinLnBrk="0" hangingPunct="1">
        <a:defRPr sz="1401" kern="1200">
          <a:solidFill>
            <a:schemeClr val="tx1"/>
          </a:solidFill>
          <a:latin typeface="+mn-lt"/>
          <a:ea typeface="+mn-ea"/>
          <a:cs typeface="+mn-cs"/>
        </a:defRPr>
      </a:lvl5pPr>
      <a:lvl6pPr marL="1780060" algn="l" defTabSz="712025" rtl="0" eaLnBrk="1" latinLnBrk="0" hangingPunct="1">
        <a:defRPr sz="1401" kern="1200">
          <a:solidFill>
            <a:schemeClr val="tx1"/>
          </a:solidFill>
          <a:latin typeface="+mn-lt"/>
          <a:ea typeface="+mn-ea"/>
          <a:cs typeface="+mn-cs"/>
        </a:defRPr>
      </a:lvl6pPr>
      <a:lvl7pPr marL="2136074" algn="l" defTabSz="712025" rtl="0" eaLnBrk="1" latinLnBrk="0" hangingPunct="1">
        <a:defRPr sz="1401" kern="1200">
          <a:solidFill>
            <a:schemeClr val="tx1"/>
          </a:solidFill>
          <a:latin typeface="+mn-lt"/>
          <a:ea typeface="+mn-ea"/>
          <a:cs typeface="+mn-cs"/>
        </a:defRPr>
      </a:lvl7pPr>
      <a:lvl8pPr marL="2492085" algn="l" defTabSz="712025" rtl="0" eaLnBrk="1" latinLnBrk="0" hangingPunct="1">
        <a:defRPr sz="1401" kern="1200">
          <a:solidFill>
            <a:schemeClr val="tx1"/>
          </a:solidFill>
          <a:latin typeface="+mn-lt"/>
          <a:ea typeface="+mn-ea"/>
          <a:cs typeface="+mn-cs"/>
        </a:defRPr>
      </a:lvl8pPr>
      <a:lvl9pPr marL="2848095" algn="l" defTabSz="712025" rtl="0" eaLnBrk="1" latinLnBrk="0" hangingPunct="1">
        <a:defRPr sz="14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9966"/>
        </a:solidFill>
        <a:effectLst/>
      </p:bgPr>
    </p:bg>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5741D8BF-842A-974E-A950-471EA9E1E934}"/>
              </a:ext>
            </a:extLst>
          </p:cNvPr>
          <p:cNvPicPr>
            <a:picLocks noChangeAspect="1"/>
          </p:cNvPicPr>
          <p:nvPr/>
        </p:nvPicPr>
        <p:blipFill rotWithShape="1">
          <a:blip r:embed="rId3">
            <a:extLst>
              <a:ext uri="{28A0092B-C50C-407E-A947-70E740481C1C}">
                <a14:useLocalDpi xmlns:a14="http://schemas.microsoft.com/office/drawing/2010/main" val="0"/>
              </a:ext>
            </a:extLst>
          </a:blip>
          <a:srcRect l="132" t="22179" r="962" b="27630"/>
          <a:stretch/>
        </p:blipFill>
        <p:spPr>
          <a:xfrm>
            <a:off x="14149090" y="3624428"/>
            <a:ext cx="18040713" cy="4871872"/>
          </a:xfrm>
          <a:prstGeom prst="rect">
            <a:avLst/>
          </a:prstGeom>
          <a:ln w="76200">
            <a:solidFill>
              <a:schemeClr val="tx1"/>
            </a:solidFill>
          </a:ln>
        </p:spPr>
      </p:pic>
      <mc:AlternateContent xmlns:mc="http://schemas.openxmlformats.org/markup-compatibility/2006">
        <mc:Choice xmlns:a14="http://schemas.microsoft.com/office/drawing/2010/main" Requires="a14">
          <p:sp>
            <p:nvSpPr>
              <p:cNvPr id="103" name="TextBox 102">
                <a:extLst>
                  <a:ext uri="{FF2B5EF4-FFF2-40B4-BE49-F238E27FC236}">
                    <a16:creationId xmlns:a16="http://schemas.microsoft.com/office/drawing/2014/main" id="{F9B43945-B09D-254D-A4F5-F686F461434F}"/>
                  </a:ext>
                </a:extLst>
              </p:cNvPr>
              <p:cNvSpPr txBox="1"/>
              <p:nvPr/>
            </p:nvSpPr>
            <p:spPr>
              <a:xfrm>
                <a:off x="14150758" y="20126083"/>
                <a:ext cx="18034176" cy="5017656"/>
              </a:xfrm>
              <a:prstGeom prst="rect">
                <a:avLst/>
              </a:prstGeom>
              <a:solidFill>
                <a:schemeClr val="bg1"/>
              </a:solidFill>
              <a:ln w="63500">
                <a:solidFill>
                  <a:schemeClr val="tx1"/>
                </a:solidFill>
              </a:ln>
            </p:spPr>
            <p:txBody>
              <a:bodyPr wrap="square" lIns="274319" rIns="274319" rtlCol="0">
                <a:spAutoFit/>
              </a:bodyPr>
              <a:lstStyle/>
              <a:p>
                <a:r>
                  <a:rPr lang="en-US" sz="5606" b="1" dirty="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2D-S Image Buffer</a:t>
                </a:r>
              </a:p>
              <a:p>
                <a:pPr algn="just"/>
                <a:r>
                  <a:rPr lang="en-US" sz="4400" dirty="0" smtClean="0">
                    <a:latin typeface="Times New Roman" panose="02020603050405020304" pitchFamily="18" charset="0"/>
                    <a:cs typeface="Times New Roman" panose="02020603050405020304" pitchFamily="18" charset="0"/>
                  </a:rPr>
                  <a:t>The </a:t>
                </a:r>
                <a:r>
                  <a:rPr lang="en-US" sz="4400" dirty="0">
                    <a:latin typeface="Times New Roman" panose="02020603050405020304" pitchFamily="18" charset="0"/>
                    <a:cs typeface="Times New Roman" panose="02020603050405020304" pitchFamily="18" charset="0"/>
                  </a:rPr>
                  <a:t>two-dimensional stereographic cloud imager (2D-S) image is a cross section of the ice crystals collected by the Citation Research Aircraft (N555DS) during the CAPE project on 1 August 2015 at 20:21:22.71 UTC. The aircraft was flying at an altitude of 11.6 km (38,000 ft) with a temperature of -46.7 </a:t>
                </a:r>
                <a14:m>
                  <m:oMath xmlns:m="http://schemas.openxmlformats.org/officeDocument/2006/math">
                    <m:r>
                      <a:rPr lang="en-US" sz="4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4400" dirty="0">
                    <a:latin typeface="Times New Roman" panose="02020603050405020304" pitchFamily="18" charset="0"/>
                    <a:cs typeface="Times New Roman" panose="02020603050405020304" pitchFamily="18" charset="0"/>
                  </a:rPr>
                  <a:t>. The small pixels are approximately 10 </a:t>
                </a:r>
                <a:r>
                  <a:rPr lang="el-GR" sz="4400" dirty="0">
                    <a:solidFill>
                      <a:schemeClr val="dk1"/>
                    </a:solidFill>
                    <a:latin typeface="Times New Roman" panose="02020603050405020304" pitchFamily="18" charset="0"/>
                    <a:cs typeface="Times New Roman" panose="02020603050405020304" pitchFamily="18" charset="0"/>
                  </a:rPr>
                  <a:t>μ</a:t>
                </a:r>
                <a:r>
                  <a:rPr lang="en-US" sz="4400" dirty="0">
                    <a:solidFill>
                      <a:schemeClr val="dk1"/>
                    </a:solidFill>
                    <a:latin typeface="Times New Roman" panose="02020603050405020304" pitchFamily="18" charset="0"/>
                    <a:cs typeface="Times New Roman" panose="02020603050405020304" pitchFamily="18" charset="0"/>
                  </a:rPr>
                  <a:t>m, with the larger ones estimated to be ~500 </a:t>
                </a:r>
                <a:r>
                  <a:rPr lang="el-GR" sz="4400" dirty="0">
                    <a:solidFill>
                      <a:schemeClr val="dk1"/>
                    </a:solidFill>
                    <a:latin typeface="Times New Roman" panose="02020603050405020304" pitchFamily="18" charset="0"/>
                    <a:cs typeface="Times New Roman" panose="02020603050405020304" pitchFamily="18" charset="0"/>
                  </a:rPr>
                  <a:t>μ</a:t>
                </a:r>
                <a:r>
                  <a:rPr lang="en-US" sz="4400" dirty="0">
                    <a:solidFill>
                      <a:schemeClr val="dk1"/>
                    </a:solidFill>
                    <a:latin typeface="Times New Roman" panose="02020603050405020304" pitchFamily="18" charset="0"/>
                    <a:cs typeface="Times New Roman" panose="02020603050405020304" pitchFamily="18" charset="0"/>
                  </a:rPr>
                  <a:t>m.</a:t>
                </a:r>
              </a:p>
            </p:txBody>
          </p:sp>
        </mc:Choice>
        <mc:Fallback>
          <p:sp>
            <p:nvSpPr>
              <p:cNvPr id="103" name="TextBox 102">
                <a:extLst>
                  <a:ext uri="{FF2B5EF4-FFF2-40B4-BE49-F238E27FC236}">
                    <a16:creationId xmlns:a16="http://schemas.microsoft.com/office/drawing/2014/main" id="{F9B43945-B09D-254D-A4F5-F686F461434F}"/>
                  </a:ext>
                </a:extLst>
              </p:cNvPr>
              <p:cNvSpPr txBox="1">
                <a:spLocks noRot="1" noChangeAspect="1" noMove="1" noResize="1" noEditPoints="1" noAdjustHandles="1" noChangeArrowheads="1" noChangeShapeType="1" noTextEdit="1"/>
              </p:cNvSpPr>
              <p:nvPr/>
            </p:nvSpPr>
            <p:spPr>
              <a:xfrm>
                <a:off x="14150758" y="20126083"/>
                <a:ext cx="18034176" cy="5017656"/>
              </a:xfrm>
              <a:prstGeom prst="rect">
                <a:avLst/>
              </a:prstGeom>
              <a:blipFill>
                <a:blip r:embed="rId4"/>
                <a:stretch>
                  <a:fillRect l="-168" t="-2281" r="-168" b="-4322"/>
                </a:stretch>
              </a:blipFill>
              <a:ln w="63500">
                <a:solidFill>
                  <a:schemeClr val="tx1"/>
                </a:solidFill>
              </a:ln>
            </p:spPr>
            <p:txBody>
              <a:bodyPr/>
              <a:lstStyle/>
              <a:p>
                <a:r>
                  <a:rPr lang="en-US">
                    <a:noFill/>
                  </a:rPr>
                  <a:t> </a:t>
                </a:r>
              </a:p>
            </p:txBody>
          </p:sp>
        </mc:Fallback>
      </mc:AlternateContent>
      <p:sp>
        <p:nvSpPr>
          <p:cNvPr id="48" name="CustomShape 2"/>
          <p:cNvSpPr/>
          <p:nvPr/>
        </p:nvSpPr>
        <p:spPr>
          <a:xfrm>
            <a:off x="400052" y="264196"/>
            <a:ext cx="50384895" cy="2847673"/>
          </a:xfrm>
          <a:prstGeom prst="rect">
            <a:avLst/>
          </a:prstGeom>
          <a:solidFill>
            <a:srgbClr val="FFFFFF"/>
          </a:solidFill>
          <a:ln w="64080">
            <a:solidFill>
              <a:srgbClr val="000000"/>
            </a:solidFill>
            <a:round/>
          </a:ln>
        </p:spPr>
        <p:style>
          <a:lnRef idx="0">
            <a:scrgbClr r="0" g="0" b="0"/>
          </a:lnRef>
          <a:fillRef idx="0">
            <a:scrgbClr r="0" g="0" b="0"/>
          </a:fillRef>
          <a:effectRef idx="0">
            <a:scrgbClr r="0" g="0" b="0"/>
          </a:effectRef>
          <a:fontRef idx="minor"/>
        </p:style>
      </p:sp>
      <p:sp>
        <p:nvSpPr>
          <p:cNvPr id="49" name="CustomShape 3"/>
          <p:cNvSpPr/>
          <p:nvPr/>
        </p:nvSpPr>
        <p:spPr>
          <a:xfrm>
            <a:off x="5380724" y="207371"/>
            <a:ext cx="38604743" cy="140561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233476" tIns="116878" rIns="233476" bIns="116878"/>
          <a:lstStyle/>
          <a:p>
            <a:pPr algn="ctr"/>
            <a:r>
              <a:rPr lang="en-US" sz="7200" b="1" spc="-1" dirty="0">
                <a:solidFill>
                  <a:srgbClr val="000000"/>
                </a:solidFill>
                <a:latin typeface="Arial"/>
              </a:rPr>
              <a:t>Bacteria in Thunderstorm Anvils</a:t>
            </a:r>
            <a:endParaRPr lang="en-US" sz="7200" spc="-1" dirty="0">
              <a:solidFill>
                <a:srgbClr val="000000"/>
              </a:solidFill>
              <a:latin typeface="Times New Roman"/>
            </a:endParaRPr>
          </a:p>
        </p:txBody>
      </p:sp>
      <p:sp>
        <p:nvSpPr>
          <p:cNvPr id="50" name="CustomShape 4"/>
          <p:cNvSpPr/>
          <p:nvPr/>
        </p:nvSpPr>
        <p:spPr>
          <a:xfrm>
            <a:off x="421457" y="3544378"/>
            <a:ext cx="13175052" cy="5009905"/>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63500">
            <a:solidFill>
              <a:srgbClr val="000000"/>
            </a:solidFill>
            <a:miter/>
          </a:ln>
        </p:spPr>
        <p:style>
          <a:lnRef idx="0">
            <a:scrgbClr r="0" g="0" b="0"/>
          </a:lnRef>
          <a:fillRef idx="0">
            <a:scrgbClr r="0" g="0" b="0"/>
          </a:fillRef>
          <a:effectRef idx="0">
            <a:scrgbClr r="0" g="0" b="0"/>
          </a:effectRef>
          <a:fontRef idx="minor"/>
        </p:style>
        <p:txBody>
          <a:bodyPr lIns="274319" tIns="177980" rIns="274319" bIns="177980"/>
          <a:lstStyle/>
          <a:p>
            <a:pPr algn="ctr">
              <a:spcBef>
                <a:spcPts val="600"/>
              </a:spcBef>
            </a:pPr>
            <a:r>
              <a:rPr lang="en-US" sz="5400" b="1" spc="-1" dirty="0">
                <a:solidFill>
                  <a:srgbClr val="000000"/>
                </a:solidFill>
                <a:latin typeface="Times New Roman"/>
              </a:rPr>
              <a:t>Overview</a:t>
            </a:r>
            <a:endParaRPr lang="en-US" sz="5400" spc="-1" dirty="0">
              <a:solidFill>
                <a:srgbClr val="000000"/>
              </a:solidFill>
              <a:latin typeface="Times New Roman"/>
            </a:endParaRPr>
          </a:p>
          <a:p>
            <a:pPr algn="just"/>
            <a:r>
              <a:rPr lang="en-US" sz="4200" dirty="0" smtClean="0">
                <a:latin typeface="Times New Roman" panose="02020603050405020304" pitchFamily="18" charset="0"/>
                <a:cs typeface="Times New Roman" panose="02020603050405020304" pitchFamily="18" charset="0"/>
              </a:rPr>
              <a:t>Bacteria </a:t>
            </a:r>
            <a:r>
              <a:rPr lang="en-US" sz="4200" dirty="0">
                <a:latin typeface="Times New Roman" panose="02020603050405020304" pitchFamily="18" charset="0"/>
                <a:cs typeface="Times New Roman" panose="02020603050405020304" pitchFamily="18" charset="0"/>
              </a:rPr>
              <a:t>may be an important source of ice nuclei which affects the microphysics of clouds. This project’s objective is to determine the abundance of different bacterial types in top of tropical thunderstorms. Bacteria samples are planned to be collected via aircraft flights in Florida in July 2019.</a:t>
            </a:r>
          </a:p>
          <a:p>
            <a:pPr algn="just">
              <a:spcBef>
                <a:spcPts val="1401"/>
              </a:spcBef>
            </a:pPr>
            <a:endParaRPr lang="en-US" sz="3582" spc="-1" dirty="0">
              <a:solidFill>
                <a:srgbClr val="000000"/>
              </a:solidFill>
              <a:latin typeface="Times New Roman" panose="02020603050405020304" pitchFamily="18" charset="0"/>
              <a:cs typeface="Times New Roman" panose="02020603050405020304" pitchFamily="18" charset="0"/>
            </a:endParaRPr>
          </a:p>
        </p:txBody>
      </p:sp>
      <p:sp>
        <p:nvSpPr>
          <p:cNvPr id="51" name="CustomShape 5"/>
          <p:cNvSpPr/>
          <p:nvPr/>
        </p:nvSpPr>
        <p:spPr>
          <a:xfrm>
            <a:off x="57398406" y="24273046"/>
            <a:ext cx="12427737" cy="309432"/>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52" name="TextShape 6"/>
          <p:cNvSpPr txBox="1"/>
          <p:nvPr/>
        </p:nvSpPr>
        <p:spPr>
          <a:xfrm>
            <a:off x="5519326" y="1191743"/>
            <a:ext cx="38327543" cy="1884017"/>
          </a:xfrm>
          <a:prstGeom prst="rect">
            <a:avLst/>
          </a:prstGeom>
          <a:noFill/>
          <a:ln>
            <a:noFill/>
          </a:ln>
        </p:spPr>
        <p:txBody>
          <a:bodyPr lIns="70071" tIns="35035" rIns="70071" bIns="35035"/>
          <a:lstStyle/>
          <a:p>
            <a:pPr algn="ctr"/>
            <a:r>
              <a:rPr lang="en-US" sz="6001" i="1" spc="-1" dirty="0">
                <a:solidFill>
                  <a:srgbClr val="000000"/>
                </a:solidFill>
                <a:latin typeface="Times New Roman"/>
                <a:ea typeface="Bitstream Vera Sans"/>
              </a:rPr>
              <a:t>Harrison Rademacher (harrison.rademacher@und.edu), David Delene, and Aaron Kennedy </a:t>
            </a:r>
            <a:endParaRPr lang="en-US" sz="6001" spc="-1" dirty="0">
              <a:solidFill>
                <a:srgbClr val="000000"/>
              </a:solidFill>
              <a:latin typeface="Times New Roman"/>
            </a:endParaRPr>
          </a:p>
          <a:p>
            <a:pPr algn="ctr"/>
            <a:r>
              <a:rPr lang="en-US" sz="6001" i="1" spc="-1" dirty="0">
                <a:solidFill>
                  <a:srgbClr val="000000"/>
                </a:solidFill>
                <a:latin typeface="Times New Roman"/>
              </a:rPr>
              <a:t>University of North Dakota, Grand Forks, North Dakota    </a:t>
            </a:r>
            <a:endParaRPr lang="en-US" sz="6001" spc="-1" dirty="0">
              <a:solidFill>
                <a:srgbClr val="000000"/>
              </a:solidFill>
              <a:latin typeface="Times New Roman"/>
            </a:endParaRPr>
          </a:p>
        </p:txBody>
      </p:sp>
      <p:sp>
        <p:nvSpPr>
          <p:cNvPr id="53" name="CustomShape 7"/>
          <p:cNvSpPr/>
          <p:nvPr/>
        </p:nvSpPr>
        <p:spPr>
          <a:xfrm>
            <a:off x="14178547" y="16040815"/>
            <a:ext cx="18040714" cy="3591978"/>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63360">
            <a:solidFill>
              <a:srgbClr val="000000"/>
            </a:solidFill>
            <a:miter/>
          </a:ln>
        </p:spPr>
        <p:style>
          <a:lnRef idx="0">
            <a:scrgbClr r="0" g="0" b="0"/>
          </a:lnRef>
          <a:fillRef idx="0">
            <a:scrgbClr r="0" g="0" b="0"/>
          </a:fillRef>
          <a:effectRef idx="0">
            <a:scrgbClr r="0" g="0" b="0"/>
          </a:effectRef>
          <a:fontRef idx="minor"/>
        </p:style>
        <p:txBody>
          <a:bodyPr lIns="355960" tIns="177980" rIns="355960" bIns="177980"/>
          <a:lstStyle/>
          <a:p>
            <a:pPr algn="ctr">
              <a:spcBef>
                <a:spcPts val="1121"/>
              </a:spcBef>
            </a:pPr>
            <a:r>
              <a:rPr lang="en-US" sz="5400" b="1" spc="-1" dirty="0">
                <a:solidFill>
                  <a:srgbClr val="000000"/>
                </a:solidFill>
                <a:latin typeface="Times New Roman"/>
              </a:rPr>
              <a:t>Sampling Methodology</a:t>
            </a:r>
            <a:endParaRPr lang="en-US" sz="5400" spc="-1" dirty="0">
              <a:solidFill>
                <a:srgbClr val="000000"/>
              </a:solidFill>
              <a:latin typeface="Times New Roman"/>
            </a:endParaRPr>
          </a:p>
          <a:p>
            <a:pPr marL="571559" indent="-571559" algn="just">
              <a:spcBef>
                <a:spcPts val="1121"/>
              </a:spcBef>
              <a:buFont typeface="Arial" panose="020B0604020202020204" pitchFamily="34" charset="0"/>
              <a:buChar char="•"/>
            </a:pPr>
            <a:r>
              <a:rPr lang="en-US" sz="4400" spc="-1" dirty="0">
                <a:solidFill>
                  <a:srgbClr val="000000"/>
                </a:solidFill>
                <a:latin typeface="Times New Roman"/>
              </a:rPr>
              <a:t>Collect aerosol and cloud water samples.</a:t>
            </a:r>
          </a:p>
          <a:p>
            <a:pPr marL="571559" indent="-571559" algn="just">
              <a:spcBef>
                <a:spcPts val="1121"/>
              </a:spcBef>
              <a:buFont typeface="Arial" panose="020B0604020202020204" pitchFamily="34" charset="0"/>
              <a:buChar char="•"/>
            </a:pPr>
            <a:r>
              <a:rPr lang="en-US" sz="4400" spc="-1" dirty="0">
                <a:solidFill>
                  <a:srgbClr val="000000"/>
                </a:solidFill>
                <a:latin typeface="Times New Roman"/>
              </a:rPr>
              <a:t>Culture the samples to grow bacteria for DNA sequencing.</a:t>
            </a:r>
          </a:p>
          <a:p>
            <a:pPr marL="571559" indent="-571559" algn="just">
              <a:spcBef>
                <a:spcPts val="1121"/>
              </a:spcBef>
              <a:buFont typeface="Arial" panose="020B0604020202020204" pitchFamily="34" charset="0"/>
              <a:buChar char="•"/>
            </a:pPr>
            <a:r>
              <a:rPr lang="en-US" sz="4400" spc="-1" dirty="0">
                <a:solidFill>
                  <a:srgbClr val="000000"/>
                </a:solidFill>
                <a:latin typeface="Times New Roman"/>
              </a:rPr>
              <a:t>Collect samples at different altitude and on different days.</a:t>
            </a:r>
          </a:p>
        </p:txBody>
      </p:sp>
      <p:sp>
        <p:nvSpPr>
          <p:cNvPr id="54" name="CustomShape 8"/>
          <p:cNvSpPr/>
          <p:nvPr/>
        </p:nvSpPr>
        <p:spPr>
          <a:xfrm>
            <a:off x="32737518" y="15984063"/>
            <a:ext cx="18047426" cy="9159675"/>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63360">
            <a:solidFill>
              <a:srgbClr val="000000"/>
            </a:solidFill>
            <a:miter/>
          </a:ln>
        </p:spPr>
        <p:style>
          <a:lnRef idx="0">
            <a:scrgbClr r="0" g="0" b="0"/>
          </a:lnRef>
          <a:fillRef idx="0">
            <a:scrgbClr r="0" g="0" b="0"/>
          </a:fillRef>
          <a:effectRef idx="0">
            <a:scrgbClr r="0" g="0" b="0"/>
          </a:effectRef>
          <a:fontRef idx="minor"/>
        </p:style>
        <p:txBody>
          <a:bodyPr lIns="355960" tIns="177980" rIns="355960" bIns="177980"/>
          <a:lstStyle/>
          <a:p>
            <a:pPr marL="0" lvl="8" algn="ctr">
              <a:spcBef>
                <a:spcPts val="600"/>
              </a:spcBef>
              <a:buClr>
                <a:srgbClr val="000000"/>
              </a:buClr>
              <a:buSzPct val="45000"/>
            </a:pPr>
            <a:r>
              <a:rPr lang="en-US" sz="5400" b="1" spc="-1" dirty="0" smtClean="0">
                <a:solidFill>
                  <a:srgbClr val="000000"/>
                </a:solidFill>
                <a:latin typeface="Times New Roman"/>
              </a:rPr>
              <a:t>References</a:t>
            </a:r>
            <a:endParaRPr lang="en-US" sz="5400" spc="-1" dirty="0">
              <a:solidFill>
                <a:srgbClr val="000000"/>
              </a:solidFill>
              <a:latin typeface="Times New Roman"/>
            </a:endParaRPr>
          </a:p>
          <a:p>
            <a:pPr marL="457216" lvl="4" indent="-4572155">
              <a:spcAft>
                <a:spcPts val="3600"/>
              </a:spcAft>
              <a:buClr>
                <a:srgbClr val="000000"/>
              </a:buClr>
              <a:buSzPct val="45000"/>
            </a:pPr>
            <a:r>
              <a:rPr lang="en-US" sz="4200" dirty="0">
                <a:latin typeface="Times New Roman" panose="02020603050405020304" pitchFamily="18" charset="0"/>
                <a:cs typeface="Times New Roman" panose="02020603050405020304" pitchFamily="18" charset="0"/>
              </a:rPr>
              <a:t>Crosbie, E</a:t>
            </a:r>
            <a:r>
              <a:rPr lang="en-US" sz="4200" dirty="0" smtClean="0">
                <a:latin typeface="Times New Roman" panose="02020603050405020304" pitchFamily="18" charset="0"/>
                <a:cs typeface="Times New Roman" panose="02020603050405020304" pitchFamily="18" charset="0"/>
              </a:rPr>
              <a:t>., and Coauthors </a:t>
            </a:r>
            <a:r>
              <a:rPr lang="en-US" sz="4200" dirty="0">
                <a:latin typeface="Times New Roman" panose="02020603050405020304" pitchFamily="18" charset="0"/>
                <a:cs typeface="Times New Roman" panose="02020603050405020304" pitchFamily="18" charset="0"/>
              </a:rPr>
              <a:t>(2018). Development and Characterization of a High-Efficiency , Aircraft-Based </a:t>
            </a:r>
            <a:r>
              <a:rPr lang="en-US" sz="4200" dirty="0" smtClean="0">
                <a:latin typeface="Times New Roman" panose="02020603050405020304" pitchFamily="18" charset="0"/>
                <a:cs typeface="Times New Roman" panose="02020603050405020304" pitchFamily="18" charset="0"/>
              </a:rPr>
              <a:t>Axial </a:t>
            </a:r>
            <a:r>
              <a:rPr lang="en-US" sz="4200" dirty="0">
                <a:latin typeface="Times New Roman" panose="02020603050405020304" pitchFamily="18" charset="0"/>
                <a:cs typeface="Times New Roman" panose="02020603050405020304" pitchFamily="18" charset="0"/>
              </a:rPr>
              <a:t>Cyclone Cloud Water Collector. </a:t>
            </a:r>
            <a:r>
              <a:rPr lang="en-US" sz="4200" i="1" dirty="0">
                <a:latin typeface="Times New Roman" panose="02020603050405020304" pitchFamily="18" charset="0"/>
                <a:cs typeface="Times New Roman" panose="02020603050405020304" pitchFamily="18" charset="0"/>
              </a:rPr>
              <a:t>Atmospheric Measurement Techniques,</a:t>
            </a:r>
            <a:r>
              <a:rPr lang="en-US" sz="4200" dirty="0">
                <a:latin typeface="Times New Roman" panose="02020603050405020304" pitchFamily="18" charset="0"/>
                <a:cs typeface="Times New Roman" panose="02020603050405020304" pitchFamily="18" charset="0"/>
              </a:rPr>
              <a:t> 5025-5048doi:https://</a:t>
            </a:r>
            <a:r>
              <a:rPr lang="en-US" sz="4200" dirty="0" smtClean="0">
                <a:latin typeface="Times New Roman" panose="02020603050405020304" pitchFamily="18" charset="0"/>
                <a:cs typeface="Times New Roman" panose="02020603050405020304" pitchFamily="18" charset="0"/>
              </a:rPr>
              <a:t>doi.org/10.5194/amt-11-5025-2018</a:t>
            </a:r>
            <a:endParaRPr lang="en-US" sz="4200" spc="-1" dirty="0" smtClean="0">
              <a:solidFill>
                <a:srgbClr val="000000"/>
              </a:solidFill>
              <a:latin typeface="Times New Roman" panose="02020603050405020304" pitchFamily="18" charset="0"/>
              <a:cs typeface="Times New Roman" panose="02020603050405020304" pitchFamily="18" charset="0"/>
            </a:endParaRPr>
          </a:p>
          <a:p>
            <a:pPr marL="457216" lvl="4" indent="-4572155">
              <a:spcAft>
                <a:spcPts val="3600"/>
              </a:spcAft>
              <a:buClr>
                <a:srgbClr val="000000"/>
              </a:buClr>
              <a:buSzPct val="45000"/>
            </a:pPr>
            <a:r>
              <a:rPr lang="en-US" sz="4200" dirty="0" err="1">
                <a:latin typeface="Times New Roman" panose="02020603050405020304" pitchFamily="18" charset="0"/>
                <a:cs typeface="Times New Roman" panose="02020603050405020304" pitchFamily="18" charset="0"/>
              </a:rPr>
              <a:t>Glantz</a:t>
            </a:r>
            <a:r>
              <a:rPr lang="en-US" sz="4200" dirty="0">
                <a:latin typeface="Times New Roman" panose="02020603050405020304" pitchFamily="18" charset="0"/>
                <a:cs typeface="Times New Roman" panose="02020603050405020304" pitchFamily="18" charset="0"/>
              </a:rPr>
              <a:t>, P., </a:t>
            </a:r>
            <a:r>
              <a:rPr lang="en-US" sz="4200" dirty="0" err="1">
                <a:latin typeface="Times New Roman" panose="02020603050405020304" pitchFamily="18" charset="0"/>
                <a:cs typeface="Times New Roman" panose="02020603050405020304" pitchFamily="18" charset="0"/>
              </a:rPr>
              <a:t>Noone</a:t>
            </a:r>
            <a:r>
              <a:rPr lang="en-US" sz="4200" dirty="0">
                <a:latin typeface="Times New Roman" panose="02020603050405020304" pitchFamily="18" charset="0"/>
                <a:cs typeface="Times New Roman" panose="02020603050405020304" pitchFamily="18" charset="0"/>
              </a:rPr>
              <a:t>, K. J., &amp; Osborne, S. R, 2003: Comparisons of Airborne CVI and FSSP 	Measurements of Cloud Droplet Number Concentrations in Marine Stratocumulus Clouds. URL https://</a:t>
            </a:r>
            <a:r>
              <a:rPr lang="en-US" sz="4200" dirty="0" smtClean="0">
                <a:latin typeface="Times New Roman" panose="02020603050405020304" pitchFamily="18" charset="0"/>
                <a:cs typeface="Times New Roman" panose="02020603050405020304" pitchFamily="18" charset="0"/>
              </a:rPr>
              <a:t>journals.ametsoc.org/doi/full/10.1175/1520-0426(2003)0202.0.CO;2</a:t>
            </a:r>
            <a:endParaRPr lang="en-US" sz="4200" dirty="0" smtClean="0">
              <a:latin typeface="Times New Roman" panose="02020603050405020304" pitchFamily="18" charset="0"/>
              <a:cs typeface="Times New Roman" panose="02020603050405020304" pitchFamily="18" charset="0"/>
            </a:endParaRPr>
          </a:p>
          <a:p>
            <a:pPr marL="457216" lvl="4" indent="-4572155">
              <a:spcAft>
                <a:spcPts val="3600"/>
              </a:spcAft>
              <a:buClr>
                <a:srgbClr val="000000"/>
              </a:buClr>
              <a:buSzPct val="45000"/>
            </a:pPr>
            <a:r>
              <a:rPr lang="en-US" sz="4200" dirty="0" smtClean="0">
                <a:latin typeface="Times New Roman" panose="02020603050405020304" pitchFamily="18" charset="0"/>
                <a:cs typeface="Times New Roman" panose="02020603050405020304" pitchFamily="18" charset="0"/>
              </a:rPr>
              <a:t>Straub</a:t>
            </a:r>
            <a:r>
              <a:rPr lang="en-US" sz="4200" dirty="0">
                <a:latin typeface="Times New Roman" panose="02020603050405020304" pitchFamily="18" charset="0"/>
                <a:cs typeface="Times New Roman" panose="02020603050405020304" pitchFamily="18" charset="0"/>
              </a:rPr>
              <a:t>, D. J., &amp; Collett, J. L. (2004). An Axial-Flow Cyclone for Aircraft-Based Cloud Water 	Sampling. </a:t>
            </a:r>
            <a:r>
              <a:rPr lang="en-US" sz="4200" i="1" dirty="0">
                <a:latin typeface="Times New Roman" panose="02020603050405020304" pitchFamily="18" charset="0"/>
                <a:cs typeface="Times New Roman" panose="02020603050405020304" pitchFamily="18" charset="0"/>
              </a:rPr>
              <a:t>Journal of Atmospheric and Oceanic Technology,</a:t>
            </a:r>
            <a:r>
              <a:rPr lang="en-US" sz="4200" dirty="0">
                <a:latin typeface="Times New Roman" panose="02020603050405020304" pitchFamily="18" charset="0"/>
                <a:cs typeface="Times New Roman" panose="02020603050405020304" pitchFamily="18" charset="0"/>
              </a:rPr>
              <a:t> </a:t>
            </a:r>
            <a:r>
              <a:rPr lang="en-US" sz="4200" i="1" dirty="0">
                <a:latin typeface="Times New Roman" panose="02020603050405020304" pitchFamily="18" charset="0"/>
                <a:cs typeface="Times New Roman" panose="02020603050405020304" pitchFamily="18" charset="0"/>
              </a:rPr>
              <a:t>21</a:t>
            </a:r>
            <a:r>
              <a:rPr lang="en-US" sz="4200" dirty="0">
                <a:latin typeface="Times New Roman" panose="02020603050405020304" pitchFamily="18" charset="0"/>
                <a:cs typeface="Times New Roman" panose="02020603050405020304" pitchFamily="18" charset="0"/>
              </a:rPr>
              <a:t>(12), 1825-1839. </a:t>
            </a:r>
            <a:r>
              <a:rPr lang="en-US" sz="4200" dirty="0" smtClean="0">
                <a:latin typeface="Times New Roman" panose="02020603050405020304" pitchFamily="18" charset="0"/>
                <a:cs typeface="Times New Roman" panose="02020603050405020304" pitchFamily="18" charset="0"/>
              </a:rPr>
              <a:t> doi:10.1175/jtech-1670.1</a:t>
            </a:r>
            <a:endParaRPr lang="en-US" sz="4200" spc="-1" dirty="0">
              <a:solidFill>
                <a:srgbClr val="000000"/>
              </a:solidFill>
              <a:latin typeface="Times New Roman" panose="02020603050405020304" pitchFamily="18" charset="0"/>
              <a:cs typeface="Times New Roman" panose="02020603050405020304" pitchFamily="18" charset="0"/>
            </a:endParaRPr>
          </a:p>
        </p:txBody>
      </p:sp>
      <p:pic>
        <p:nvPicPr>
          <p:cNvPr id="55" name="Picture 54"/>
          <p:cNvPicPr/>
          <p:nvPr/>
        </p:nvPicPr>
        <p:blipFill>
          <a:blip r:embed="rId5"/>
          <a:stretch/>
        </p:blipFill>
        <p:spPr>
          <a:xfrm>
            <a:off x="892982" y="624216"/>
            <a:ext cx="5211925" cy="2127631"/>
          </a:xfrm>
          <a:prstGeom prst="rect">
            <a:avLst/>
          </a:prstGeom>
          <a:ln>
            <a:noFill/>
          </a:ln>
        </p:spPr>
      </p:pic>
      <p:sp>
        <p:nvSpPr>
          <p:cNvPr id="57" name="CustomShape 10"/>
          <p:cNvSpPr/>
          <p:nvPr/>
        </p:nvSpPr>
        <p:spPr>
          <a:xfrm>
            <a:off x="32737517" y="25536128"/>
            <a:ext cx="18047427" cy="3941972"/>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63360">
            <a:solidFill>
              <a:srgbClr val="000000"/>
            </a:solidFill>
            <a:miter/>
          </a:ln>
        </p:spPr>
        <p:style>
          <a:lnRef idx="0">
            <a:scrgbClr r="0" g="0" b="0"/>
          </a:lnRef>
          <a:fillRef idx="0">
            <a:scrgbClr r="0" g="0" b="0"/>
          </a:fillRef>
          <a:effectRef idx="0">
            <a:scrgbClr r="0" g="0" b="0"/>
          </a:effectRef>
          <a:fontRef idx="minor"/>
        </p:style>
        <p:txBody>
          <a:bodyPr lIns="355960" tIns="177980" rIns="355960" bIns="177980"/>
          <a:lstStyle/>
          <a:p>
            <a:pPr algn="ctr">
              <a:spcAft>
                <a:spcPts val="337"/>
              </a:spcAft>
            </a:pPr>
            <a:r>
              <a:rPr lang="en-US" sz="5400" b="1" spc="-1" dirty="0">
                <a:solidFill>
                  <a:srgbClr val="000000"/>
                </a:solidFill>
                <a:latin typeface="Times New Roman"/>
                <a:ea typeface="DejaVu Sans"/>
              </a:rPr>
              <a:t>Acknowledgments</a:t>
            </a:r>
            <a:endParaRPr lang="en-US" sz="5400" spc="-1" dirty="0">
              <a:solidFill>
                <a:srgbClr val="000000"/>
              </a:solidFill>
              <a:latin typeface="Times New Roman"/>
            </a:endParaRPr>
          </a:p>
          <a:p>
            <a:pPr algn="just">
              <a:spcBef>
                <a:spcPts val="600"/>
              </a:spcBef>
            </a:pPr>
            <a:r>
              <a:rPr lang="en-GB" sz="4200" spc="-1" dirty="0">
                <a:solidFill>
                  <a:srgbClr val="000000"/>
                </a:solidFill>
                <a:latin typeface="Times New Roman"/>
                <a:ea typeface="DejaVu Sans"/>
              </a:rPr>
              <a:t>The National Institute of General Medical Sciences of the National Institutes of Health (Award T34GM122835) supported Harrison Rademacher. The content present is the author’s responsibility and does not necessarily represent the official views of the NIH.</a:t>
            </a:r>
            <a:r>
              <a:rPr lang="en-US" sz="4200" spc="-1" dirty="0">
                <a:solidFill>
                  <a:srgbClr val="000000"/>
                </a:solidFill>
                <a:latin typeface="Times New Roman"/>
                <a:ea typeface="DejaVu Sans"/>
              </a:rPr>
              <a:t> </a:t>
            </a:r>
            <a:r>
              <a:rPr lang="en-US" sz="4200" spc="-1" dirty="0">
                <a:solidFill>
                  <a:srgbClr val="000000"/>
                </a:solidFill>
                <a:latin typeface="Times New Roman"/>
              </a:rPr>
              <a:t>Travel support was provided by the MARC program.</a:t>
            </a:r>
          </a:p>
        </p:txBody>
      </p:sp>
      <p:pic>
        <p:nvPicPr>
          <p:cNvPr id="58" name="Picture 57"/>
          <p:cNvPicPr/>
          <p:nvPr/>
        </p:nvPicPr>
        <p:blipFill>
          <a:blip r:embed="rId6"/>
          <a:srcRect l="11776" t="57276" r="15975" b="9987"/>
          <a:stretch/>
        </p:blipFill>
        <p:spPr>
          <a:xfrm>
            <a:off x="42184546" y="600236"/>
            <a:ext cx="8166160" cy="2591684"/>
          </a:xfrm>
          <a:prstGeom prst="rect">
            <a:avLst/>
          </a:prstGeom>
          <a:ln>
            <a:noFill/>
          </a:ln>
        </p:spPr>
      </p:pic>
      <p:sp>
        <p:nvSpPr>
          <p:cNvPr id="101" name="CustomShape 50"/>
          <p:cNvSpPr/>
          <p:nvPr/>
        </p:nvSpPr>
        <p:spPr>
          <a:xfrm>
            <a:off x="14155545" y="9008859"/>
            <a:ext cx="17918534" cy="6538666"/>
          </a:xfrm>
          <a:prstGeom prst="rect">
            <a:avLst/>
          </a:prstGeom>
          <a:solidFill>
            <a:srgbClr val="FFFFFF"/>
          </a:solidFill>
          <a:ln w="63500">
            <a:solidFill>
              <a:srgbClr val="000000"/>
            </a:solidFill>
            <a:round/>
          </a:ln>
        </p:spPr>
        <p:style>
          <a:lnRef idx="0">
            <a:scrgbClr r="0" g="0" b="0"/>
          </a:lnRef>
          <a:fillRef idx="0">
            <a:scrgbClr r="0" g="0" b="0"/>
          </a:fillRef>
          <a:effectRef idx="0">
            <a:scrgbClr r="0" g="0" b="0"/>
          </a:effectRef>
          <a:fontRef idx="minor"/>
        </p:style>
      </p:sp>
      <p:sp>
        <p:nvSpPr>
          <p:cNvPr id="6" name="TextBox 5">
            <a:extLst>
              <a:ext uri="{FF2B5EF4-FFF2-40B4-BE49-F238E27FC236}">
                <a16:creationId xmlns:a16="http://schemas.microsoft.com/office/drawing/2014/main" id="{F9B43945-B09D-254D-A4F5-F686F461434F}"/>
              </a:ext>
            </a:extLst>
          </p:cNvPr>
          <p:cNvSpPr txBox="1"/>
          <p:nvPr/>
        </p:nvSpPr>
        <p:spPr>
          <a:xfrm>
            <a:off x="446756" y="9014502"/>
            <a:ext cx="13213535" cy="10618291"/>
          </a:xfrm>
          <a:prstGeom prst="rect">
            <a:avLst/>
          </a:prstGeom>
          <a:solidFill>
            <a:schemeClr val="bg1"/>
          </a:solidFill>
          <a:ln w="63500">
            <a:solidFill>
              <a:schemeClr val="tx1"/>
            </a:solidFill>
          </a:ln>
        </p:spPr>
        <p:txBody>
          <a:bodyPr wrap="square" lIns="274319" rIns="274319" rtlCol="0">
            <a:spAutoFit/>
          </a:bodyPr>
          <a:lstStyle/>
          <a:p>
            <a:pPr algn="ctr">
              <a:spcBef>
                <a:spcPts val="600"/>
              </a:spcBef>
            </a:pPr>
            <a:r>
              <a:rPr lang="en-US" sz="5400" b="1" dirty="0">
                <a:latin typeface="Times New Roman" panose="02020603050405020304" pitchFamily="18" charset="0"/>
                <a:cs typeface="Times New Roman" panose="02020603050405020304" pitchFamily="18" charset="0"/>
              </a:rPr>
              <a:t>Aircraft Sampling</a:t>
            </a:r>
          </a:p>
          <a:p>
            <a:pPr algn="just"/>
            <a:r>
              <a:rPr lang="en-US" sz="4200" dirty="0" smtClean="0">
                <a:latin typeface="Times New Roman" panose="02020603050405020304" pitchFamily="18" charset="0"/>
                <a:cs typeface="Times New Roman" panose="02020603050405020304" pitchFamily="18" charset="0"/>
              </a:rPr>
              <a:t>Aerosol </a:t>
            </a:r>
            <a:r>
              <a:rPr lang="en-US" sz="4200" dirty="0">
                <a:latin typeface="Times New Roman" panose="02020603050405020304" pitchFamily="18" charset="0"/>
                <a:cs typeface="Times New Roman" panose="02020603050405020304" pitchFamily="18" charset="0"/>
              </a:rPr>
              <a:t>and cloud samples can be collected via an airborne  research aircraft. A good place to collect this data is in Florida, where the ocean waters help fuel thunderstorm activity on a frequent basis. Funding was approved for a research project during the summer of 2019 using the North Dakota Citation Research Aircraft (N555DS), owned by Weather Modification International (WMI) in Fargo, ND. The aircraft will be flown to Space Coast Regional Airport in Titusville, FL (KTIX). It will fly research missions for approximately 30 hours, or 2 weeks during the month of July. The aircraft will fly research missions at altitudes of up to 43,000 ft MSL. It is capable of flying up to 4 hours at speeds of up to 340 knots, and sampling speeds of up to 160 knots. The bacteria for this experiment will be collected at the top of thunderstorms.</a:t>
            </a:r>
          </a:p>
        </p:txBody>
      </p:sp>
      <p:sp>
        <p:nvSpPr>
          <p:cNvPr id="9" name="TextBox 8">
            <a:extLst>
              <a:ext uri="{FF2B5EF4-FFF2-40B4-BE49-F238E27FC236}">
                <a16:creationId xmlns:a16="http://schemas.microsoft.com/office/drawing/2014/main" id="{B651D35F-5705-634D-9964-6095F8783AA2}"/>
              </a:ext>
            </a:extLst>
          </p:cNvPr>
          <p:cNvSpPr txBox="1"/>
          <p:nvPr/>
        </p:nvSpPr>
        <p:spPr>
          <a:xfrm>
            <a:off x="14098414" y="9058349"/>
            <a:ext cx="17996751" cy="955005"/>
          </a:xfrm>
          <a:prstGeom prst="rect">
            <a:avLst/>
          </a:prstGeom>
          <a:noFill/>
        </p:spPr>
        <p:txBody>
          <a:bodyPr wrap="square" rtlCol="0">
            <a:spAutoFit/>
          </a:bodyPr>
          <a:lstStyle/>
          <a:p>
            <a:pPr algn="ctr"/>
            <a:r>
              <a:rPr lang="en-US" sz="5400" b="1" dirty="0" smtClean="0">
                <a:latin typeface="Times New Roman" panose="02020603050405020304" pitchFamily="18" charset="0"/>
                <a:cs typeface="Times New Roman" panose="02020603050405020304" pitchFamily="18" charset="0"/>
              </a:rPr>
              <a:t>Cloud </a:t>
            </a:r>
            <a:r>
              <a:rPr lang="en-US" sz="5400" b="1" dirty="0">
                <a:latin typeface="Times New Roman" panose="02020603050405020304" pitchFamily="18" charset="0"/>
                <a:cs typeface="Times New Roman" panose="02020603050405020304" pitchFamily="18" charset="0"/>
              </a:rPr>
              <a:t>Water </a:t>
            </a:r>
            <a:r>
              <a:rPr lang="en-US" sz="5400" b="1" dirty="0" smtClean="0">
                <a:latin typeface="Times New Roman" panose="02020603050405020304" pitchFamily="18" charset="0"/>
                <a:cs typeface="Times New Roman" panose="02020603050405020304" pitchFamily="18" charset="0"/>
              </a:rPr>
              <a:t>Sampling</a:t>
            </a:r>
            <a:endParaRPr lang="en-US" sz="54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B529BEA-7481-E943-99AE-133CEC1459B4}"/>
              </a:ext>
            </a:extLst>
          </p:cNvPr>
          <p:cNvSpPr txBox="1"/>
          <p:nvPr/>
        </p:nvSpPr>
        <p:spPr>
          <a:xfrm>
            <a:off x="23458095" y="5728976"/>
            <a:ext cx="6732633" cy="955005"/>
          </a:xfrm>
          <a:prstGeom prst="rect">
            <a:avLst/>
          </a:prstGeom>
          <a:noFill/>
        </p:spPr>
        <p:txBody>
          <a:bodyPr wrap="square" rtlCol="0">
            <a:spAutoFit/>
          </a:bodyPr>
          <a:lstStyle/>
          <a:p>
            <a:pPr algn="ctr"/>
            <a:r>
              <a:rPr lang="en-US" sz="5606" b="1" dirty="0">
                <a:latin typeface="Times New Roman" panose="02020603050405020304" pitchFamily="18" charset="0"/>
                <a:cs typeface="Times New Roman" panose="02020603050405020304" pitchFamily="18" charset="0"/>
              </a:rPr>
              <a:t>Citation Inlet</a:t>
            </a:r>
          </a:p>
        </p:txBody>
      </p:sp>
      <p:graphicFrame>
        <p:nvGraphicFramePr>
          <p:cNvPr id="17" name="Table 16">
            <a:extLst>
              <a:ext uri="{FF2B5EF4-FFF2-40B4-BE49-F238E27FC236}">
                <a16:creationId xmlns:a16="http://schemas.microsoft.com/office/drawing/2014/main" id="{3C08C1CE-CC43-2A44-BCA5-A0E85CA7FB36}"/>
              </a:ext>
            </a:extLst>
          </p:cNvPr>
          <p:cNvGraphicFramePr>
            <a:graphicFrameLocks noGrp="1"/>
          </p:cNvGraphicFramePr>
          <p:nvPr>
            <p:extLst>
              <p:ext uri="{D42A27DB-BD31-4B8C-83A1-F6EECF244321}">
                <p14:modId xmlns:p14="http://schemas.microsoft.com/office/powerpoint/2010/main" val="4249094179"/>
              </p:ext>
            </p:extLst>
          </p:nvPr>
        </p:nvGraphicFramePr>
        <p:xfrm>
          <a:off x="14369714" y="9963007"/>
          <a:ext cx="17490195" cy="5405408"/>
        </p:xfrm>
        <a:graphic>
          <a:graphicData uri="http://schemas.openxmlformats.org/drawingml/2006/table">
            <a:tbl>
              <a:tblPr firstRow="1" bandRow="1">
                <a:tableStyleId>{5C22544A-7EE6-4342-B048-85BDC9FD1C3A}</a:tableStyleId>
              </a:tblPr>
              <a:tblGrid>
                <a:gridCol w="5936237">
                  <a:extLst>
                    <a:ext uri="{9D8B030D-6E8A-4147-A177-3AD203B41FA5}">
                      <a16:colId xmlns:a16="http://schemas.microsoft.com/office/drawing/2014/main" val="242308691"/>
                    </a:ext>
                  </a:extLst>
                </a:gridCol>
                <a:gridCol w="4344749">
                  <a:extLst>
                    <a:ext uri="{9D8B030D-6E8A-4147-A177-3AD203B41FA5}">
                      <a16:colId xmlns:a16="http://schemas.microsoft.com/office/drawing/2014/main" val="2181850882"/>
                    </a:ext>
                  </a:extLst>
                </a:gridCol>
                <a:gridCol w="3238500">
                  <a:extLst>
                    <a:ext uri="{9D8B030D-6E8A-4147-A177-3AD203B41FA5}">
                      <a16:colId xmlns:a16="http://schemas.microsoft.com/office/drawing/2014/main" val="3967334310"/>
                    </a:ext>
                  </a:extLst>
                </a:gridCol>
                <a:gridCol w="3970709">
                  <a:extLst>
                    <a:ext uri="{9D8B030D-6E8A-4147-A177-3AD203B41FA5}">
                      <a16:colId xmlns:a16="http://schemas.microsoft.com/office/drawing/2014/main" val="1751890401"/>
                    </a:ext>
                  </a:extLst>
                </a:gridCol>
              </a:tblGrid>
              <a:tr h="687486">
                <a:tc>
                  <a:txBody>
                    <a:bodyPr/>
                    <a:lstStyle/>
                    <a:p>
                      <a:pPr algn="ctr"/>
                      <a:r>
                        <a:rPr lang="en-US" sz="4200" dirty="0">
                          <a:latin typeface="Times New Roman" panose="02020603050405020304" pitchFamily="18" charset="0"/>
                          <a:cs typeface="Times New Roman" panose="02020603050405020304" pitchFamily="18" charset="0"/>
                        </a:rPr>
                        <a:t>Name</a:t>
                      </a:r>
                    </a:p>
                  </a:txBody>
                  <a:tcPr marL="71191" marR="71191" marT="35596" marB="35596"/>
                </a:tc>
                <a:tc>
                  <a:txBody>
                    <a:bodyPr/>
                    <a:lstStyle/>
                    <a:p>
                      <a:pPr algn="ctr"/>
                      <a:r>
                        <a:rPr lang="en-US" sz="4200" b="1" i="0" dirty="0" smtClean="0">
                          <a:latin typeface="Times New Roman" panose="02020603050405020304" pitchFamily="18" charset="0"/>
                          <a:cs typeface="Times New Roman" panose="02020603050405020304" pitchFamily="18" charset="0"/>
                        </a:rPr>
                        <a:t>Technique</a:t>
                      </a:r>
                      <a:endParaRPr lang="en-US" sz="4200" b="1" i="0" dirty="0">
                        <a:latin typeface="Times New Roman" panose="02020603050405020304" pitchFamily="18" charset="0"/>
                        <a:cs typeface="Times New Roman" panose="02020603050405020304" pitchFamily="18" charset="0"/>
                      </a:endParaRPr>
                    </a:p>
                  </a:txBody>
                  <a:tcPr marL="71191" marR="71191" marT="35596" marB="35596"/>
                </a:tc>
                <a:tc>
                  <a:txBody>
                    <a:bodyPr/>
                    <a:lstStyle/>
                    <a:p>
                      <a:pPr algn="ctr"/>
                      <a:r>
                        <a:rPr lang="en-US" sz="4200" b="1" i="0" dirty="0">
                          <a:latin typeface="Times New Roman" panose="02020603050405020304" pitchFamily="18" charset="0"/>
                          <a:cs typeface="Times New Roman" panose="02020603050405020304" pitchFamily="18" charset="0"/>
                        </a:rPr>
                        <a:t>Size Range</a:t>
                      </a:r>
                    </a:p>
                  </a:txBody>
                  <a:tcPr marL="71191" marR="71191" marT="35596" marB="35596"/>
                </a:tc>
                <a:tc>
                  <a:txBody>
                    <a:bodyPr/>
                    <a:lstStyle/>
                    <a:p>
                      <a:pPr algn="ctr"/>
                      <a:r>
                        <a:rPr lang="en-US" sz="4200" b="1" i="0" dirty="0">
                          <a:latin typeface="Times New Roman" panose="02020603050405020304" pitchFamily="18" charset="0"/>
                          <a:cs typeface="Times New Roman" panose="02020603050405020304" pitchFamily="18" charset="0"/>
                        </a:rPr>
                        <a:t>Reference</a:t>
                      </a:r>
                    </a:p>
                  </a:txBody>
                  <a:tcPr marL="71191" marR="71191" marT="35596" marB="35596"/>
                </a:tc>
                <a:extLst>
                  <a:ext uri="{0D108BD9-81ED-4DB2-BD59-A6C34878D82A}">
                    <a16:rowId xmlns:a16="http://schemas.microsoft.com/office/drawing/2014/main" val="1740208837"/>
                  </a:ext>
                </a:extLst>
              </a:tr>
              <a:tr h="1306160">
                <a:tc>
                  <a:txBody>
                    <a:bodyPr/>
                    <a:lstStyle/>
                    <a:p>
                      <a:pPr algn="l"/>
                      <a:r>
                        <a:rPr lang="en-US" sz="4200" dirty="0">
                          <a:latin typeface="Times New Roman" panose="02020603050405020304" pitchFamily="18" charset="0"/>
                          <a:cs typeface="Times New Roman" panose="02020603050405020304" pitchFamily="18" charset="0"/>
                        </a:rPr>
                        <a:t>CSU-NCAR Airborne Cloud Water Collector</a:t>
                      </a:r>
                    </a:p>
                  </a:txBody>
                  <a:tcPr marL="71191" marR="71191" marT="35596" marB="35596"/>
                </a:tc>
                <a:tc>
                  <a:txBody>
                    <a:bodyPr/>
                    <a:lstStyle/>
                    <a:p>
                      <a:pPr algn="l"/>
                      <a:r>
                        <a:rPr lang="en-US" sz="4200" dirty="0">
                          <a:latin typeface="Times New Roman" panose="02020603050405020304" pitchFamily="18" charset="0"/>
                          <a:cs typeface="Times New Roman" panose="02020603050405020304" pitchFamily="18" charset="0"/>
                        </a:rPr>
                        <a:t>Axial Flow Cyclone</a:t>
                      </a:r>
                    </a:p>
                  </a:txBody>
                  <a:tcPr marL="71191" marR="71191" marT="35596" marB="35596"/>
                </a:tc>
                <a:tc>
                  <a:txBody>
                    <a:bodyPr/>
                    <a:lstStyle/>
                    <a:p>
                      <a:pPr algn="l"/>
                      <a:r>
                        <a:rPr lang="en-US" sz="4200" dirty="0">
                          <a:latin typeface="Times New Roman" panose="02020603050405020304" pitchFamily="18" charset="0"/>
                          <a:cs typeface="Times New Roman" panose="02020603050405020304" pitchFamily="18" charset="0"/>
                        </a:rPr>
                        <a:t>Up to 50 </a:t>
                      </a:r>
                      <a:r>
                        <a:rPr lang="el-GR" sz="4200" b="0" i="0" kern="1200" dirty="0">
                          <a:solidFill>
                            <a:schemeClr val="dk1"/>
                          </a:solidFill>
                          <a:effectLst/>
                          <a:latin typeface="Times New Roman" panose="02020603050405020304" pitchFamily="18" charset="0"/>
                          <a:ea typeface="+mn-ea"/>
                          <a:cs typeface="Times New Roman" panose="02020603050405020304" pitchFamily="18" charset="0"/>
                        </a:rPr>
                        <a:t>μ</a:t>
                      </a:r>
                      <a:r>
                        <a:rPr lang="en-US" sz="4200" b="0" i="0" kern="1200" dirty="0">
                          <a:solidFill>
                            <a:schemeClr val="dk1"/>
                          </a:solidFill>
                          <a:effectLst/>
                          <a:latin typeface="Times New Roman" panose="02020603050405020304" pitchFamily="18" charset="0"/>
                          <a:ea typeface="+mn-ea"/>
                          <a:cs typeface="Times New Roman" panose="02020603050405020304" pitchFamily="18" charset="0"/>
                        </a:rPr>
                        <a:t>m.</a:t>
                      </a:r>
                      <a:endParaRPr lang="en-US" sz="4200" dirty="0">
                        <a:latin typeface="Times New Roman" panose="02020603050405020304" pitchFamily="18" charset="0"/>
                        <a:cs typeface="Times New Roman" panose="02020603050405020304" pitchFamily="18" charset="0"/>
                      </a:endParaRPr>
                    </a:p>
                  </a:txBody>
                  <a:tcPr marL="71191" marR="71191" marT="35596" marB="35596"/>
                </a:tc>
                <a:tc>
                  <a:txBody>
                    <a:bodyPr/>
                    <a:lstStyle/>
                    <a:p>
                      <a:pPr algn="l"/>
                      <a:r>
                        <a:rPr lang="en-US" sz="4200" dirty="0" smtClean="0">
                          <a:latin typeface="Times New Roman" panose="02020603050405020304" pitchFamily="18" charset="0"/>
                          <a:cs typeface="Times New Roman" panose="02020603050405020304" pitchFamily="18" charset="0"/>
                        </a:rPr>
                        <a:t>Straub and </a:t>
                      </a:r>
                      <a:r>
                        <a:rPr lang="en-US" sz="4200" dirty="0" err="1" smtClean="0">
                          <a:latin typeface="Times New Roman" panose="02020603050405020304" pitchFamily="18" charset="0"/>
                          <a:cs typeface="Times New Roman" panose="02020603050405020304" pitchFamily="18" charset="0"/>
                        </a:rPr>
                        <a:t>Collett</a:t>
                      </a:r>
                      <a:r>
                        <a:rPr lang="en-US" sz="4200" dirty="0" smtClean="0">
                          <a:latin typeface="Times New Roman" panose="02020603050405020304" pitchFamily="18" charset="0"/>
                          <a:cs typeface="Times New Roman" panose="02020603050405020304" pitchFamily="18" charset="0"/>
                        </a:rPr>
                        <a:t>,</a:t>
                      </a:r>
                      <a:r>
                        <a:rPr lang="en-US" sz="4200" baseline="0" dirty="0" smtClean="0">
                          <a:latin typeface="Times New Roman" panose="02020603050405020304" pitchFamily="18" charset="0"/>
                          <a:cs typeface="Times New Roman" panose="02020603050405020304" pitchFamily="18" charset="0"/>
                        </a:rPr>
                        <a:t> 2004</a:t>
                      </a:r>
                      <a:endParaRPr lang="en-US" sz="4200" dirty="0">
                        <a:latin typeface="Times New Roman" panose="02020603050405020304" pitchFamily="18" charset="0"/>
                        <a:cs typeface="Times New Roman" panose="02020603050405020304" pitchFamily="18" charset="0"/>
                      </a:endParaRPr>
                    </a:p>
                  </a:txBody>
                  <a:tcPr marL="71191" marR="71191" marT="35596" marB="35596"/>
                </a:tc>
                <a:extLst>
                  <a:ext uri="{0D108BD9-81ED-4DB2-BD59-A6C34878D82A}">
                    <a16:rowId xmlns:a16="http://schemas.microsoft.com/office/drawing/2014/main" val="130507371"/>
                  </a:ext>
                </a:extLst>
              </a:tr>
              <a:tr h="1924834">
                <a:tc>
                  <a:txBody>
                    <a:bodyPr/>
                    <a:lstStyle/>
                    <a:p>
                      <a:pPr marL="0" marR="0" lvl="0" indent="0" algn="l" defTabSz="711952" rtl="0" eaLnBrk="1" fontAlgn="auto" latinLnBrk="0" hangingPunct="1">
                        <a:lnSpc>
                          <a:spcPct val="100000"/>
                        </a:lnSpc>
                        <a:spcBef>
                          <a:spcPts val="0"/>
                        </a:spcBef>
                        <a:spcAft>
                          <a:spcPts val="0"/>
                        </a:spcAft>
                        <a:buClrTx/>
                        <a:buSzTx/>
                        <a:buFontTx/>
                        <a:buNone/>
                        <a:tabLst/>
                        <a:defRPr/>
                      </a:pPr>
                      <a:r>
                        <a:rPr lang="en-US" sz="4200" dirty="0">
                          <a:latin typeface="Times New Roman" panose="02020603050405020304" pitchFamily="18" charset="0"/>
                          <a:cs typeface="Times New Roman" panose="02020603050405020304" pitchFamily="18" charset="0"/>
                        </a:rPr>
                        <a:t>Brechtel Counterflow Virtual Impactor</a:t>
                      </a:r>
                    </a:p>
                  </a:txBody>
                  <a:tcPr marL="71191" marR="71191" marT="35596" marB="35596"/>
                </a:tc>
                <a:tc>
                  <a:txBody>
                    <a:bodyPr/>
                    <a:lstStyle/>
                    <a:p>
                      <a:pPr marL="0" marR="0" lvl="0" indent="0" algn="l" defTabSz="711952" rtl="0" eaLnBrk="1" fontAlgn="auto" latinLnBrk="0" hangingPunct="1">
                        <a:lnSpc>
                          <a:spcPct val="100000"/>
                        </a:lnSpc>
                        <a:spcBef>
                          <a:spcPts val="0"/>
                        </a:spcBef>
                        <a:spcAft>
                          <a:spcPts val="0"/>
                        </a:spcAft>
                        <a:buClrTx/>
                        <a:buSzTx/>
                        <a:buFontTx/>
                        <a:buNone/>
                        <a:tabLst/>
                        <a:defRPr/>
                      </a:pPr>
                      <a:r>
                        <a:rPr lang="en-US" sz="4200" dirty="0">
                          <a:latin typeface="Times New Roman" panose="02020603050405020304" pitchFamily="18" charset="0"/>
                          <a:cs typeface="Times New Roman" panose="02020603050405020304" pitchFamily="18" charset="0"/>
                        </a:rPr>
                        <a:t>Counterflow</a:t>
                      </a:r>
                      <a:r>
                        <a:rPr lang="en-US" sz="4200" baseline="0" dirty="0">
                          <a:latin typeface="Times New Roman" panose="02020603050405020304" pitchFamily="18" charset="0"/>
                          <a:cs typeface="Times New Roman" panose="02020603050405020304" pitchFamily="18" charset="0"/>
                        </a:rPr>
                        <a:t> Virtual Impaction</a:t>
                      </a:r>
                      <a:endParaRPr lang="en-US" sz="4200" dirty="0">
                        <a:latin typeface="Times New Roman" panose="02020603050405020304" pitchFamily="18" charset="0"/>
                        <a:cs typeface="Times New Roman" panose="02020603050405020304" pitchFamily="18" charset="0"/>
                      </a:endParaRPr>
                    </a:p>
                  </a:txBody>
                  <a:tcPr marL="71191" marR="71191" marT="35596" marB="35596"/>
                </a:tc>
                <a:tc>
                  <a:txBody>
                    <a:bodyPr/>
                    <a:lstStyle/>
                    <a:p>
                      <a:pPr marL="0" marR="0" lvl="0" indent="0" algn="l" defTabSz="711952" rtl="0" eaLnBrk="1" fontAlgn="auto" latinLnBrk="0" hangingPunct="1">
                        <a:lnSpc>
                          <a:spcPct val="100000"/>
                        </a:lnSpc>
                        <a:spcBef>
                          <a:spcPts val="0"/>
                        </a:spcBef>
                        <a:spcAft>
                          <a:spcPts val="0"/>
                        </a:spcAft>
                        <a:buClrTx/>
                        <a:buSzTx/>
                        <a:buFontTx/>
                        <a:buNone/>
                        <a:tabLst/>
                        <a:defRPr/>
                      </a:pPr>
                      <a:r>
                        <a:rPr lang="en-US" sz="4200" dirty="0" smtClean="0">
                          <a:latin typeface="Times New Roman" panose="02020603050405020304" pitchFamily="18" charset="0"/>
                          <a:cs typeface="Times New Roman" panose="02020603050405020304" pitchFamily="18" charset="0"/>
                        </a:rPr>
                        <a:t>Controllable Cut </a:t>
                      </a:r>
                      <a:r>
                        <a:rPr lang="en-US" sz="4200" dirty="0">
                          <a:latin typeface="Times New Roman" panose="02020603050405020304" pitchFamily="18" charset="0"/>
                          <a:cs typeface="Times New Roman" panose="02020603050405020304" pitchFamily="18" charset="0"/>
                        </a:rPr>
                        <a:t>Size </a:t>
                      </a:r>
                      <a:r>
                        <a:rPr lang="en-US" sz="4200" dirty="0" smtClean="0">
                          <a:latin typeface="Times New Roman" panose="02020603050405020304" pitchFamily="18" charset="0"/>
                          <a:cs typeface="Times New Roman" panose="02020603050405020304" pitchFamily="18" charset="0"/>
                        </a:rPr>
                        <a:t>7-15 </a:t>
                      </a:r>
                      <a:r>
                        <a:rPr lang="el-GR" sz="4200" b="0" i="0" kern="1200" dirty="0">
                          <a:solidFill>
                            <a:schemeClr val="dk1"/>
                          </a:solidFill>
                          <a:effectLst/>
                          <a:latin typeface="Times New Roman" panose="02020603050405020304" pitchFamily="18" charset="0"/>
                          <a:ea typeface="+mn-ea"/>
                          <a:cs typeface="Times New Roman" panose="02020603050405020304" pitchFamily="18" charset="0"/>
                        </a:rPr>
                        <a:t>μ</a:t>
                      </a:r>
                      <a:r>
                        <a:rPr lang="en-US" sz="4200" b="0" i="0" kern="1200" dirty="0">
                          <a:solidFill>
                            <a:schemeClr val="dk1"/>
                          </a:solidFill>
                          <a:effectLst/>
                          <a:latin typeface="Times New Roman" panose="02020603050405020304" pitchFamily="18" charset="0"/>
                          <a:ea typeface="+mn-ea"/>
                          <a:cs typeface="Times New Roman" panose="02020603050405020304" pitchFamily="18" charset="0"/>
                        </a:rPr>
                        <a:t>m.</a:t>
                      </a:r>
                    </a:p>
                  </a:txBody>
                  <a:tcPr marL="71191" marR="71191" marT="35596" marB="35596"/>
                </a:tc>
                <a:tc>
                  <a:txBody>
                    <a:bodyPr/>
                    <a:lstStyle/>
                    <a:p>
                      <a:pPr marL="0" marR="0" lvl="0" indent="0" algn="l" defTabSz="711952" rtl="0" eaLnBrk="1" fontAlgn="auto" latinLnBrk="0" hangingPunct="1">
                        <a:lnSpc>
                          <a:spcPct val="100000"/>
                        </a:lnSpc>
                        <a:spcBef>
                          <a:spcPts val="0"/>
                        </a:spcBef>
                        <a:spcAft>
                          <a:spcPts val="0"/>
                        </a:spcAft>
                        <a:buClrTx/>
                        <a:buSzTx/>
                        <a:buFontTx/>
                        <a:buNone/>
                        <a:tabLst/>
                        <a:defRPr/>
                      </a:pPr>
                      <a:r>
                        <a:rPr lang="en-US" sz="4200" b="0" i="0" kern="1200" dirty="0" err="1" smtClean="0">
                          <a:solidFill>
                            <a:schemeClr val="dk1"/>
                          </a:solidFill>
                          <a:effectLst/>
                          <a:latin typeface="Times New Roman" panose="02020603050405020304" pitchFamily="18" charset="0"/>
                          <a:ea typeface="+mn-ea"/>
                          <a:cs typeface="Times New Roman" panose="02020603050405020304" pitchFamily="18" charset="0"/>
                        </a:rPr>
                        <a:t>Glantz</a:t>
                      </a:r>
                      <a:r>
                        <a:rPr lang="en-US" sz="42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et al., 2003</a:t>
                      </a:r>
                      <a:endParaRPr lang="en-US" sz="42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marL="71191" marR="71191" marT="35596" marB="35596"/>
                </a:tc>
                <a:extLst>
                  <a:ext uri="{0D108BD9-81ED-4DB2-BD59-A6C34878D82A}">
                    <a16:rowId xmlns:a16="http://schemas.microsoft.com/office/drawing/2014/main" val="775174346"/>
                  </a:ext>
                </a:extLst>
              </a:tr>
              <a:tr h="1306160">
                <a:tc>
                  <a:txBody>
                    <a:bodyPr/>
                    <a:lstStyle/>
                    <a:p>
                      <a:r>
                        <a:rPr lang="en-US" sz="4200" dirty="0" smtClean="0">
                          <a:latin typeface="Times New Roman" panose="02020603050405020304" pitchFamily="18" charset="0"/>
                          <a:cs typeface="Times New Roman" panose="02020603050405020304" pitchFamily="18" charset="0"/>
                        </a:rPr>
                        <a:t>Axial Cyclone Cloud water Collector (AC3)</a:t>
                      </a:r>
                      <a:endParaRPr lang="en-US" sz="4200" dirty="0">
                        <a:latin typeface="Times New Roman" panose="02020603050405020304" pitchFamily="18" charset="0"/>
                        <a:cs typeface="Times New Roman" panose="02020603050405020304" pitchFamily="18" charset="0"/>
                      </a:endParaRPr>
                    </a:p>
                  </a:txBody>
                  <a:tcPr marL="71191" marR="71191" marT="35596" marB="35596"/>
                </a:tc>
                <a:tc>
                  <a:txBody>
                    <a:bodyPr/>
                    <a:lstStyle/>
                    <a:p>
                      <a:pPr algn="l"/>
                      <a:r>
                        <a:rPr lang="en-US" sz="4200" dirty="0" smtClean="0">
                          <a:latin typeface="Times New Roman" panose="02020603050405020304" pitchFamily="18" charset="0"/>
                          <a:cs typeface="Times New Roman" panose="02020603050405020304" pitchFamily="18" charset="0"/>
                        </a:rPr>
                        <a:t>Axial Cyclone</a:t>
                      </a:r>
                      <a:endParaRPr lang="en-US" sz="4200" dirty="0">
                        <a:latin typeface="Times New Roman" panose="02020603050405020304" pitchFamily="18" charset="0"/>
                        <a:cs typeface="Times New Roman" panose="02020603050405020304" pitchFamily="18" charset="0"/>
                      </a:endParaRPr>
                    </a:p>
                  </a:txBody>
                  <a:tcPr marL="71191" marR="71191" marT="35596" marB="35596"/>
                </a:tc>
                <a:tc>
                  <a:txBody>
                    <a:bodyPr/>
                    <a:lstStyle/>
                    <a:p>
                      <a:pPr algn="l"/>
                      <a:r>
                        <a:rPr lang="en-US" sz="4200" b="0" i="0" kern="1200" dirty="0" smtClean="0">
                          <a:solidFill>
                            <a:schemeClr val="dk1"/>
                          </a:solidFill>
                          <a:effectLst/>
                          <a:latin typeface="Times New Roman" panose="02020603050405020304" pitchFamily="18" charset="0"/>
                          <a:ea typeface="+mn-ea"/>
                          <a:cs typeface="Times New Roman" panose="02020603050405020304" pitchFamily="18" charset="0"/>
                        </a:rPr>
                        <a:t>&gt;</a:t>
                      </a:r>
                      <a:r>
                        <a:rPr lang="en-US" sz="42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10</a:t>
                      </a:r>
                      <a:r>
                        <a:rPr lang="en-US" sz="4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l-GR" sz="4200" b="0" i="0" kern="1200" dirty="0">
                          <a:solidFill>
                            <a:schemeClr val="dk1"/>
                          </a:solidFill>
                          <a:effectLst/>
                          <a:latin typeface="Times New Roman" panose="02020603050405020304" pitchFamily="18" charset="0"/>
                          <a:ea typeface="+mn-ea"/>
                          <a:cs typeface="Times New Roman" panose="02020603050405020304" pitchFamily="18" charset="0"/>
                        </a:rPr>
                        <a:t>μ</a:t>
                      </a:r>
                      <a:r>
                        <a:rPr lang="en-US" sz="4200" b="0" i="0" kern="1200" dirty="0">
                          <a:solidFill>
                            <a:schemeClr val="dk1"/>
                          </a:solidFill>
                          <a:effectLst/>
                          <a:latin typeface="Times New Roman" panose="02020603050405020304" pitchFamily="18" charset="0"/>
                          <a:ea typeface="+mn-ea"/>
                          <a:cs typeface="Times New Roman" panose="02020603050405020304" pitchFamily="18" charset="0"/>
                        </a:rPr>
                        <a:t>m.</a:t>
                      </a:r>
                    </a:p>
                  </a:txBody>
                  <a:tcPr marL="71191" marR="71191" marT="35596" marB="35596"/>
                </a:tc>
                <a:tc>
                  <a:txBody>
                    <a:bodyPr/>
                    <a:lstStyle/>
                    <a:p>
                      <a:pPr algn="l"/>
                      <a:r>
                        <a:rPr lang="en-US" sz="4200" b="0" i="0" kern="1200" dirty="0" smtClean="0">
                          <a:solidFill>
                            <a:schemeClr val="dk1"/>
                          </a:solidFill>
                          <a:effectLst/>
                          <a:latin typeface="Times New Roman" panose="02020603050405020304" pitchFamily="18" charset="0"/>
                          <a:ea typeface="+mn-ea"/>
                          <a:cs typeface="Times New Roman" panose="02020603050405020304" pitchFamily="18" charset="0"/>
                        </a:rPr>
                        <a:t>Crosbie and Coauthors,</a:t>
                      </a:r>
                      <a:r>
                        <a:rPr lang="en-US" sz="42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2018</a:t>
                      </a:r>
                      <a:endParaRPr lang="en-US" sz="42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marL="71191" marR="71191" marT="35596" marB="35596"/>
                </a:tc>
                <a:extLst>
                  <a:ext uri="{0D108BD9-81ED-4DB2-BD59-A6C34878D82A}">
                    <a16:rowId xmlns:a16="http://schemas.microsoft.com/office/drawing/2014/main" val="658614216"/>
                  </a:ext>
                </a:extLst>
              </a:tr>
            </a:tbl>
          </a:graphicData>
        </a:graphic>
      </p:graphicFrame>
      <p:pic>
        <p:nvPicPr>
          <p:cNvPr id="14" name="Picture 13">
            <a:extLst>
              <a:ext uri="{FF2B5EF4-FFF2-40B4-BE49-F238E27FC236}">
                <a16:creationId xmlns:a16="http://schemas.microsoft.com/office/drawing/2014/main" id="{28F62555-3124-4F46-9759-2B9753A955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806" y="20126084"/>
            <a:ext cx="13111703" cy="5017655"/>
          </a:xfrm>
          <a:prstGeom prst="rect">
            <a:avLst/>
          </a:prstGeom>
          <a:ln w="76200">
            <a:solidFill>
              <a:schemeClr val="tx1"/>
            </a:solidFill>
          </a:ln>
        </p:spPr>
      </p:pic>
      <p:pic>
        <p:nvPicPr>
          <p:cNvPr id="16" name="Picture 15">
            <a:extLst>
              <a:ext uri="{FF2B5EF4-FFF2-40B4-BE49-F238E27FC236}">
                <a16:creationId xmlns:a16="http://schemas.microsoft.com/office/drawing/2014/main" id="{69F21746-08A3-5A42-BBA9-DE90D8C624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455" y="25536129"/>
            <a:ext cx="13175053" cy="3941971"/>
          </a:xfrm>
          <a:prstGeom prst="rect">
            <a:avLst/>
          </a:prstGeom>
          <a:ln w="76200">
            <a:solidFill>
              <a:schemeClr val="tx1"/>
            </a:solidFill>
          </a:ln>
        </p:spPr>
      </p:pic>
      <p:sp>
        <p:nvSpPr>
          <p:cNvPr id="268" name="TextBox 267">
            <a:extLst>
              <a:ext uri="{FF2B5EF4-FFF2-40B4-BE49-F238E27FC236}">
                <a16:creationId xmlns:a16="http://schemas.microsoft.com/office/drawing/2014/main" id="{9A782626-B53B-004A-B701-41DE5652E014}"/>
              </a:ext>
            </a:extLst>
          </p:cNvPr>
          <p:cNvSpPr txBox="1"/>
          <p:nvPr/>
        </p:nvSpPr>
        <p:spPr>
          <a:xfrm>
            <a:off x="1281973" y="20316279"/>
            <a:ext cx="10417660" cy="923330"/>
          </a:xfrm>
          <a:prstGeom prst="rect">
            <a:avLst/>
          </a:prstGeom>
          <a:noFill/>
        </p:spPr>
        <p:txBody>
          <a:bodyPr wrap="square" rtlCol="0">
            <a:spAutoFit/>
          </a:bodyPr>
          <a:lstStyle/>
          <a:p>
            <a:r>
              <a:rPr lang="en-US" sz="5400" b="1" dirty="0">
                <a:solidFill>
                  <a:schemeClr val="bg1"/>
                </a:solidFill>
                <a:latin typeface="Times New Roman" panose="02020603050405020304" pitchFamily="18" charset="0"/>
                <a:cs typeface="Times New Roman" panose="02020603050405020304" pitchFamily="18" charset="0"/>
              </a:rPr>
              <a:t>Citation Research Aircraft </a:t>
            </a:r>
            <a:r>
              <a:rPr lang="en-US" sz="3738" dirty="0">
                <a:latin typeface="Times New Roman" panose="02020603050405020304" pitchFamily="18" charset="0"/>
                <a:cs typeface="Times New Roman" panose="02020603050405020304" pitchFamily="18" charset="0"/>
              </a:rPr>
              <a:t>	</a:t>
            </a:r>
            <a:endParaRPr lang="en-US" sz="5606" b="1" dirty="0">
              <a:latin typeface="Times New Roman" panose="02020603050405020304" pitchFamily="18" charset="0"/>
              <a:cs typeface="Times New Roman" panose="02020603050405020304" pitchFamily="18" charset="0"/>
            </a:endParaRPr>
          </a:p>
        </p:txBody>
      </p:sp>
      <p:pic>
        <p:nvPicPr>
          <p:cNvPr id="86" name="Picture 85">
            <a:extLst>
              <a:ext uri="{FF2B5EF4-FFF2-40B4-BE49-F238E27FC236}">
                <a16:creationId xmlns:a16="http://schemas.microsoft.com/office/drawing/2014/main" id="{7CB6B4BA-B1B3-E740-B677-F8276A7B5033}"/>
              </a:ext>
            </a:extLst>
          </p:cNvPr>
          <p:cNvPicPr>
            <a:picLocks noChangeAspect="1"/>
          </p:cNvPicPr>
          <p:nvPr/>
        </p:nvPicPr>
        <p:blipFill rotWithShape="1">
          <a:blip r:embed="rId9">
            <a:extLst>
              <a:ext uri="{28A0092B-C50C-407E-A947-70E740481C1C}">
                <a14:useLocalDpi xmlns:a14="http://schemas.microsoft.com/office/drawing/2010/main" val="0"/>
              </a:ext>
            </a:extLst>
          </a:blip>
          <a:srcRect l="3370"/>
          <a:stretch/>
        </p:blipFill>
        <p:spPr>
          <a:xfrm>
            <a:off x="14304442" y="25536128"/>
            <a:ext cx="17995083" cy="3941972"/>
          </a:xfrm>
          <a:prstGeom prst="rect">
            <a:avLst/>
          </a:prstGeom>
          <a:ln w="63500" cmpd="sng">
            <a:solidFill>
              <a:srgbClr val="000000"/>
            </a:solidFill>
          </a:ln>
        </p:spPr>
      </p:pic>
      <p:sp>
        <p:nvSpPr>
          <p:cNvPr id="25" name="CustomShape 8"/>
          <p:cNvSpPr/>
          <p:nvPr/>
        </p:nvSpPr>
        <p:spPr>
          <a:xfrm>
            <a:off x="32685316" y="3616397"/>
            <a:ext cx="18047426" cy="11931128"/>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63360">
            <a:solidFill>
              <a:srgbClr val="000000"/>
            </a:solidFill>
            <a:miter/>
          </a:ln>
        </p:spPr>
        <p:style>
          <a:lnRef idx="0">
            <a:scrgbClr r="0" g="0" b="0"/>
          </a:lnRef>
          <a:fillRef idx="0">
            <a:scrgbClr r="0" g="0" b="0"/>
          </a:fillRef>
          <a:effectRef idx="0">
            <a:scrgbClr r="0" g="0" b="0"/>
          </a:effectRef>
          <a:fontRef idx="minor"/>
        </p:style>
        <p:txBody>
          <a:bodyPr lIns="355960" tIns="177980" rIns="355960" bIns="177980"/>
          <a:lstStyle/>
          <a:p>
            <a:pPr marL="0" lvl="8" algn="ctr">
              <a:spcBef>
                <a:spcPts val="600"/>
              </a:spcBef>
              <a:buClr>
                <a:srgbClr val="000000"/>
              </a:buClr>
              <a:buSzPct val="45000"/>
            </a:pPr>
            <a:r>
              <a:rPr lang="en-US" sz="5400" b="1" spc="-1" dirty="0" smtClean="0">
                <a:solidFill>
                  <a:srgbClr val="000000"/>
                </a:solidFill>
                <a:latin typeface="Times New Roman"/>
              </a:rPr>
              <a:t>Inlet Design</a:t>
            </a:r>
          </a:p>
          <a:p>
            <a:pPr marL="0" lvl="8">
              <a:spcBef>
                <a:spcPts val="600"/>
              </a:spcBef>
              <a:buClr>
                <a:srgbClr val="000000"/>
              </a:buClr>
              <a:buSzPct val="45000"/>
            </a:pPr>
            <a:endParaRPr lang="en-US" sz="1000" spc="-1" dirty="0" smtClean="0">
              <a:solidFill>
                <a:srgbClr val="000000"/>
              </a:solidFill>
              <a:latin typeface="Times New Roman"/>
            </a:endParaRPr>
          </a:p>
          <a:p>
            <a:pPr marL="0" lvl="8">
              <a:spcBef>
                <a:spcPts val="600"/>
              </a:spcBef>
              <a:buClr>
                <a:srgbClr val="000000"/>
              </a:buClr>
              <a:buSzPct val="45000"/>
            </a:pPr>
            <a:endParaRPr lang="en-US" sz="1000" spc="-1" dirty="0">
              <a:solidFill>
                <a:srgbClr val="000000"/>
              </a:solidFill>
              <a:latin typeface="Times New Roman"/>
            </a:endParaRPr>
          </a:p>
          <a:p>
            <a:pPr marL="0" lvl="8">
              <a:spcBef>
                <a:spcPts val="600"/>
              </a:spcBef>
              <a:buClr>
                <a:srgbClr val="000000"/>
              </a:buClr>
              <a:buSzPct val="45000"/>
            </a:pPr>
            <a:endParaRPr lang="en-US" sz="1000" spc="-1" dirty="0" smtClean="0">
              <a:solidFill>
                <a:srgbClr val="000000"/>
              </a:solidFill>
              <a:latin typeface="Times New Roman"/>
            </a:endParaRPr>
          </a:p>
          <a:p>
            <a:pPr marL="0" lvl="8">
              <a:spcBef>
                <a:spcPts val="600"/>
              </a:spcBef>
              <a:buClr>
                <a:srgbClr val="000000"/>
              </a:buClr>
              <a:buSzPct val="45000"/>
            </a:pPr>
            <a:endParaRPr lang="en-US" sz="1000" spc="-1" dirty="0">
              <a:solidFill>
                <a:srgbClr val="000000"/>
              </a:solidFill>
              <a:latin typeface="Times New Roman"/>
            </a:endParaRPr>
          </a:p>
          <a:p>
            <a:pPr marL="0" lvl="8">
              <a:spcBef>
                <a:spcPts val="600"/>
              </a:spcBef>
              <a:buClr>
                <a:srgbClr val="000000"/>
              </a:buClr>
              <a:buSzPct val="45000"/>
            </a:pPr>
            <a:endParaRPr lang="en-US" sz="1000" spc="-1" dirty="0" smtClean="0">
              <a:solidFill>
                <a:srgbClr val="000000"/>
              </a:solidFill>
              <a:latin typeface="Times New Roman"/>
            </a:endParaRPr>
          </a:p>
          <a:p>
            <a:pPr marL="0" lvl="8">
              <a:spcBef>
                <a:spcPts val="600"/>
              </a:spcBef>
              <a:buClr>
                <a:srgbClr val="000000"/>
              </a:buClr>
              <a:buSzPct val="45000"/>
            </a:pPr>
            <a:endParaRPr lang="en-US" sz="1000" spc="-1" dirty="0">
              <a:solidFill>
                <a:srgbClr val="000000"/>
              </a:solidFill>
              <a:latin typeface="Times New Roman"/>
            </a:endParaRPr>
          </a:p>
          <a:p>
            <a:pPr marL="0" lvl="8">
              <a:spcBef>
                <a:spcPts val="600"/>
              </a:spcBef>
              <a:buClr>
                <a:srgbClr val="000000"/>
              </a:buClr>
              <a:buSzPct val="45000"/>
            </a:pPr>
            <a:endParaRPr lang="en-US" sz="1000" spc="-1" dirty="0" smtClean="0">
              <a:solidFill>
                <a:srgbClr val="000000"/>
              </a:solidFill>
              <a:latin typeface="Times New Roman"/>
            </a:endParaRPr>
          </a:p>
          <a:p>
            <a:pPr marL="0" lvl="8">
              <a:spcBef>
                <a:spcPts val="600"/>
              </a:spcBef>
              <a:buClr>
                <a:srgbClr val="000000"/>
              </a:buClr>
              <a:buSzPct val="45000"/>
            </a:pPr>
            <a:endParaRPr lang="en-US" sz="1000" spc="-1" dirty="0" smtClean="0">
              <a:solidFill>
                <a:srgbClr val="000000"/>
              </a:solidFill>
              <a:latin typeface="Times New Roman"/>
            </a:endParaRPr>
          </a:p>
          <a:p>
            <a:pPr marL="0" lvl="8">
              <a:spcBef>
                <a:spcPts val="600"/>
              </a:spcBef>
              <a:buClr>
                <a:srgbClr val="000000"/>
              </a:buClr>
              <a:buSzPct val="45000"/>
            </a:pPr>
            <a:endParaRPr lang="en-US" sz="1000" spc="-1" dirty="0">
              <a:solidFill>
                <a:srgbClr val="000000"/>
              </a:solidFill>
              <a:latin typeface="Times New Roman"/>
            </a:endParaRPr>
          </a:p>
          <a:p>
            <a:pPr marL="0" lvl="8">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1000" spc="-1" dirty="0" smtClean="0">
              <a:solidFill>
                <a:srgbClr val="000000"/>
              </a:solidFill>
              <a:latin typeface="Times New Roman"/>
            </a:endParaRPr>
          </a:p>
          <a:p>
            <a:pPr marL="0" lvl="8" algn="ctr">
              <a:spcBef>
                <a:spcPts val="600"/>
              </a:spcBef>
              <a:buClr>
                <a:srgbClr val="000000"/>
              </a:buClr>
              <a:buSzPct val="45000"/>
            </a:pPr>
            <a:endParaRPr lang="en-US" sz="1000" spc="-1" dirty="0">
              <a:solidFill>
                <a:srgbClr val="000000"/>
              </a:solidFill>
              <a:latin typeface="Times New Roman"/>
            </a:endParaRPr>
          </a:p>
          <a:p>
            <a:pPr marL="0" lvl="8" algn="ctr">
              <a:spcBef>
                <a:spcPts val="600"/>
              </a:spcBef>
              <a:buClr>
                <a:srgbClr val="000000"/>
              </a:buClr>
              <a:buSzPct val="45000"/>
            </a:pPr>
            <a:endParaRPr lang="en-US" sz="4000" spc="-1" dirty="0">
              <a:solidFill>
                <a:srgbClr val="000000"/>
              </a:solidFill>
              <a:latin typeface="Times New Roman"/>
            </a:endParaRPr>
          </a:p>
          <a:p>
            <a:pPr marL="0" lvl="8" algn="ctr">
              <a:spcBef>
                <a:spcPts val="1200"/>
              </a:spcBef>
              <a:buClr>
                <a:srgbClr val="000000"/>
              </a:buClr>
              <a:buSzPct val="45000"/>
            </a:pPr>
            <a:r>
              <a:rPr lang="en-US" sz="4400" spc="-1" dirty="0" smtClean="0">
                <a:solidFill>
                  <a:srgbClr val="000000"/>
                </a:solidFill>
                <a:latin typeface="Times New Roman"/>
              </a:rPr>
              <a:t>Diagram of the proposed inlet system on Citation Research Aircraft.</a:t>
            </a:r>
            <a:endParaRPr lang="en-US" sz="4400" spc="-1" dirty="0">
              <a:solidFill>
                <a:srgbClr val="000000"/>
              </a:solidFill>
              <a:latin typeface="Times New Roman"/>
            </a:endParaRP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800831" y="4581358"/>
            <a:ext cx="17862115" cy="100474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7855</TotalTime>
  <Words>271</Words>
  <Application>Microsoft Office PowerPoint</Application>
  <PresentationFormat>Custom</PresentationFormat>
  <Paragraphs>82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Bitstream Vera Sans</vt:lpstr>
      <vt:lpstr>Cambria Math</vt:lpstr>
      <vt:lpstr>DejaVu Sans</vt:lpstr>
      <vt:lpstr>Symbol</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Harrison P Rademacher</dc:creator>
  <dc:description/>
  <cp:lastModifiedBy>Windows User</cp:lastModifiedBy>
  <cp:revision>160</cp:revision>
  <dcterms:created xsi:type="dcterms:W3CDTF">2018-08-23T20:32:55Z</dcterms:created>
  <dcterms:modified xsi:type="dcterms:W3CDTF">2019-01-04T15:10:21Z</dcterms:modified>
  <dc:language>en-US</dc:language>
</cp:coreProperties>
</file>