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96400" cy="7010400"/>
  <p:defaultTextStyle>
    <a:defPPr>
      <a:defRPr lang="en-US"/>
    </a:defPPr>
    <a:lvl1pPr algn="l" rtl="0" fontAlgn="base">
      <a:spcBef>
        <a:spcPct val="0"/>
      </a:spcBef>
      <a:spcAft>
        <a:spcPct val="0"/>
      </a:spcAft>
      <a:defRPr sz="8600" kern="1200">
        <a:solidFill>
          <a:schemeClr val="tx1"/>
        </a:solidFill>
        <a:latin typeface="Arial" charset="0"/>
        <a:ea typeface="+mn-ea"/>
        <a:cs typeface="+mn-cs"/>
      </a:defRPr>
    </a:lvl1pPr>
    <a:lvl2pPr marL="457200" algn="l" rtl="0" fontAlgn="base">
      <a:spcBef>
        <a:spcPct val="0"/>
      </a:spcBef>
      <a:spcAft>
        <a:spcPct val="0"/>
      </a:spcAft>
      <a:defRPr sz="8600" kern="1200">
        <a:solidFill>
          <a:schemeClr val="tx1"/>
        </a:solidFill>
        <a:latin typeface="Arial" charset="0"/>
        <a:ea typeface="+mn-ea"/>
        <a:cs typeface="+mn-cs"/>
      </a:defRPr>
    </a:lvl2pPr>
    <a:lvl3pPr marL="914400" algn="l" rtl="0" fontAlgn="base">
      <a:spcBef>
        <a:spcPct val="0"/>
      </a:spcBef>
      <a:spcAft>
        <a:spcPct val="0"/>
      </a:spcAft>
      <a:defRPr sz="8600" kern="1200">
        <a:solidFill>
          <a:schemeClr val="tx1"/>
        </a:solidFill>
        <a:latin typeface="Arial" charset="0"/>
        <a:ea typeface="+mn-ea"/>
        <a:cs typeface="+mn-cs"/>
      </a:defRPr>
    </a:lvl3pPr>
    <a:lvl4pPr marL="1371600" algn="l" rtl="0" fontAlgn="base">
      <a:spcBef>
        <a:spcPct val="0"/>
      </a:spcBef>
      <a:spcAft>
        <a:spcPct val="0"/>
      </a:spcAft>
      <a:defRPr sz="8600" kern="1200">
        <a:solidFill>
          <a:schemeClr val="tx1"/>
        </a:solidFill>
        <a:latin typeface="Arial" charset="0"/>
        <a:ea typeface="+mn-ea"/>
        <a:cs typeface="+mn-cs"/>
      </a:defRPr>
    </a:lvl4pPr>
    <a:lvl5pPr marL="1828800" algn="l"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A3AB0"/>
    <a:srgbClr val="6363CB"/>
    <a:srgbClr val="131339"/>
    <a:srgbClr val="FF39FF"/>
    <a:srgbClr val="FF9249"/>
    <a:srgbClr val="CCFFFF"/>
    <a:srgbClr val="415319"/>
    <a:srgbClr val="66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2289" autoAdjust="0"/>
  </p:normalViewPr>
  <p:slideViewPr>
    <p:cSldViewPr>
      <p:cViewPr varScale="1">
        <p:scale>
          <a:sx n="20" d="100"/>
          <a:sy n="20" d="100"/>
        </p:scale>
        <p:origin x="1238" y="96"/>
      </p:cViewPr>
      <p:guideLst>
        <p:guide orient="horz" pos="10368"/>
        <p:guide pos="13824"/>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dirty="0"/>
          </a:p>
        </p:txBody>
      </p:sp>
      <p:sp>
        <p:nvSpPr>
          <p:cNvPr id="3075" name="Rectangle 3"/>
          <p:cNvSpPr>
            <a:spLocks noGrp="1" noChangeArrowheads="1"/>
          </p:cNvSpPr>
          <p:nvPr>
            <p:ph type="dt" sz="quarter"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dirty="0"/>
          </a:p>
        </p:txBody>
      </p:sp>
      <p:sp>
        <p:nvSpPr>
          <p:cNvPr id="3076" name="Rectangle 4"/>
          <p:cNvSpPr>
            <a:spLocks noGrp="1" noChangeArrowheads="1"/>
          </p:cNvSpPr>
          <p:nvPr>
            <p:ph type="ftr" sz="quarter" idx="2"/>
          </p:nvPr>
        </p:nvSpPr>
        <p:spPr bwMode="auto">
          <a:xfrm>
            <a:off x="0"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dirty="0"/>
          </a:p>
        </p:txBody>
      </p:sp>
      <p:sp>
        <p:nvSpPr>
          <p:cNvPr id="3077" name="Rectangle 5"/>
          <p:cNvSpPr>
            <a:spLocks noGrp="1" noChangeArrowheads="1"/>
          </p:cNvSpPr>
          <p:nvPr>
            <p:ph type="sldNum" sz="quarter" idx="3"/>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C8528496-74E2-4F89-8E8D-983976A361B1}" type="slidenum">
              <a:rPr lang="en-US" altLang="en-US"/>
              <a:pPr/>
              <a:t>‹#›</a:t>
            </a:fld>
            <a:endParaRPr lang="en-US" altLang="en-US" dirty="0"/>
          </a:p>
        </p:txBody>
      </p:sp>
    </p:spTree>
    <p:extLst>
      <p:ext uri="{BB962C8B-B14F-4D97-AF65-F5344CB8AC3E}">
        <p14:creationId xmlns:p14="http://schemas.microsoft.com/office/powerpoint/2010/main" val="880586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dirty="0"/>
          </a:p>
        </p:txBody>
      </p:sp>
      <p:sp>
        <p:nvSpPr>
          <p:cNvPr id="8195" name="Rectangle 3"/>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dirty="0"/>
          </a:p>
        </p:txBody>
      </p:sp>
      <p:sp>
        <p:nvSpPr>
          <p:cNvPr id="30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30275" y="3330575"/>
            <a:ext cx="743585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dirty="0"/>
          </a:p>
        </p:txBody>
      </p:sp>
      <p:sp>
        <p:nvSpPr>
          <p:cNvPr id="8199" name="Rectangle 7"/>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0DEBED6C-560C-4EE7-B974-9C127E29CAE1}" type="slidenum">
              <a:rPr lang="en-US" altLang="en-US"/>
              <a:pPr/>
              <a:t>‹#›</a:t>
            </a:fld>
            <a:endParaRPr lang="en-US" altLang="en-US" dirty="0"/>
          </a:p>
        </p:txBody>
      </p:sp>
    </p:spTree>
    <p:extLst>
      <p:ext uri="{BB962C8B-B14F-4D97-AF65-F5344CB8AC3E}">
        <p14:creationId xmlns:p14="http://schemas.microsoft.com/office/powerpoint/2010/main" val="3749046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31863" eaLnBrk="0" hangingPunct="0">
              <a:defRPr sz="8600">
                <a:solidFill>
                  <a:schemeClr val="tx1"/>
                </a:solidFill>
                <a:latin typeface="Arial" charset="0"/>
              </a:defRPr>
            </a:lvl1pPr>
            <a:lvl2pPr marL="742950" indent="-285750" defTabSz="931863" eaLnBrk="0" hangingPunct="0">
              <a:defRPr sz="8600">
                <a:solidFill>
                  <a:schemeClr val="tx1"/>
                </a:solidFill>
                <a:latin typeface="Arial" charset="0"/>
              </a:defRPr>
            </a:lvl2pPr>
            <a:lvl3pPr marL="1143000" indent="-228600" defTabSz="931863" eaLnBrk="0" hangingPunct="0">
              <a:defRPr sz="8600">
                <a:solidFill>
                  <a:schemeClr val="tx1"/>
                </a:solidFill>
                <a:latin typeface="Arial" charset="0"/>
              </a:defRPr>
            </a:lvl3pPr>
            <a:lvl4pPr marL="1600200" indent="-228600" defTabSz="931863" eaLnBrk="0" hangingPunct="0">
              <a:defRPr sz="8600">
                <a:solidFill>
                  <a:schemeClr val="tx1"/>
                </a:solidFill>
                <a:latin typeface="Arial" charset="0"/>
              </a:defRPr>
            </a:lvl4pPr>
            <a:lvl5pPr marL="2057400" indent="-228600" defTabSz="931863" eaLnBrk="0" hangingPunct="0">
              <a:defRPr sz="8600">
                <a:solidFill>
                  <a:schemeClr val="tx1"/>
                </a:solidFill>
                <a:latin typeface="Arial" charset="0"/>
              </a:defRPr>
            </a:lvl5pPr>
            <a:lvl6pPr marL="2514600" indent="-228600" defTabSz="931863" eaLnBrk="0" fontAlgn="base" hangingPunct="0">
              <a:spcBef>
                <a:spcPct val="0"/>
              </a:spcBef>
              <a:spcAft>
                <a:spcPct val="0"/>
              </a:spcAft>
              <a:defRPr sz="8600">
                <a:solidFill>
                  <a:schemeClr val="tx1"/>
                </a:solidFill>
                <a:latin typeface="Arial" charset="0"/>
              </a:defRPr>
            </a:lvl6pPr>
            <a:lvl7pPr marL="2971800" indent="-228600" defTabSz="931863" eaLnBrk="0" fontAlgn="base" hangingPunct="0">
              <a:spcBef>
                <a:spcPct val="0"/>
              </a:spcBef>
              <a:spcAft>
                <a:spcPct val="0"/>
              </a:spcAft>
              <a:defRPr sz="8600">
                <a:solidFill>
                  <a:schemeClr val="tx1"/>
                </a:solidFill>
                <a:latin typeface="Arial" charset="0"/>
              </a:defRPr>
            </a:lvl7pPr>
            <a:lvl8pPr marL="3429000" indent="-228600" defTabSz="931863" eaLnBrk="0" fontAlgn="base" hangingPunct="0">
              <a:spcBef>
                <a:spcPct val="0"/>
              </a:spcBef>
              <a:spcAft>
                <a:spcPct val="0"/>
              </a:spcAft>
              <a:defRPr sz="8600">
                <a:solidFill>
                  <a:schemeClr val="tx1"/>
                </a:solidFill>
                <a:latin typeface="Arial" charset="0"/>
              </a:defRPr>
            </a:lvl8pPr>
            <a:lvl9pPr marL="3886200" indent="-228600" defTabSz="931863" eaLnBrk="0" fontAlgn="base" hangingPunct="0">
              <a:spcBef>
                <a:spcPct val="0"/>
              </a:spcBef>
              <a:spcAft>
                <a:spcPct val="0"/>
              </a:spcAft>
              <a:defRPr sz="8600">
                <a:solidFill>
                  <a:schemeClr val="tx1"/>
                </a:solidFill>
                <a:latin typeface="Arial" charset="0"/>
              </a:defRPr>
            </a:lvl9pPr>
          </a:lstStyle>
          <a:p>
            <a:pPr eaLnBrk="1" hangingPunct="1"/>
            <a:fld id="{4E6B68AE-F6D5-41BF-9419-E32216F477F2}" type="slidenum">
              <a:rPr lang="en-US" altLang="en-US" sz="1200"/>
              <a:pPr eaLnBrk="1" hangingPunct="1"/>
              <a:t>1</a:t>
            </a:fld>
            <a:endParaRPr lang="en-US" alt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EC059A3E-CEC6-481E-95AF-33F6B7CED0A5}" type="slidenum">
              <a:rPr lang="en-US" altLang="en-US"/>
              <a:pPr/>
              <a:t>‹#›</a:t>
            </a:fld>
            <a:endParaRPr lang="en-US" altLang="en-US" dirty="0"/>
          </a:p>
        </p:txBody>
      </p:sp>
    </p:spTree>
    <p:extLst>
      <p:ext uri="{BB962C8B-B14F-4D97-AF65-F5344CB8AC3E}">
        <p14:creationId xmlns:p14="http://schemas.microsoft.com/office/powerpoint/2010/main" val="119197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9CF879EE-2550-451A-935D-A09B7EB1FC67}" type="slidenum">
              <a:rPr lang="en-US" altLang="en-US"/>
              <a:pPr/>
              <a:t>‹#›</a:t>
            </a:fld>
            <a:endParaRPr lang="en-US" altLang="en-US" dirty="0"/>
          </a:p>
        </p:txBody>
      </p:sp>
    </p:spTree>
    <p:extLst>
      <p:ext uri="{BB962C8B-B14F-4D97-AF65-F5344CB8AC3E}">
        <p14:creationId xmlns:p14="http://schemas.microsoft.com/office/powerpoint/2010/main" val="420810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06278C85-B08B-47AD-8AF8-60AE5FB86194}" type="slidenum">
              <a:rPr lang="en-US" altLang="en-US"/>
              <a:pPr/>
              <a:t>‹#›</a:t>
            </a:fld>
            <a:endParaRPr lang="en-US" altLang="en-US" dirty="0"/>
          </a:p>
        </p:txBody>
      </p:sp>
    </p:spTree>
    <p:extLst>
      <p:ext uri="{BB962C8B-B14F-4D97-AF65-F5344CB8AC3E}">
        <p14:creationId xmlns:p14="http://schemas.microsoft.com/office/powerpoint/2010/main" val="30080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850F6229-A63C-4C56-A28A-2FEE3061112B}" type="slidenum">
              <a:rPr lang="en-US" altLang="en-US"/>
              <a:pPr/>
              <a:t>‹#›</a:t>
            </a:fld>
            <a:endParaRPr lang="en-US" altLang="en-US" dirty="0"/>
          </a:p>
        </p:txBody>
      </p:sp>
    </p:spTree>
    <p:extLst>
      <p:ext uri="{BB962C8B-B14F-4D97-AF65-F5344CB8AC3E}">
        <p14:creationId xmlns:p14="http://schemas.microsoft.com/office/powerpoint/2010/main" val="262209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643AAC58-8AB7-4D36-BF0D-E3D6BFBF3E42}" type="slidenum">
              <a:rPr lang="en-US" altLang="en-US"/>
              <a:pPr/>
              <a:t>‹#›</a:t>
            </a:fld>
            <a:endParaRPr lang="en-US" altLang="en-US" dirty="0"/>
          </a:p>
        </p:txBody>
      </p:sp>
    </p:spTree>
    <p:extLst>
      <p:ext uri="{BB962C8B-B14F-4D97-AF65-F5344CB8AC3E}">
        <p14:creationId xmlns:p14="http://schemas.microsoft.com/office/powerpoint/2010/main" val="7116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dirty="0"/>
          </a:p>
        </p:txBody>
      </p:sp>
      <p:sp>
        <p:nvSpPr>
          <p:cNvPr id="6" name="Rectangle 5"/>
          <p:cNvSpPr>
            <a:spLocks noGrp="1" noChangeArrowheads="1"/>
          </p:cNvSpPr>
          <p:nvPr>
            <p:ph type="ftr" sz="quarter" idx="11"/>
          </p:nvPr>
        </p:nvSpPr>
        <p:spPr>
          <a:ln/>
        </p:spPr>
        <p:txBody>
          <a:bodyPr/>
          <a:lstStyle>
            <a:lvl1pPr>
              <a:defRPr/>
            </a:lvl1pPr>
          </a:lstStyle>
          <a:p>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4D68409B-4194-4074-98A9-A1FE92BAFEA6}" type="slidenum">
              <a:rPr lang="en-US" altLang="en-US"/>
              <a:pPr/>
              <a:t>‹#›</a:t>
            </a:fld>
            <a:endParaRPr lang="en-US" altLang="en-US" dirty="0"/>
          </a:p>
        </p:txBody>
      </p:sp>
    </p:spTree>
    <p:extLst>
      <p:ext uri="{BB962C8B-B14F-4D97-AF65-F5344CB8AC3E}">
        <p14:creationId xmlns:p14="http://schemas.microsoft.com/office/powerpoint/2010/main" val="252418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dirty="0"/>
          </a:p>
        </p:txBody>
      </p:sp>
      <p:sp>
        <p:nvSpPr>
          <p:cNvPr id="8" name="Rectangle 5"/>
          <p:cNvSpPr>
            <a:spLocks noGrp="1" noChangeArrowheads="1"/>
          </p:cNvSpPr>
          <p:nvPr>
            <p:ph type="ftr" sz="quarter" idx="11"/>
          </p:nvPr>
        </p:nvSpPr>
        <p:spPr>
          <a:ln/>
        </p:spPr>
        <p:txBody>
          <a:bodyPr/>
          <a:lstStyle>
            <a:lvl1pPr>
              <a:defRPr/>
            </a:lvl1pPr>
          </a:lstStyle>
          <a:p>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fld id="{90D1F648-9110-422C-A651-299C09DCD756}" type="slidenum">
              <a:rPr lang="en-US" altLang="en-US"/>
              <a:pPr/>
              <a:t>‹#›</a:t>
            </a:fld>
            <a:endParaRPr lang="en-US" altLang="en-US" dirty="0"/>
          </a:p>
        </p:txBody>
      </p:sp>
    </p:spTree>
    <p:extLst>
      <p:ext uri="{BB962C8B-B14F-4D97-AF65-F5344CB8AC3E}">
        <p14:creationId xmlns:p14="http://schemas.microsoft.com/office/powerpoint/2010/main" val="78299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dirty="0"/>
          </a:p>
        </p:txBody>
      </p:sp>
      <p:sp>
        <p:nvSpPr>
          <p:cNvPr id="4" name="Rectangle 5"/>
          <p:cNvSpPr>
            <a:spLocks noGrp="1" noChangeArrowheads="1"/>
          </p:cNvSpPr>
          <p:nvPr>
            <p:ph type="ftr" sz="quarter" idx="11"/>
          </p:nvPr>
        </p:nvSpPr>
        <p:spPr>
          <a:ln/>
        </p:spPr>
        <p:txBody>
          <a:bodyPr/>
          <a:lstStyle>
            <a:lvl1pPr>
              <a:defRPr/>
            </a:lvl1pPr>
          </a:lstStyle>
          <a:p>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fld id="{5BA7AEAC-28C0-4590-8A9E-07EFB14F2CBE}" type="slidenum">
              <a:rPr lang="en-US" altLang="en-US"/>
              <a:pPr/>
              <a:t>‹#›</a:t>
            </a:fld>
            <a:endParaRPr lang="en-US" altLang="en-US" dirty="0"/>
          </a:p>
        </p:txBody>
      </p:sp>
    </p:spTree>
    <p:extLst>
      <p:ext uri="{BB962C8B-B14F-4D97-AF65-F5344CB8AC3E}">
        <p14:creationId xmlns:p14="http://schemas.microsoft.com/office/powerpoint/2010/main" val="248683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dirty="0"/>
          </a:p>
        </p:txBody>
      </p:sp>
      <p:sp>
        <p:nvSpPr>
          <p:cNvPr id="3" name="Rectangle 5"/>
          <p:cNvSpPr>
            <a:spLocks noGrp="1" noChangeArrowheads="1"/>
          </p:cNvSpPr>
          <p:nvPr>
            <p:ph type="ftr" sz="quarter" idx="11"/>
          </p:nvPr>
        </p:nvSpPr>
        <p:spPr>
          <a:ln/>
        </p:spPr>
        <p:txBody>
          <a:bodyPr/>
          <a:lstStyle>
            <a:lvl1pPr>
              <a:defRPr/>
            </a:lvl1pPr>
          </a:lstStyle>
          <a:p>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fld id="{36672673-18CB-48EA-9860-B14FA014E147}" type="slidenum">
              <a:rPr lang="en-US" altLang="en-US"/>
              <a:pPr/>
              <a:t>‹#›</a:t>
            </a:fld>
            <a:endParaRPr lang="en-US" altLang="en-US" dirty="0"/>
          </a:p>
        </p:txBody>
      </p:sp>
    </p:spTree>
    <p:extLst>
      <p:ext uri="{BB962C8B-B14F-4D97-AF65-F5344CB8AC3E}">
        <p14:creationId xmlns:p14="http://schemas.microsoft.com/office/powerpoint/2010/main" val="55636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dirty="0"/>
          </a:p>
        </p:txBody>
      </p:sp>
      <p:sp>
        <p:nvSpPr>
          <p:cNvPr id="6" name="Rectangle 5"/>
          <p:cNvSpPr>
            <a:spLocks noGrp="1" noChangeArrowheads="1"/>
          </p:cNvSpPr>
          <p:nvPr>
            <p:ph type="ftr" sz="quarter" idx="11"/>
          </p:nvPr>
        </p:nvSpPr>
        <p:spPr>
          <a:ln/>
        </p:spPr>
        <p:txBody>
          <a:bodyPr/>
          <a:lstStyle>
            <a:lvl1pPr>
              <a:defRPr/>
            </a:lvl1pPr>
          </a:lstStyle>
          <a:p>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94F49E5F-2596-4C21-A0AE-61D64771308D}" type="slidenum">
              <a:rPr lang="en-US" altLang="en-US"/>
              <a:pPr/>
              <a:t>‹#›</a:t>
            </a:fld>
            <a:endParaRPr lang="en-US" altLang="en-US" dirty="0"/>
          </a:p>
        </p:txBody>
      </p:sp>
    </p:spTree>
    <p:extLst>
      <p:ext uri="{BB962C8B-B14F-4D97-AF65-F5344CB8AC3E}">
        <p14:creationId xmlns:p14="http://schemas.microsoft.com/office/powerpoint/2010/main" val="194605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dirty="0"/>
          </a:p>
        </p:txBody>
      </p:sp>
      <p:sp>
        <p:nvSpPr>
          <p:cNvPr id="6" name="Rectangle 5"/>
          <p:cNvSpPr>
            <a:spLocks noGrp="1" noChangeArrowheads="1"/>
          </p:cNvSpPr>
          <p:nvPr>
            <p:ph type="ftr" sz="quarter" idx="11"/>
          </p:nvPr>
        </p:nvSpPr>
        <p:spPr>
          <a:ln/>
        </p:spPr>
        <p:txBody>
          <a:bodyPr/>
          <a:lstStyle>
            <a:lvl1pPr>
              <a:defRPr/>
            </a:lvl1pPr>
          </a:lstStyle>
          <a:p>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8DAAB43A-B49E-49DA-99F5-76568CEAA0F4}" type="slidenum">
              <a:rPr lang="en-US" altLang="en-US"/>
              <a:pPr/>
              <a:t>‹#›</a:t>
            </a:fld>
            <a:endParaRPr lang="en-US" altLang="en-US" dirty="0"/>
          </a:p>
        </p:txBody>
      </p:sp>
    </p:spTree>
    <p:extLst>
      <p:ext uri="{BB962C8B-B14F-4D97-AF65-F5344CB8AC3E}">
        <p14:creationId xmlns:p14="http://schemas.microsoft.com/office/powerpoint/2010/main" val="338376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ltLang="en-US" dirty="0"/>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ltLang="en-US" dirty="0"/>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90290E8F-CA2A-4047-BF04-D67DC711172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gif"/><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47E28">
                <a:lumMod val="20000"/>
                <a:lumOff val="80000"/>
              </a:srgbClr>
            </a:gs>
            <a:gs pos="0">
              <a:srgbClr val="0070C0">
                <a:lumMod val="40000"/>
                <a:lumOff val="60000"/>
              </a:srgbClr>
            </a:gs>
            <a:gs pos="100000">
              <a:srgbClr val="66CCFF">
                <a:lumMod val="40000"/>
                <a:lumOff val="60000"/>
              </a:srgbClr>
            </a:gs>
            <a:gs pos="77000">
              <a:srgbClr val="CDF8E0"/>
            </a:gs>
            <a:gs pos="100000">
              <a:srgbClr val="00CC99">
                <a:lumMod val="15000"/>
                <a:lumOff val="85000"/>
              </a:srgbClr>
            </a:gs>
          </a:gsLst>
          <a:lin ang="5400000" scaled="0"/>
          <a:tileRect/>
        </a:gra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1C9F2BA-C88F-44D8-BE43-34BAF852387B}"/>
              </a:ext>
            </a:extLst>
          </p:cNvPr>
          <p:cNvSpPr/>
          <p:nvPr/>
        </p:nvSpPr>
        <p:spPr bwMode="auto">
          <a:xfrm>
            <a:off x="14258208" y="12321333"/>
            <a:ext cx="14513902" cy="6227178"/>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5" name="Rectangle: Rounded Corners 4">
            <a:extLst>
              <a:ext uri="{FF2B5EF4-FFF2-40B4-BE49-F238E27FC236}">
                <a16:creationId xmlns:a16="http://schemas.microsoft.com/office/drawing/2014/main" id="{9288F5DC-E468-4461-BF0D-DECF3EE98259}"/>
              </a:ext>
            </a:extLst>
          </p:cNvPr>
          <p:cNvSpPr/>
          <p:nvPr/>
        </p:nvSpPr>
        <p:spPr bwMode="auto">
          <a:xfrm>
            <a:off x="10126978" y="5700178"/>
            <a:ext cx="23700557" cy="6324636"/>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844" name="Text Box 65">
            <a:extLst>
              <a:ext uri="{FF2B5EF4-FFF2-40B4-BE49-F238E27FC236}">
                <a16:creationId xmlns:a16="http://schemas.microsoft.com/office/drawing/2014/main" id="{6FB49D6F-1A15-4E85-B0A7-B29F422BD293}"/>
              </a:ext>
            </a:extLst>
          </p:cNvPr>
          <p:cNvSpPr txBox="1">
            <a:spLocks noChangeArrowheads="1"/>
          </p:cNvSpPr>
          <p:nvPr/>
        </p:nvSpPr>
        <p:spPr bwMode="auto">
          <a:xfrm>
            <a:off x="620600" y="5731948"/>
            <a:ext cx="8395184" cy="11060462"/>
          </a:xfrm>
          <a:prstGeom prst="rect">
            <a:avLst/>
          </a:prstGeom>
          <a:solidFill>
            <a:schemeClr val="bg1"/>
          </a:solidFill>
          <a:ln w="19050">
            <a:solidFill>
              <a:schemeClr val="tx1"/>
            </a:solidFill>
            <a:prstDash val="solid"/>
            <a:miter lim="800000"/>
            <a:headEnd/>
            <a:tailEnd/>
          </a:ln>
          <a:effectLst/>
          <a:extLst/>
        </p:spPr>
        <p:txBody>
          <a:bodyPr lIns="228600" tIns="228600" rIns="228600" bIns="228600"/>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algn="ctr" eaLnBrk="1" hangingPunct="1">
              <a:spcBef>
                <a:spcPts val="2500"/>
              </a:spcBef>
            </a:pPr>
            <a:r>
              <a:rPr lang="en-US" altLang="en-US" sz="5400" b="1" dirty="0">
                <a:solidFill>
                  <a:schemeClr val="accent5">
                    <a:lumMod val="50000"/>
                  </a:schemeClr>
                </a:solidFill>
                <a:latin typeface="Calibri" panose="020F0502020204030204" pitchFamily="34" charset="0"/>
                <a:cs typeface="Calibri" panose="020F0502020204030204" pitchFamily="34" charset="0"/>
              </a:rPr>
              <a:t>INTRODUCTION</a:t>
            </a:r>
          </a:p>
          <a:p>
            <a:pPr eaLnBrk="1" hangingPunct="1">
              <a:spcBef>
                <a:spcPts val="2500"/>
              </a:spcBef>
            </a:pPr>
            <a:r>
              <a:rPr lang="en-US" sz="3200" b="1" kern="0" dirty="0">
                <a:solidFill>
                  <a:srgbClr val="000000"/>
                </a:solidFill>
                <a:latin typeface="+mj-lt"/>
                <a:cs typeface="Tahoma" pitchFamily="2"/>
              </a:rPr>
              <a:t>Bacteria cause ice to form at warmer temperatures, making them effective ice nuclei. Ice nuclei are responsible for causing precipitation. There are two ways to properly collect bacterial samples: 1. TSI atomizer and 2. Sparging Liquid Aerosol Generator (SLAG). We tested an known sample  (</a:t>
            </a:r>
            <a:r>
              <a:rPr lang="en-US" sz="3200" b="1" i="1" kern="0" dirty="0">
                <a:solidFill>
                  <a:srgbClr val="000000"/>
                </a:solidFill>
                <a:latin typeface="+mj-lt"/>
                <a:cs typeface="Tahoma" pitchFamily="2"/>
              </a:rPr>
              <a:t>E.coli </a:t>
            </a:r>
            <a:r>
              <a:rPr lang="en-US" sz="3200" b="1" kern="0" dirty="0">
                <a:solidFill>
                  <a:srgbClr val="000000"/>
                </a:solidFill>
                <a:latin typeface="+mj-lt"/>
                <a:cs typeface="Tahoma" pitchFamily="2"/>
              </a:rPr>
              <a:t>C41) as a way to test the effectiveness of both methods, because it is a good model organism, safe, and commonly used.</a:t>
            </a:r>
          </a:p>
          <a:p>
            <a:pPr eaLnBrk="1" hangingPunct="1">
              <a:spcBef>
                <a:spcPts val="2500"/>
              </a:spcBef>
            </a:pPr>
            <a:endParaRPr lang="en-US" altLang="en-US" sz="3200" b="1" kern="0" dirty="0">
              <a:solidFill>
                <a:srgbClr val="000000"/>
              </a:solidFill>
              <a:latin typeface="+mj-lt"/>
              <a:cs typeface="Tahoma" pitchFamily="2"/>
            </a:endParaRPr>
          </a:p>
          <a:p>
            <a:pPr eaLnBrk="1" hangingPunct="1">
              <a:spcBef>
                <a:spcPts val="2500"/>
              </a:spcBef>
            </a:pPr>
            <a:endParaRPr lang="en-US" sz="3200" b="1" kern="0" dirty="0">
              <a:solidFill>
                <a:srgbClr val="000000"/>
              </a:solidFill>
              <a:latin typeface="+mj-lt"/>
              <a:cs typeface="Tahoma" pitchFamily="2"/>
            </a:endParaRPr>
          </a:p>
          <a:p>
            <a:pPr eaLnBrk="1" hangingPunct="1">
              <a:spcBef>
                <a:spcPts val="2500"/>
              </a:spcBef>
            </a:pPr>
            <a:endParaRPr lang="en-US" sz="3200" b="1" kern="0" dirty="0">
              <a:solidFill>
                <a:srgbClr val="000000"/>
              </a:solidFill>
              <a:latin typeface="+mj-lt"/>
              <a:cs typeface="Tahoma" pitchFamily="2"/>
            </a:endParaRPr>
          </a:p>
          <a:p>
            <a:pPr eaLnBrk="1" hangingPunct="1">
              <a:spcBef>
                <a:spcPts val="2500"/>
              </a:spcBef>
            </a:pPr>
            <a:r>
              <a:rPr lang="en-US" sz="3200" b="1" kern="0" dirty="0">
                <a:solidFill>
                  <a:srgbClr val="000000"/>
                </a:solidFill>
                <a:latin typeface="+mj-lt"/>
                <a:cs typeface="Tahoma" pitchFamily="2"/>
              </a:rPr>
              <a:t>The goal of the project is to demonstrate a proof of concept and establish the best way to collect atmospheric samples.</a:t>
            </a:r>
          </a:p>
          <a:p>
            <a:pPr algn="just" eaLnBrk="1" hangingPunct="1">
              <a:spcBef>
                <a:spcPts val="2500"/>
              </a:spcBef>
            </a:pPr>
            <a:endParaRPr lang="en-US" altLang="en-US" sz="3200" b="1" dirty="0">
              <a:latin typeface="+mj-lt"/>
            </a:endParaRPr>
          </a:p>
        </p:txBody>
      </p:sp>
      <p:sp>
        <p:nvSpPr>
          <p:cNvPr id="2057" name="Text Box 9"/>
          <p:cNvSpPr txBox="1">
            <a:spLocks noChangeArrowheads="1"/>
          </p:cNvSpPr>
          <p:nvPr/>
        </p:nvSpPr>
        <p:spPr bwMode="auto">
          <a:xfrm>
            <a:off x="8377353" y="-737527"/>
            <a:ext cx="29260801"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9144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defRPr/>
            </a:pPr>
            <a:r>
              <a:rPr lang="en-US" sz="9900" b="1" cap="small" dirty="0">
                <a:effectLst>
                  <a:outerShdw blurRad="38100" dist="38100" dir="2700000" algn="tl">
                    <a:srgbClr val="C0C0C0"/>
                  </a:outerShdw>
                </a:effectLst>
                <a:latin typeface="Calibri" pitchFamily="34" charset="0"/>
              </a:rPr>
              <a:t>Analysis of </a:t>
            </a:r>
            <a:r>
              <a:rPr lang="en-US" sz="9900" b="1" i="1" cap="small" dirty="0">
                <a:effectLst>
                  <a:outerShdw blurRad="38100" dist="38100" dir="2700000" algn="tl">
                    <a:srgbClr val="C0C0C0"/>
                  </a:outerShdw>
                </a:effectLst>
                <a:latin typeface="Calibri" pitchFamily="34" charset="0"/>
              </a:rPr>
              <a:t>E.coli </a:t>
            </a:r>
            <a:r>
              <a:rPr lang="en-US" sz="9900" b="1" cap="small" dirty="0">
                <a:effectLst>
                  <a:outerShdw blurRad="38100" dist="38100" dir="2700000" algn="tl">
                    <a:srgbClr val="C0C0C0"/>
                  </a:outerShdw>
                </a:effectLst>
                <a:latin typeface="Calibri" pitchFamily="34" charset="0"/>
              </a:rPr>
              <a:t> bacteria on atmospheric filters</a:t>
            </a:r>
          </a:p>
        </p:txBody>
      </p:sp>
      <p:sp>
        <p:nvSpPr>
          <p:cNvPr id="2056" name="Text Box 10"/>
          <p:cNvSpPr txBox="1">
            <a:spLocks noChangeArrowheads="1"/>
          </p:cNvSpPr>
          <p:nvPr/>
        </p:nvSpPr>
        <p:spPr bwMode="auto">
          <a:xfrm>
            <a:off x="5192613" y="1832693"/>
            <a:ext cx="34732913" cy="23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eaLnBrk="0" hangingPunct="0">
              <a:defRPr sz="8600">
                <a:solidFill>
                  <a:schemeClr val="tx1"/>
                </a:solidFill>
                <a:latin typeface="Arial" charset="0"/>
              </a:defRPr>
            </a:lvl1pPr>
            <a:lvl2pPr marL="742950" indent="-285750" defTabSz="4389438" eaLnBrk="0" hangingPunct="0">
              <a:defRPr sz="8600">
                <a:solidFill>
                  <a:schemeClr val="tx1"/>
                </a:solidFill>
                <a:latin typeface="Arial" charset="0"/>
              </a:defRPr>
            </a:lvl2pPr>
            <a:lvl3pPr marL="1143000" indent="-228600" defTabSz="4389438" eaLnBrk="0" hangingPunct="0">
              <a:defRPr sz="8600">
                <a:solidFill>
                  <a:schemeClr val="tx1"/>
                </a:solidFill>
                <a:latin typeface="Arial" charset="0"/>
              </a:defRPr>
            </a:lvl3pPr>
            <a:lvl4pPr marL="1600200" indent="-228600" defTabSz="4389438" eaLnBrk="0" hangingPunct="0">
              <a:defRPr sz="8600">
                <a:solidFill>
                  <a:schemeClr val="tx1"/>
                </a:solidFill>
                <a:latin typeface="Arial" charset="0"/>
              </a:defRPr>
            </a:lvl4pPr>
            <a:lvl5pPr marL="2057400" indent="-228600" defTabSz="4389438" eaLnBrk="0" hangingPunct="0">
              <a:defRPr sz="8600">
                <a:solidFill>
                  <a:schemeClr val="tx1"/>
                </a:solidFill>
                <a:latin typeface="Arial" charset="0"/>
              </a:defRPr>
            </a:lvl5pPr>
            <a:lvl6pPr marL="2514600" indent="-228600" defTabSz="4389438" eaLnBrk="0" fontAlgn="base" hangingPunct="0">
              <a:spcBef>
                <a:spcPct val="0"/>
              </a:spcBef>
              <a:spcAft>
                <a:spcPct val="0"/>
              </a:spcAft>
              <a:defRPr sz="8600">
                <a:solidFill>
                  <a:schemeClr val="tx1"/>
                </a:solidFill>
                <a:latin typeface="Arial" charset="0"/>
              </a:defRPr>
            </a:lvl6pPr>
            <a:lvl7pPr marL="2971800" indent="-228600" defTabSz="4389438" eaLnBrk="0" fontAlgn="base" hangingPunct="0">
              <a:spcBef>
                <a:spcPct val="0"/>
              </a:spcBef>
              <a:spcAft>
                <a:spcPct val="0"/>
              </a:spcAft>
              <a:defRPr sz="8600">
                <a:solidFill>
                  <a:schemeClr val="tx1"/>
                </a:solidFill>
                <a:latin typeface="Arial" charset="0"/>
              </a:defRPr>
            </a:lvl7pPr>
            <a:lvl8pPr marL="3429000" indent="-228600" defTabSz="4389438" eaLnBrk="0" fontAlgn="base" hangingPunct="0">
              <a:spcBef>
                <a:spcPct val="0"/>
              </a:spcBef>
              <a:spcAft>
                <a:spcPct val="0"/>
              </a:spcAft>
              <a:defRPr sz="8600">
                <a:solidFill>
                  <a:schemeClr val="tx1"/>
                </a:solidFill>
                <a:latin typeface="Arial" charset="0"/>
              </a:defRPr>
            </a:lvl8pPr>
            <a:lvl9pPr marL="3886200" indent="-228600" defTabSz="4389438" eaLnBrk="0" fontAlgn="base" hangingPunct="0">
              <a:spcBef>
                <a:spcPct val="0"/>
              </a:spcBef>
              <a:spcAft>
                <a:spcPct val="0"/>
              </a:spcAft>
              <a:defRPr sz="8600">
                <a:solidFill>
                  <a:schemeClr val="tx1"/>
                </a:solidFill>
                <a:latin typeface="Arial" charset="0"/>
              </a:defRPr>
            </a:lvl9pPr>
          </a:lstStyle>
          <a:p>
            <a:pPr lvl="0" defTabSz="457200">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6000" i="1" kern="0" dirty="0">
                <a:solidFill>
                  <a:srgbClr val="000000"/>
                </a:solidFill>
                <a:latin typeface="Liberation Serif" pitchFamily="18"/>
                <a:ea typeface="Bitstream Vera Sans" pitchFamily="2"/>
                <a:cs typeface="Tahoma" pitchFamily="2"/>
              </a:rPr>
              <a:t>Frida Garcia</a:t>
            </a:r>
            <a:r>
              <a:rPr lang="en-US" sz="6000" i="1" kern="0" baseline="30000" dirty="0">
                <a:solidFill>
                  <a:srgbClr val="000000"/>
                </a:solidFill>
                <a:latin typeface="Liberation Serif" pitchFamily="18"/>
                <a:ea typeface="Bitstream Vera Sans" pitchFamily="2"/>
                <a:cs typeface="Tahoma" pitchFamily="2"/>
              </a:rPr>
              <a:t>1</a:t>
            </a:r>
            <a:r>
              <a:rPr lang="en-US" sz="6000" i="1" kern="0" dirty="0">
                <a:solidFill>
                  <a:srgbClr val="000000"/>
                </a:solidFill>
                <a:latin typeface="Liberation Serif" pitchFamily="18"/>
                <a:ea typeface="Bitstream Vera Sans" pitchFamily="2"/>
                <a:cs typeface="Tahoma" pitchFamily="2"/>
              </a:rPr>
              <a:t>, David Delene</a:t>
            </a:r>
            <a:r>
              <a:rPr lang="en-US" sz="6000" i="1" kern="0" baseline="30000" dirty="0">
                <a:solidFill>
                  <a:srgbClr val="000000"/>
                </a:solidFill>
                <a:latin typeface="Liberation Serif" pitchFamily="18"/>
                <a:ea typeface="Bitstream Vera Sans" pitchFamily="2"/>
                <a:cs typeface="Tahoma" pitchFamily="2"/>
              </a:rPr>
              <a:t>2</a:t>
            </a:r>
            <a:r>
              <a:rPr lang="en-US" sz="6000" i="1" kern="0" dirty="0">
                <a:solidFill>
                  <a:srgbClr val="000000"/>
                </a:solidFill>
                <a:latin typeface="Liberation Serif" pitchFamily="18"/>
                <a:ea typeface="Bitstream Vera Sans" pitchFamily="2"/>
                <a:cs typeface="Tahoma" pitchFamily="2"/>
              </a:rPr>
              <a:t>, and Rebecca Simmons</a:t>
            </a:r>
            <a:r>
              <a:rPr lang="en-US" sz="6000" i="1" kern="0" baseline="30000" dirty="0">
                <a:solidFill>
                  <a:srgbClr val="000000"/>
                </a:solidFill>
                <a:latin typeface="Liberation Serif" pitchFamily="18"/>
                <a:ea typeface="Bitstream Vera Sans" pitchFamily="2"/>
                <a:cs typeface="Tahoma" pitchFamily="2"/>
              </a:rPr>
              <a:t>3</a:t>
            </a:r>
          </a:p>
          <a:p>
            <a:pPr lvl="0" defTabSz="457200">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4800" i="1" kern="0" baseline="30000" dirty="0">
                <a:solidFill>
                  <a:srgbClr val="000000"/>
                </a:solidFill>
                <a:latin typeface="Liberation Serif" pitchFamily="18"/>
                <a:ea typeface="Bitstream Vera Sans" pitchFamily="2"/>
                <a:cs typeface="Tahoma" pitchFamily="2"/>
              </a:rPr>
              <a:t>1</a:t>
            </a:r>
            <a:r>
              <a:rPr lang="en-US" sz="4800" i="1" kern="0" dirty="0">
                <a:solidFill>
                  <a:srgbClr val="000000"/>
                </a:solidFill>
                <a:latin typeface="Liberation Serif" pitchFamily="18"/>
                <a:ea typeface="Bitstream Vera Sans" pitchFamily="2"/>
                <a:cs typeface="Tahoma" pitchFamily="2"/>
              </a:rPr>
              <a:t>Mayville State University, North Dakota  </a:t>
            </a:r>
          </a:p>
          <a:p>
            <a:pPr defTabSz="457200">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4800" i="1" kern="0" baseline="30000" dirty="0">
                <a:solidFill>
                  <a:srgbClr val="000000"/>
                </a:solidFill>
                <a:latin typeface="Liberation Serif" pitchFamily="18"/>
                <a:ea typeface="Bitstream Vera Sans" pitchFamily="2"/>
                <a:cs typeface="Tahoma" pitchFamily="2"/>
              </a:rPr>
              <a:t>2</a:t>
            </a:r>
            <a:r>
              <a:rPr lang="en-US" sz="4800" i="1" kern="0" dirty="0">
                <a:solidFill>
                  <a:srgbClr val="000000"/>
                </a:solidFill>
                <a:latin typeface="Liberation Serif" pitchFamily="18"/>
                <a:ea typeface="Bitstream Vera Sans" pitchFamily="2"/>
                <a:cs typeface="Tahoma" pitchFamily="2"/>
              </a:rPr>
              <a:t>Department of Atmospheric Sciences, University of North Dakota </a:t>
            </a:r>
          </a:p>
          <a:p>
            <a:pPr defTabSz="457200">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4800" i="1" kern="0" baseline="30000" dirty="0">
                <a:solidFill>
                  <a:srgbClr val="000000"/>
                </a:solidFill>
                <a:latin typeface="Liberation Serif" pitchFamily="18"/>
                <a:ea typeface="Bitstream Vera Sans" pitchFamily="2"/>
                <a:cs typeface="Tahoma" pitchFamily="2"/>
              </a:rPr>
              <a:t>3</a:t>
            </a:r>
            <a:r>
              <a:rPr lang="en-US" sz="4800" i="1" kern="0" dirty="0">
                <a:solidFill>
                  <a:srgbClr val="000000"/>
                </a:solidFill>
                <a:latin typeface="Liberation Serif" pitchFamily="18"/>
                <a:ea typeface="Bitstream Vera Sans" pitchFamily="2"/>
                <a:cs typeface="Tahoma" pitchFamily="2"/>
              </a:rPr>
              <a:t>Deparment of Biology, University of North Dakota</a:t>
            </a:r>
          </a:p>
        </p:txBody>
      </p:sp>
      <p:sp>
        <p:nvSpPr>
          <p:cNvPr id="38" name="Text Box 10"/>
          <p:cNvSpPr txBox="1">
            <a:spLocks noChangeArrowheads="1"/>
          </p:cNvSpPr>
          <p:nvPr/>
        </p:nvSpPr>
        <p:spPr bwMode="auto">
          <a:xfrm>
            <a:off x="715962" y="2688229"/>
            <a:ext cx="7469056"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eaLnBrk="0" hangingPunct="0">
              <a:defRPr sz="8600">
                <a:solidFill>
                  <a:schemeClr val="tx1"/>
                </a:solidFill>
                <a:latin typeface="Arial" charset="0"/>
              </a:defRPr>
            </a:lvl1pPr>
            <a:lvl2pPr marL="742950" indent="-285750" defTabSz="4389438" eaLnBrk="0" hangingPunct="0">
              <a:defRPr sz="8600">
                <a:solidFill>
                  <a:schemeClr val="tx1"/>
                </a:solidFill>
                <a:latin typeface="Arial" charset="0"/>
              </a:defRPr>
            </a:lvl2pPr>
            <a:lvl3pPr marL="1143000" indent="-228600" defTabSz="4389438" eaLnBrk="0" hangingPunct="0">
              <a:defRPr sz="8600">
                <a:solidFill>
                  <a:schemeClr val="tx1"/>
                </a:solidFill>
                <a:latin typeface="Arial" charset="0"/>
              </a:defRPr>
            </a:lvl3pPr>
            <a:lvl4pPr marL="1600200" indent="-228600" defTabSz="4389438" eaLnBrk="0" hangingPunct="0">
              <a:defRPr sz="8600">
                <a:solidFill>
                  <a:schemeClr val="tx1"/>
                </a:solidFill>
                <a:latin typeface="Arial" charset="0"/>
              </a:defRPr>
            </a:lvl4pPr>
            <a:lvl5pPr marL="2057400" indent="-228600" defTabSz="4389438" eaLnBrk="0" hangingPunct="0">
              <a:defRPr sz="8600">
                <a:solidFill>
                  <a:schemeClr val="tx1"/>
                </a:solidFill>
                <a:latin typeface="Arial" charset="0"/>
              </a:defRPr>
            </a:lvl5pPr>
            <a:lvl6pPr marL="2514600" indent="-228600" defTabSz="4389438" eaLnBrk="0" fontAlgn="base" hangingPunct="0">
              <a:spcBef>
                <a:spcPct val="0"/>
              </a:spcBef>
              <a:spcAft>
                <a:spcPct val="0"/>
              </a:spcAft>
              <a:defRPr sz="8600">
                <a:solidFill>
                  <a:schemeClr val="tx1"/>
                </a:solidFill>
                <a:latin typeface="Arial" charset="0"/>
              </a:defRPr>
            </a:lvl6pPr>
            <a:lvl7pPr marL="2971800" indent="-228600" defTabSz="4389438" eaLnBrk="0" fontAlgn="base" hangingPunct="0">
              <a:spcBef>
                <a:spcPct val="0"/>
              </a:spcBef>
              <a:spcAft>
                <a:spcPct val="0"/>
              </a:spcAft>
              <a:defRPr sz="8600">
                <a:solidFill>
                  <a:schemeClr val="tx1"/>
                </a:solidFill>
                <a:latin typeface="Arial" charset="0"/>
              </a:defRPr>
            </a:lvl7pPr>
            <a:lvl8pPr marL="3429000" indent="-228600" defTabSz="4389438" eaLnBrk="0" fontAlgn="base" hangingPunct="0">
              <a:spcBef>
                <a:spcPct val="0"/>
              </a:spcBef>
              <a:spcAft>
                <a:spcPct val="0"/>
              </a:spcAft>
              <a:defRPr sz="8600">
                <a:solidFill>
                  <a:schemeClr val="tx1"/>
                </a:solidFill>
                <a:latin typeface="Arial" charset="0"/>
              </a:defRPr>
            </a:lvl8pPr>
            <a:lvl9pPr marL="3886200" indent="-228600" defTabSz="4389438" eaLnBrk="0" fontAlgn="base" hangingPunct="0">
              <a:spcBef>
                <a:spcPct val="0"/>
              </a:spcBef>
              <a:spcAft>
                <a:spcPct val="0"/>
              </a:spcAft>
              <a:defRPr sz="8600">
                <a:solidFill>
                  <a:schemeClr val="tx1"/>
                </a:solidFill>
                <a:latin typeface="Arial" charset="0"/>
              </a:defRPr>
            </a:lvl9pPr>
          </a:lstStyle>
          <a:p>
            <a:pPr eaLnBrk="1" hangingPunct="1">
              <a:lnSpc>
                <a:spcPts val="5000"/>
              </a:lnSpc>
              <a:spcBef>
                <a:spcPts val="0"/>
              </a:spcBef>
            </a:pPr>
            <a:r>
              <a:rPr lang="en-US" altLang="en-US" sz="4900" spc="-200" dirty="0">
                <a:solidFill>
                  <a:srgbClr val="415319"/>
                </a:solidFill>
                <a:latin typeface="Calibri" pitchFamily="34" charset="0"/>
              </a:rPr>
              <a:t>Interdisciplinary</a:t>
            </a:r>
          </a:p>
          <a:p>
            <a:pPr eaLnBrk="1" hangingPunct="1">
              <a:lnSpc>
                <a:spcPts val="5000"/>
              </a:lnSpc>
            </a:pPr>
            <a:r>
              <a:rPr lang="en-US" altLang="en-US" sz="4900" spc="-200" dirty="0">
                <a:solidFill>
                  <a:srgbClr val="415319"/>
                </a:solidFill>
                <a:latin typeface="Calibri" pitchFamily="34" charset="0"/>
              </a:rPr>
              <a:t>Renewable &amp; Environmental</a:t>
            </a:r>
          </a:p>
          <a:p>
            <a:pPr eaLnBrk="1" hangingPunct="1">
              <a:lnSpc>
                <a:spcPts val="5000"/>
              </a:lnSpc>
            </a:pPr>
            <a:r>
              <a:rPr lang="en-US" altLang="en-US" sz="4900" spc="-200" dirty="0">
                <a:solidFill>
                  <a:srgbClr val="415319"/>
                </a:solidFill>
                <a:latin typeface="Calibri" pitchFamily="34" charset="0"/>
              </a:rPr>
              <a:t>Chemistry REU</a:t>
            </a:r>
          </a:p>
        </p:txBody>
      </p:sp>
      <p:pic>
        <p:nvPicPr>
          <p:cNvPr id="1026" name="Picture 2" descr="https://und.edu/identity/_files/images/logos/download/flame-microsoft-office_go-p-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21" y="507901"/>
            <a:ext cx="4949825" cy="22620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76D4FCB-10AC-4567-931B-EFA406B1F080}"/>
              </a:ext>
            </a:extLst>
          </p:cNvPr>
          <p:cNvPicPr>
            <a:picLocks noChangeAspect="1"/>
          </p:cNvPicPr>
          <p:nvPr/>
        </p:nvPicPr>
        <p:blipFill>
          <a:blip r:embed="rId4"/>
          <a:stretch>
            <a:fillRect/>
          </a:stretch>
        </p:blipFill>
        <p:spPr>
          <a:xfrm>
            <a:off x="37931444" y="2964606"/>
            <a:ext cx="5346655" cy="1627773"/>
          </a:xfrm>
          <a:prstGeom prst="rect">
            <a:avLst/>
          </a:prstGeom>
        </p:spPr>
      </p:pic>
      <p:pic>
        <p:nvPicPr>
          <p:cNvPr id="13" name="Picture 12">
            <a:extLst>
              <a:ext uri="{FF2B5EF4-FFF2-40B4-BE49-F238E27FC236}">
                <a16:creationId xmlns:a16="http://schemas.microsoft.com/office/drawing/2014/main" id="{70707A75-DC74-4A98-8CED-A4FE8FAED5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12754" y="746673"/>
            <a:ext cx="5127854" cy="1784471"/>
          </a:xfrm>
          <a:prstGeom prst="rect">
            <a:avLst/>
          </a:prstGeom>
        </p:spPr>
      </p:pic>
      <p:grpSp>
        <p:nvGrpSpPr>
          <p:cNvPr id="1378" name="Group 1377">
            <a:extLst>
              <a:ext uri="{FF2B5EF4-FFF2-40B4-BE49-F238E27FC236}">
                <a16:creationId xmlns:a16="http://schemas.microsoft.com/office/drawing/2014/main" id="{07173C60-2BE4-41BD-B29C-68D5F29614DD}"/>
              </a:ext>
            </a:extLst>
          </p:cNvPr>
          <p:cNvGrpSpPr/>
          <p:nvPr/>
        </p:nvGrpSpPr>
        <p:grpSpPr>
          <a:xfrm>
            <a:off x="1737158" y="13096985"/>
            <a:ext cx="6192538" cy="1665924"/>
            <a:chOff x="1877368" y="7535016"/>
            <a:chExt cx="6192538" cy="1665924"/>
          </a:xfrm>
        </p:grpSpPr>
        <p:pic>
          <p:nvPicPr>
            <p:cNvPr id="28" name="Picture 27">
              <a:extLst>
                <a:ext uri="{FF2B5EF4-FFF2-40B4-BE49-F238E27FC236}">
                  <a16:creationId xmlns:a16="http://schemas.microsoft.com/office/drawing/2014/main" id="{72BF3517-1973-4C4D-B9D0-78B9F31B6ACC}"/>
                </a:ext>
              </a:extLst>
            </p:cNvPr>
            <p:cNvPicPr>
              <a:picLocks noChangeAspect="1"/>
            </p:cNvPicPr>
            <p:nvPr/>
          </p:nvPicPr>
          <p:blipFill>
            <a:blip r:embed="rId6"/>
            <a:stretch>
              <a:fillRect/>
            </a:stretch>
          </p:blipFill>
          <p:spPr>
            <a:xfrm>
              <a:off x="1877368" y="7610169"/>
              <a:ext cx="3039930" cy="1590771"/>
            </a:xfrm>
            <a:prstGeom prst="rect">
              <a:avLst/>
            </a:prstGeom>
          </p:spPr>
        </p:pic>
        <p:pic>
          <p:nvPicPr>
            <p:cNvPr id="826" name="Content Placeholder 5">
              <a:extLst>
                <a:ext uri="{FF2B5EF4-FFF2-40B4-BE49-F238E27FC236}">
                  <a16:creationId xmlns:a16="http://schemas.microsoft.com/office/drawing/2014/main" id="{82DD0DDF-0F40-47EB-8FD4-E5A0E76CE2A6}"/>
                </a:ext>
              </a:extLst>
            </p:cNvPr>
            <p:cNvPicPr>
              <a:picLocks noChangeAspect="1"/>
            </p:cNvPicPr>
            <p:nvPr/>
          </p:nvPicPr>
          <p:blipFill>
            <a:blip r:embed="rId7"/>
            <a:stretch>
              <a:fillRect/>
            </a:stretch>
          </p:blipFill>
          <p:spPr bwMode="auto">
            <a:xfrm>
              <a:off x="5872246" y="7535016"/>
              <a:ext cx="2197660" cy="159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7" name="TextBox 826">
              <a:extLst>
                <a:ext uri="{FF2B5EF4-FFF2-40B4-BE49-F238E27FC236}">
                  <a16:creationId xmlns:a16="http://schemas.microsoft.com/office/drawing/2014/main" id="{028F9F6F-7646-4A78-A7A4-54E8773111C1}"/>
                </a:ext>
              </a:extLst>
            </p:cNvPr>
            <p:cNvSpPr txBox="1"/>
            <p:nvPr/>
          </p:nvSpPr>
          <p:spPr>
            <a:xfrm>
              <a:off x="6266297" y="8145735"/>
              <a:ext cx="1447801" cy="369332"/>
            </a:xfrm>
            <a:prstGeom prst="rect">
              <a:avLst/>
            </a:prstGeom>
            <a:noFill/>
          </p:spPr>
          <p:txBody>
            <a:bodyPr wrap="square" rtlCol="0">
              <a:spAutoFit/>
            </a:bodyPr>
            <a:lstStyle/>
            <a:p>
              <a:r>
                <a:rPr lang="en-US" sz="1800" i="1" dirty="0">
                  <a:solidFill>
                    <a:schemeClr val="bg1"/>
                  </a:solidFill>
                </a:rPr>
                <a:t>E. coli </a:t>
              </a:r>
              <a:r>
                <a:rPr lang="en-US" sz="1800" dirty="0">
                  <a:solidFill>
                    <a:schemeClr val="bg1"/>
                  </a:solidFill>
                </a:rPr>
                <a:t>C41</a:t>
              </a:r>
            </a:p>
          </p:txBody>
        </p:sp>
        <p:cxnSp>
          <p:nvCxnSpPr>
            <p:cNvPr id="31" name="Straight Arrow Connector 30">
              <a:extLst>
                <a:ext uri="{FF2B5EF4-FFF2-40B4-BE49-F238E27FC236}">
                  <a16:creationId xmlns:a16="http://schemas.microsoft.com/office/drawing/2014/main" id="{E276AC71-52A5-466A-87A8-2D45B34745B9}"/>
                </a:ext>
              </a:extLst>
            </p:cNvPr>
            <p:cNvCxnSpPr>
              <a:cxnSpLocks/>
            </p:cNvCxnSpPr>
            <p:nvPr/>
          </p:nvCxnSpPr>
          <p:spPr bwMode="auto">
            <a:xfrm flipV="1">
              <a:off x="3513215" y="8555646"/>
              <a:ext cx="2119105" cy="114990"/>
            </a:xfrm>
            <a:prstGeom prst="straightConnector1">
              <a:avLst/>
            </a:prstGeom>
            <a:ln>
              <a:solidFill>
                <a:srgbClr val="C00000"/>
              </a:solidFill>
              <a:headEnd type="none" w="med" len="med"/>
              <a:tailEnd type="arrow"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grpSp>
      <p:pic>
        <p:nvPicPr>
          <p:cNvPr id="1379" name="Picture 1378">
            <a:extLst>
              <a:ext uri="{FF2B5EF4-FFF2-40B4-BE49-F238E27FC236}">
                <a16:creationId xmlns:a16="http://schemas.microsoft.com/office/drawing/2014/main" id="{D9BB447B-0CE7-4DE7-9625-62077774D16E}"/>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23483336" y="26697386"/>
            <a:ext cx="8577303" cy="4875566"/>
          </a:xfrm>
          <a:prstGeom prst="rect">
            <a:avLst/>
          </a:prstGeom>
        </p:spPr>
      </p:pic>
      <p:grpSp>
        <p:nvGrpSpPr>
          <p:cNvPr id="1381" name="Group 1380">
            <a:extLst>
              <a:ext uri="{FF2B5EF4-FFF2-40B4-BE49-F238E27FC236}">
                <a16:creationId xmlns:a16="http://schemas.microsoft.com/office/drawing/2014/main" id="{4F354A64-BE16-4EAA-AFCC-77266BF3005F}"/>
              </a:ext>
            </a:extLst>
          </p:cNvPr>
          <p:cNvGrpSpPr/>
          <p:nvPr/>
        </p:nvGrpSpPr>
        <p:grpSpPr>
          <a:xfrm>
            <a:off x="11226476" y="26690990"/>
            <a:ext cx="8525675" cy="4795693"/>
            <a:chOff x="16609863" y="22609736"/>
            <a:chExt cx="8525675" cy="4795693"/>
          </a:xfrm>
        </p:grpSpPr>
        <p:pic>
          <p:nvPicPr>
            <p:cNvPr id="835" name="Picture 834">
              <a:extLst>
                <a:ext uri="{FF2B5EF4-FFF2-40B4-BE49-F238E27FC236}">
                  <a16:creationId xmlns:a16="http://schemas.microsoft.com/office/drawing/2014/main" id="{7D3381D6-96B8-4E91-B5CE-6CD0AEE2F68B}"/>
                </a:ext>
              </a:extLst>
            </p:cNvPr>
            <p:cNvPicPr>
              <a:picLocks noChangeAspect="1"/>
            </p:cNvPicPr>
            <p:nvPr/>
          </p:nvPicPr>
          <p:blipFill rotWithShape="1">
            <a:blip r:embed="rId10"/>
            <a:srcRect t="25497"/>
            <a:stretch/>
          </p:blipFill>
          <p:spPr>
            <a:xfrm>
              <a:off x="16609863" y="22609736"/>
              <a:ext cx="8525675" cy="4795693"/>
            </a:xfrm>
            <a:prstGeom prst="rect">
              <a:avLst/>
            </a:prstGeom>
          </p:spPr>
        </p:pic>
        <p:sp>
          <p:nvSpPr>
            <p:cNvPr id="836" name="TextBox 835">
              <a:extLst>
                <a:ext uri="{FF2B5EF4-FFF2-40B4-BE49-F238E27FC236}">
                  <a16:creationId xmlns:a16="http://schemas.microsoft.com/office/drawing/2014/main" id="{855C133B-653C-41DD-BA58-6F9319F9BB18}"/>
                </a:ext>
              </a:extLst>
            </p:cNvPr>
            <p:cNvSpPr txBox="1"/>
            <p:nvPr/>
          </p:nvSpPr>
          <p:spPr>
            <a:xfrm>
              <a:off x="23151256" y="24111310"/>
              <a:ext cx="1588602" cy="3108543"/>
            </a:xfrm>
            <a:prstGeom prst="rect">
              <a:avLst/>
            </a:prstGeom>
            <a:noFill/>
          </p:spPr>
          <p:txBody>
            <a:bodyPr wrap="square" rtlCol="0">
              <a:spAutoFit/>
            </a:bodyPr>
            <a:lstStyle/>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1000</a:t>
              </a: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900</a:t>
              </a: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800</a:t>
              </a: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700</a:t>
              </a: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600</a:t>
              </a: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500</a:t>
              </a: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400</a:t>
              </a:r>
            </a:p>
            <a:p>
              <a:endPar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endParaRP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300</a:t>
              </a:r>
            </a:p>
            <a:p>
              <a:endPar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endParaRP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200</a:t>
              </a:r>
            </a:p>
            <a:p>
              <a:endPar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endParaRP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100</a:t>
              </a:r>
            </a:p>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Bp (base pairs)</a:t>
              </a:r>
            </a:p>
          </p:txBody>
        </p:sp>
        <p:grpSp>
          <p:nvGrpSpPr>
            <p:cNvPr id="837" name="Group 836">
              <a:extLst>
                <a:ext uri="{FF2B5EF4-FFF2-40B4-BE49-F238E27FC236}">
                  <a16:creationId xmlns:a16="http://schemas.microsoft.com/office/drawing/2014/main" id="{CD169C35-FBDC-42E5-83D3-2CE5D8E2FAD8}"/>
                </a:ext>
              </a:extLst>
            </p:cNvPr>
            <p:cNvGrpSpPr/>
            <p:nvPr/>
          </p:nvGrpSpPr>
          <p:grpSpPr>
            <a:xfrm>
              <a:off x="16971564" y="26111108"/>
              <a:ext cx="4848309" cy="333328"/>
              <a:chOff x="1420915" y="4941033"/>
              <a:chExt cx="6795579" cy="43579"/>
            </a:xfrm>
          </p:grpSpPr>
          <p:sp>
            <p:nvSpPr>
              <p:cNvPr id="838" name="TextBox 837">
                <a:extLst>
                  <a:ext uri="{FF2B5EF4-FFF2-40B4-BE49-F238E27FC236}">
                    <a16:creationId xmlns:a16="http://schemas.microsoft.com/office/drawing/2014/main" id="{5D3F04DC-DAA7-4F26-8DE5-A9034D79BD4B}"/>
                  </a:ext>
                </a:extLst>
              </p:cNvPr>
              <p:cNvSpPr txBox="1"/>
              <p:nvPr/>
            </p:nvSpPr>
            <p:spPr>
              <a:xfrm>
                <a:off x="1420915" y="4941033"/>
                <a:ext cx="1736035" cy="40238"/>
              </a:xfrm>
              <a:prstGeom prst="rect">
                <a:avLst/>
              </a:prstGeom>
              <a:noFill/>
            </p:spPr>
            <p:txBody>
              <a:bodyPr wrap="square" rtlCol="0">
                <a:spAutoFit/>
              </a:bodyPr>
              <a:lstStyle/>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TSI.BLANK</a:t>
                </a:r>
              </a:p>
            </p:txBody>
          </p:sp>
          <p:sp>
            <p:nvSpPr>
              <p:cNvPr id="839" name="TextBox 838">
                <a:extLst>
                  <a:ext uri="{FF2B5EF4-FFF2-40B4-BE49-F238E27FC236}">
                    <a16:creationId xmlns:a16="http://schemas.microsoft.com/office/drawing/2014/main" id="{6FC8678F-3BB7-4359-A600-A82832961277}"/>
                  </a:ext>
                </a:extLst>
              </p:cNvPr>
              <p:cNvSpPr txBox="1"/>
              <p:nvPr/>
            </p:nvSpPr>
            <p:spPr>
              <a:xfrm>
                <a:off x="3350878" y="4941033"/>
                <a:ext cx="1497494" cy="40238"/>
              </a:xfrm>
              <a:prstGeom prst="rect">
                <a:avLst/>
              </a:prstGeom>
              <a:noFill/>
            </p:spPr>
            <p:txBody>
              <a:bodyPr wrap="square" rtlCol="0">
                <a:spAutoFit/>
              </a:bodyPr>
              <a:lstStyle/>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TSI.A</a:t>
                </a:r>
              </a:p>
            </p:txBody>
          </p:sp>
          <p:sp>
            <p:nvSpPr>
              <p:cNvPr id="840" name="TextBox 839">
                <a:extLst>
                  <a:ext uri="{FF2B5EF4-FFF2-40B4-BE49-F238E27FC236}">
                    <a16:creationId xmlns:a16="http://schemas.microsoft.com/office/drawing/2014/main" id="{AC8C726D-25F8-4F6B-A498-067F93C47B7F}"/>
                  </a:ext>
                </a:extLst>
              </p:cNvPr>
              <p:cNvSpPr txBox="1"/>
              <p:nvPr/>
            </p:nvSpPr>
            <p:spPr>
              <a:xfrm>
                <a:off x="5002745" y="4944373"/>
                <a:ext cx="1360188" cy="40239"/>
              </a:xfrm>
              <a:prstGeom prst="rect">
                <a:avLst/>
              </a:prstGeom>
              <a:noFill/>
            </p:spPr>
            <p:txBody>
              <a:bodyPr wrap="square" rtlCol="0">
                <a:spAutoFit/>
              </a:bodyPr>
              <a:lstStyle/>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TSI.B</a:t>
                </a:r>
              </a:p>
            </p:txBody>
          </p:sp>
          <p:sp>
            <p:nvSpPr>
              <p:cNvPr id="841" name="TextBox 840">
                <a:extLst>
                  <a:ext uri="{FF2B5EF4-FFF2-40B4-BE49-F238E27FC236}">
                    <a16:creationId xmlns:a16="http://schemas.microsoft.com/office/drawing/2014/main" id="{7D3CA38D-9191-4D7E-A7F2-EC3612070E83}"/>
                  </a:ext>
                </a:extLst>
              </p:cNvPr>
              <p:cNvSpPr txBox="1"/>
              <p:nvPr/>
            </p:nvSpPr>
            <p:spPr>
              <a:xfrm>
                <a:off x="6652737" y="4941033"/>
                <a:ext cx="1563757" cy="40238"/>
              </a:xfrm>
              <a:prstGeom prst="rect">
                <a:avLst/>
              </a:prstGeom>
              <a:noFill/>
            </p:spPr>
            <p:txBody>
              <a:bodyPr wrap="square" rtlCol="0">
                <a:spAutoFit/>
              </a:bodyPr>
              <a:lstStyle/>
              <a:p>
                <a:r>
                  <a:rPr lang="en-US" sz="1400" b="1" dirty="0">
                    <a:solidFill>
                      <a:srgbClr val="C00000"/>
                    </a:solidFill>
                    <a:effectLst>
                      <a:outerShdw blurRad="38100" dist="38100" dir="2700000" algn="tl">
                        <a:srgbClr val="000000">
                          <a:alpha val="43137"/>
                        </a:srgbClr>
                      </a:outerShdw>
                    </a:effectLst>
                    <a:latin typeface="+mj-lt"/>
                    <a:cs typeface="Calibri" panose="020F0502020204030204" pitchFamily="34" charset="0"/>
                  </a:rPr>
                  <a:t>NEGATIVE</a:t>
                </a:r>
              </a:p>
            </p:txBody>
          </p:sp>
        </p:grpSp>
      </p:grpSp>
      <p:sp>
        <p:nvSpPr>
          <p:cNvPr id="843" name="Text Box 65">
            <a:extLst>
              <a:ext uri="{FF2B5EF4-FFF2-40B4-BE49-F238E27FC236}">
                <a16:creationId xmlns:a16="http://schemas.microsoft.com/office/drawing/2014/main" id="{2931C23A-2641-400C-AFA4-6580D05110ED}"/>
              </a:ext>
            </a:extLst>
          </p:cNvPr>
          <p:cNvSpPr txBox="1">
            <a:spLocks noChangeArrowheads="1"/>
          </p:cNvSpPr>
          <p:nvPr/>
        </p:nvSpPr>
        <p:spPr bwMode="auto">
          <a:xfrm>
            <a:off x="34221039" y="5731948"/>
            <a:ext cx="9057059" cy="8744551"/>
          </a:xfrm>
          <a:prstGeom prst="rect">
            <a:avLst/>
          </a:prstGeom>
          <a:solidFill>
            <a:schemeClr val="bg1"/>
          </a:solidFill>
          <a:ln w="19050">
            <a:solidFill>
              <a:schemeClr val="tx1"/>
            </a:solidFill>
            <a:prstDash val="solid"/>
            <a:miter lim="800000"/>
            <a:headEnd/>
            <a:tailEnd/>
          </a:ln>
          <a:effectLst/>
          <a:extLst/>
        </p:spPr>
        <p:txBody>
          <a:bodyPr lIns="228600" tIns="228600" rIns="228600" bIns="228600"/>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algn="ctr" eaLnBrk="1" hangingPunct="1">
              <a:spcBef>
                <a:spcPts val="2500"/>
              </a:spcBef>
            </a:pPr>
            <a:r>
              <a:rPr lang="en-US" altLang="en-US" sz="5400" b="1" dirty="0">
                <a:solidFill>
                  <a:schemeClr val="accent5">
                    <a:lumMod val="50000"/>
                  </a:schemeClr>
                </a:solidFill>
                <a:latin typeface="Calibri" panose="020F0502020204030204" pitchFamily="34" charset="0"/>
                <a:cs typeface="Calibri" panose="020F0502020204030204" pitchFamily="34" charset="0"/>
              </a:rPr>
              <a:t>CONCLUSIONS</a:t>
            </a:r>
          </a:p>
          <a:p>
            <a:pPr marL="685800" indent="-685800" eaLnBrk="1" hangingPunct="1">
              <a:spcBef>
                <a:spcPts val="2500"/>
              </a:spcBef>
              <a:buFont typeface="Arial" panose="020B0604020202020204" pitchFamily="34" charset="0"/>
              <a:buChar char="•"/>
            </a:pPr>
            <a:r>
              <a:rPr lang="en-US" altLang="en-US" sz="3200" b="1" kern="0" dirty="0">
                <a:solidFill>
                  <a:srgbClr val="000000"/>
                </a:solidFill>
                <a:latin typeface="+mj-lt"/>
                <a:cs typeface="Tahoma" pitchFamily="2"/>
              </a:rPr>
              <a:t>DNA was detected in the filters.</a:t>
            </a:r>
          </a:p>
          <a:p>
            <a:pPr marL="685800" indent="-685800" eaLnBrk="1" hangingPunct="1">
              <a:spcBef>
                <a:spcPts val="2500"/>
              </a:spcBef>
              <a:buFont typeface="Arial" panose="020B0604020202020204" pitchFamily="34" charset="0"/>
              <a:buChar char="•"/>
            </a:pPr>
            <a:r>
              <a:rPr lang="en-US" altLang="en-US" sz="3200" b="1" kern="0" dirty="0">
                <a:solidFill>
                  <a:srgbClr val="000000"/>
                </a:solidFill>
                <a:latin typeface="+mj-lt"/>
                <a:cs typeface="Tahoma" pitchFamily="2"/>
              </a:rPr>
              <a:t>Filters contain from -0.3ng/</a:t>
            </a:r>
            <a:r>
              <a:rPr lang="el-GR" altLang="en-US" sz="3200" b="1" kern="0" dirty="0">
                <a:solidFill>
                  <a:srgbClr val="000000"/>
                </a:solidFill>
                <a:latin typeface="+mj-lt"/>
                <a:cs typeface="Calibri" panose="020F0502020204030204" pitchFamily="34" charset="0"/>
              </a:rPr>
              <a:t>μ</a:t>
            </a:r>
            <a:r>
              <a:rPr lang="en-US" altLang="en-US" sz="3200" b="1" kern="0" dirty="0">
                <a:solidFill>
                  <a:srgbClr val="000000"/>
                </a:solidFill>
                <a:latin typeface="+mj-lt"/>
                <a:cs typeface="Tahoma" pitchFamily="2"/>
              </a:rPr>
              <a:t>L  to 15ng/</a:t>
            </a:r>
            <a:r>
              <a:rPr lang="el-GR" altLang="en-US" sz="3200" b="1" kern="0" dirty="0">
                <a:solidFill>
                  <a:srgbClr val="000000"/>
                </a:solidFill>
                <a:latin typeface="+mj-lt"/>
                <a:cs typeface="Calibri" panose="020F0502020204030204" pitchFamily="34" charset="0"/>
              </a:rPr>
              <a:t>μ</a:t>
            </a:r>
            <a:r>
              <a:rPr lang="en-US" altLang="en-US" sz="3200" b="1" kern="0" dirty="0">
                <a:solidFill>
                  <a:srgbClr val="000000"/>
                </a:solidFill>
                <a:latin typeface="+mj-lt"/>
                <a:cs typeface="Tahoma" pitchFamily="2"/>
              </a:rPr>
              <a:t>L  DNA. </a:t>
            </a:r>
          </a:p>
          <a:p>
            <a:pPr marL="685800" indent="-685800" eaLnBrk="1" hangingPunct="1">
              <a:spcBef>
                <a:spcPts val="2500"/>
              </a:spcBef>
              <a:buFont typeface="Arial" panose="020B0604020202020204" pitchFamily="34" charset="0"/>
              <a:buChar char="•"/>
            </a:pPr>
            <a:r>
              <a:rPr lang="en-US" altLang="en-US" sz="3200" b="1" kern="0" dirty="0">
                <a:solidFill>
                  <a:srgbClr val="000000"/>
                </a:solidFill>
                <a:latin typeface="+mj-lt"/>
                <a:cs typeface="Tahoma" pitchFamily="2"/>
              </a:rPr>
              <a:t>Longer collecting times result in higher concentrations of DNA.</a:t>
            </a:r>
          </a:p>
          <a:p>
            <a:pPr marL="685800" indent="-685800" eaLnBrk="1" hangingPunct="1">
              <a:spcBef>
                <a:spcPts val="2500"/>
              </a:spcBef>
              <a:buFont typeface="Arial" panose="020B0604020202020204" pitchFamily="34" charset="0"/>
              <a:buChar char="•"/>
            </a:pPr>
            <a:r>
              <a:rPr lang="en-US" altLang="en-US" sz="3200" b="1" i="1" kern="0" dirty="0">
                <a:solidFill>
                  <a:srgbClr val="000000"/>
                </a:solidFill>
                <a:latin typeface="+mj-lt"/>
                <a:cs typeface="Tahoma" pitchFamily="2"/>
              </a:rPr>
              <a:t>E.coli  </a:t>
            </a:r>
            <a:r>
              <a:rPr lang="en-US" altLang="en-US" sz="3200" b="1" kern="0" dirty="0">
                <a:solidFill>
                  <a:srgbClr val="000000"/>
                </a:solidFill>
                <a:latin typeface="+mj-lt"/>
                <a:cs typeface="Tahoma" pitchFamily="2"/>
              </a:rPr>
              <a:t>was not detected in samples. The collected bacteria appear to be contaminates from water. </a:t>
            </a:r>
          </a:p>
          <a:p>
            <a:pPr marL="685800" indent="-685800" eaLnBrk="1" hangingPunct="1">
              <a:spcBef>
                <a:spcPts val="2500"/>
              </a:spcBef>
              <a:buFont typeface="Arial" panose="020B0604020202020204" pitchFamily="34" charset="0"/>
              <a:buChar char="•"/>
            </a:pPr>
            <a:r>
              <a:rPr lang="en-US" altLang="en-US" sz="3200" b="1" kern="0" dirty="0">
                <a:solidFill>
                  <a:srgbClr val="000000"/>
                </a:solidFill>
                <a:latin typeface="+mj-lt"/>
                <a:cs typeface="Tahoma" pitchFamily="2"/>
              </a:rPr>
              <a:t>Bleaching and autoclaving equipment is effective for avoiding contamination.</a:t>
            </a:r>
          </a:p>
          <a:p>
            <a:pPr eaLnBrk="1" hangingPunct="1">
              <a:spcBef>
                <a:spcPts val="2500"/>
              </a:spcBef>
            </a:pPr>
            <a:endParaRPr lang="en-US" altLang="en-US" sz="3200" b="1" kern="0" dirty="0">
              <a:solidFill>
                <a:srgbClr val="000000"/>
              </a:solidFill>
              <a:latin typeface="Bodoni MT" pitchFamily="18"/>
              <a:cs typeface="Tahoma" pitchFamily="2"/>
            </a:endParaRPr>
          </a:p>
          <a:p>
            <a:pPr eaLnBrk="1" hangingPunct="1">
              <a:spcBef>
                <a:spcPts val="2500"/>
              </a:spcBef>
            </a:pPr>
            <a:endParaRPr lang="en-US" altLang="en-US" sz="3600" dirty="0">
              <a:latin typeface="Calibri" pitchFamily="34" charset="0"/>
            </a:endParaRPr>
          </a:p>
        </p:txBody>
      </p:sp>
      <p:sp>
        <p:nvSpPr>
          <p:cNvPr id="36" name="Text Box 65">
            <a:extLst>
              <a:ext uri="{FF2B5EF4-FFF2-40B4-BE49-F238E27FC236}">
                <a16:creationId xmlns:a16="http://schemas.microsoft.com/office/drawing/2014/main" id="{D5A00361-5E52-4A62-957C-A7C1A4967C43}"/>
              </a:ext>
            </a:extLst>
          </p:cNvPr>
          <p:cNvSpPr txBox="1">
            <a:spLocks noChangeArrowheads="1"/>
          </p:cNvSpPr>
          <p:nvPr/>
        </p:nvSpPr>
        <p:spPr bwMode="auto">
          <a:xfrm>
            <a:off x="669455" y="17048893"/>
            <a:ext cx="8327944" cy="5775519"/>
          </a:xfrm>
          <a:prstGeom prst="rect">
            <a:avLst/>
          </a:prstGeom>
          <a:solidFill>
            <a:schemeClr val="bg1"/>
          </a:solidFill>
          <a:ln w="19050">
            <a:solidFill>
              <a:schemeClr val="tx1"/>
            </a:solidFill>
            <a:prstDash val="solid"/>
            <a:miter lim="800000"/>
            <a:headEnd/>
            <a:tailEnd/>
          </a:ln>
          <a:effectLst/>
          <a:extLst/>
        </p:spPr>
        <p:txBody>
          <a:bodyPr lIns="228600" tIns="228600" rIns="228600" bIns="228600"/>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algn="ctr" eaLnBrk="1" hangingPunct="1">
              <a:spcBef>
                <a:spcPts val="2500"/>
              </a:spcBef>
              <a:spcAft>
                <a:spcPts val="0"/>
              </a:spcAft>
            </a:pPr>
            <a:r>
              <a:rPr lang="en-US" altLang="en-US" sz="5400" b="1" dirty="0">
                <a:solidFill>
                  <a:schemeClr val="accent5">
                    <a:lumMod val="50000"/>
                  </a:schemeClr>
                </a:solidFill>
                <a:latin typeface="Calibri" panose="020F0502020204030204" pitchFamily="34" charset="0"/>
                <a:cs typeface="Calibri" panose="020F0502020204030204" pitchFamily="34" charset="0"/>
              </a:rPr>
              <a:t>QUESTIONS</a:t>
            </a:r>
            <a:endParaRPr lang="en-US" altLang="en-US" sz="3400" b="1" dirty="0">
              <a:solidFill>
                <a:schemeClr val="accent5">
                  <a:lumMod val="50000"/>
                </a:schemeClr>
              </a:solidFill>
              <a:latin typeface="Calibri" panose="020F0502020204030204" pitchFamily="34" charset="0"/>
              <a:cs typeface="Calibri" panose="020F0502020204030204" pitchFamily="34" charset="0"/>
            </a:endParaRPr>
          </a:p>
          <a:p>
            <a:pPr marL="0" lvl="1" indent="-979660" defTabSz="457200" fontAlgn="auto">
              <a:spcBef>
                <a:spcPts val="0"/>
              </a:spcBef>
              <a:spcAft>
                <a:spcPts val="0"/>
              </a:spcAft>
              <a:buSzPct val="100000"/>
              <a:buFont typeface="Arial" pitchFamily="34"/>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Calibri" panose="020F0502020204030204" pitchFamily="34" charset="0"/>
              </a:rPr>
              <a:t>Is DNA detected in the filters?</a:t>
            </a:r>
          </a:p>
          <a:p>
            <a:pPr marL="0" lvl="1" indent="-979660" defTabSz="457200" fontAlgn="auto">
              <a:spcBef>
                <a:spcPts val="0"/>
              </a:spcBef>
              <a:spcAft>
                <a:spcPts val="0"/>
              </a:spcAft>
              <a:buSzPct val="100000"/>
              <a:buFont typeface="Arial" pitchFamily="34"/>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Calibri" panose="020F0502020204030204" pitchFamily="34" charset="0"/>
              </a:rPr>
              <a:t>How much DNA is in the filters?</a:t>
            </a:r>
          </a:p>
          <a:p>
            <a:pPr marL="0" lvl="1" indent="-979660" defTabSz="457200" fontAlgn="auto">
              <a:spcBef>
                <a:spcPts val="0"/>
              </a:spcBef>
              <a:spcAft>
                <a:spcPts val="0"/>
              </a:spcAft>
              <a:buSzPct val="100000"/>
              <a:buFont typeface="Arial" pitchFamily="34"/>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Calibri" panose="020F0502020204030204" pitchFamily="34" charset="0"/>
              </a:rPr>
              <a:t>How does the amount of collection                   			time impact how much DNA is 			collected?</a:t>
            </a:r>
          </a:p>
          <a:p>
            <a:pPr marL="0" lvl="1" indent="-979660" defTabSz="457200" fontAlgn="auto">
              <a:spcBef>
                <a:spcPts val="0"/>
              </a:spcBef>
              <a:spcAft>
                <a:spcPts val="0"/>
              </a:spcAft>
              <a:buSzPct val="100000"/>
              <a:buFont typeface="Arial" pitchFamily="34"/>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Calibri" panose="020F0502020204030204" pitchFamily="34" charset="0"/>
              </a:rPr>
              <a:t>Did we find </a:t>
            </a:r>
            <a:r>
              <a:rPr lang="en-US" sz="3200" b="1" i="1" kern="0" dirty="0">
                <a:solidFill>
                  <a:srgbClr val="000000"/>
                </a:solidFill>
                <a:latin typeface="+mj-lt"/>
                <a:cs typeface="Calibri" panose="020F0502020204030204" pitchFamily="34" charset="0"/>
              </a:rPr>
              <a:t>E. coli</a:t>
            </a:r>
            <a:r>
              <a:rPr lang="en-US" sz="3200" b="1" kern="0" dirty="0">
                <a:solidFill>
                  <a:srgbClr val="000000"/>
                </a:solidFill>
                <a:latin typeface="+mj-lt"/>
                <a:cs typeface="Calibri" panose="020F0502020204030204" pitchFamily="34" charset="0"/>
              </a:rPr>
              <a:t>?</a:t>
            </a:r>
          </a:p>
          <a:p>
            <a:pPr marL="0" lvl="1" indent="-979660" defTabSz="457200" fontAlgn="auto">
              <a:spcBef>
                <a:spcPts val="0"/>
              </a:spcBef>
              <a:spcAft>
                <a:spcPts val="0"/>
              </a:spcAft>
              <a:buSzPct val="100000"/>
              <a:buFont typeface="Arial" pitchFamily="34"/>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Calibri" panose="020F0502020204030204" pitchFamily="34" charset="0"/>
              </a:rPr>
              <a:t>What the best procedure to avoid 			bacterial contamination?</a:t>
            </a:r>
            <a:endParaRPr lang="en-US" altLang="en-US" sz="3600" dirty="0">
              <a:latin typeface="Calibri" pitchFamily="34" charset="0"/>
            </a:endParaRPr>
          </a:p>
        </p:txBody>
      </p:sp>
      <p:sp>
        <p:nvSpPr>
          <p:cNvPr id="39" name="Text Box 65">
            <a:extLst>
              <a:ext uri="{FF2B5EF4-FFF2-40B4-BE49-F238E27FC236}">
                <a16:creationId xmlns:a16="http://schemas.microsoft.com/office/drawing/2014/main" id="{B31B6CD7-61C8-49BE-A84B-A46023D7CD1D}"/>
              </a:ext>
            </a:extLst>
          </p:cNvPr>
          <p:cNvSpPr txBox="1">
            <a:spLocks noChangeArrowheads="1"/>
          </p:cNvSpPr>
          <p:nvPr/>
        </p:nvSpPr>
        <p:spPr bwMode="auto">
          <a:xfrm>
            <a:off x="672647" y="23148576"/>
            <a:ext cx="8338244" cy="9341120"/>
          </a:xfrm>
          <a:prstGeom prst="rect">
            <a:avLst/>
          </a:prstGeom>
          <a:solidFill>
            <a:schemeClr val="bg1"/>
          </a:solidFill>
          <a:ln w="19050">
            <a:solidFill>
              <a:schemeClr val="tx1"/>
            </a:solidFill>
            <a:prstDash val="solid"/>
            <a:miter lim="800000"/>
            <a:headEnd/>
            <a:tailEnd/>
          </a:ln>
          <a:effectLst/>
          <a:extLst/>
        </p:spPr>
        <p:txBody>
          <a:bodyPr lIns="228600" tIns="228600" rIns="228600" bIns="228600"/>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algn="ctr" eaLnBrk="1" hangingPunct="1">
              <a:spcBef>
                <a:spcPts val="2500"/>
              </a:spcBef>
            </a:pPr>
            <a:r>
              <a:rPr lang="en-US" altLang="en-US" sz="5400" b="1" dirty="0">
                <a:solidFill>
                  <a:schemeClr val="accent5">
                    <a:lumMod val="50000"/>
                  </a:schemeClr>
                </a:solidFill>
                <a:latin typeface="Calibri" panose="020F0502020204030204" pitchFamily="34" charset="0"/>
                <a:cs typeface="Calibri" panose="020F0502020204030204" pitchFamily="34" charset="0"/>
              </a:rPr>
              <a:t>METHODS</a:t>
            </a:r>
          </a:p>
          <a:p>
            <a:pPr lvl="0" defTabSz="457200" fontAlgn="auto">
              <a:spcBef>
                <a:spcPts val="0"/>
              </a:spcBef>
              <a:spcAft>
                <a:spcPts val="0"/>
              </a:spcAft>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Atmospheric collections </a:t>
            </a:r>
          </a:p>
          <a:p>
            <a:pPr marL="457200" lvl="0" indent="-457200" defTabSz="457200" fontAlgn="auto">
              <a:spcBef>
                <a:spcPts val="0"/>
              </a:spcBef>
              <a:spcAft>
                <a:spcPts val="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TSI Atomizer </a:t>
            </a:r>
          </a:p>
          <a:p>
            <a:pPr marL="457200" lvl="1" indent="-457200" defTabSz="457200" fontAlgn="auto">
              <a:spcBef>
                <a:spcPts val="0"/>
              </a:spcBef>
              <a:spcAft>
                <a:spcPts val="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Sparging Liquid Aerosol Generator (SLAG)</a:t>
            </a:r>
          </a:p>
          <a:p>
            <a:pPr marL="457200" lvl="1" indent="-457200" defTabSz="457200" fontAlgn="auto">
              <a:spcBef>
                <a:spcPts val="0"/>
              </a:spcBef>
              <a:spcAft>
                <a:spcPts val="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endParaRPr lang="en-US" sz="3200" b="1" kern="0" dirty="0">
              <a:solidFill>
                <a:srgbClr val="000000"/>
              </a:solidFill>
              <a:latin typeface="+mj-lt"/>
              <a:cs typeface="Tahoma" pitchFamily="2"/>
            </a:endParaRPr>
          </a:p>
          <a:p>
            <a:pPr lvl="0" defTabSz="457200" fontAlgn="auto">
              <a:spcBef>
                <a:spcPts val="0"/>
              </a:spcBef>
              <a:spcAft>
                <a:spcPts val="0"/>
              </a:spcAft>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DNA identification</a:t>
            </a:r>
          </a:p>
          <a:p>
            <a:pPr marL="457200" lvl="0" indent="-457200" defTabSz="457200" fontAlgn="auto">
              <a:spcBef>
                <a:spcPts val="0"/>
              </a:spcBef>
              <a:spcAft>
                <a:spcPts val="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Polymerase Chain Reaction (PCR)</a:t>
            </a:r>
          </a:p>
          <a:p>
            <a:pPr marL="457200" lvl="2" indent="-457200" defTabSz="457200" fontAlgn="auto">
              <a:spcBef>
                <a:spcPts val="0"/>
              </a:spcBef>
              <a:spcAft>
                <a:spcPts val="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16S rDNA (300-400bp)</a:t>
            </a:r>
          </a:p>
          <a:p>
            <a:pPr marL="457200" lvl="1" indent="-457200" defTabSz="457200" fontAlgn="auto">
              <a:spcBef>
                <a:spcPts val="0"/>
              </a:spcBef>
              <a:spcAft>
                <a:spcPts val="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Dideoxy-sequencing  </a:t>
            </a:r>
          </a:p>
          <a:p>
            <a:pPr marL="457200" lvl="1" indent="-457200" defTabSz="457200" fontAlgn="auto">
              <a:spcBef>
                <a:spcPts val="0"/>
              </a:spcBef>
              <a:spcAft>
                <a:spcPts val="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Assembled forward and reverse sequences using the program </a:t>
            </a:r>
            <a:r>
              <a:rPr lang="en-US" sz="3200" b="1" kern="0" dirty="0" err="1">
                <a:solidFill>
                  <a:srgbClr val="000000"/>
                </a:solidFill>
                <a:latin typeface="+mj-lt"/>
                <a:cs typeface="Tahoma" pitchFamily="2"/>
              </a:rPr>
              <a:t>Sequencher</a:t>
            </a:r>
            <a:endParaRPr lang="en-US" sz="3200" b="1" kern="0" dirty="0">
              <a:solidFill>
                <a:srgbClr val="000000"/>
              </a:solidFill>
              <a:latin typeface="+mj-lt"/>
              <a:cs typeface="Tahoma" pitchFamily="2"/>
            </a:endParaRPr>
          </a:p>
          <a:p>
            <a:pPr marL="457200" lvl="1" indent="-457200" defTabSz="457200" fontAlgn="auto">
              <a:spcBef>
                <a:spcPts val="0"/>
              </a:spcBef>
              <a:spcAft>
                <a:spcPts val="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Compared resulting sequences with published sequences contained in National Center of Biotechnology Information (NCBI) using BLAST searches.</a:t>
            </a:r>
          </a:p>
          <a:p>
            <a:pPr eaLnBrk="1" hangingPunct="1">
              <a:spcBef>
                <a:spcPts val="2500"/>
              </a:spcBef>
            </a:pPr>
            <a:endParaRPr lang="en-US" altLang="en-US" sz="3400" b="1" dirty="0">
              <a:solidFill>
                <a:schemeClr val="accent5">
                  <a:lumMod val="50000"/>
                </a:schemeClr>
              </a:solidFill>
              <a:latin typeface="Calibri" panose="020F0502020204030204" pitchFamily="34" charset="0"/>
              <a:cs typeface="Calibri" panose="020F0502020204030204" pitchFamily="34" charset="0"/>
            </a:endParaRPr>
          </a:p>
          <a:p>
            <a:pPr eaLnBrk="1" hangingPunct="1">
              <a:spcBef>
                <a:spcPts val="2500"/>
              </a:spcBef>
            </a:pPr>
            <a:endParaRPr lang="en-US" altLang="en-US" sz="3600" dirty="0">
              <a:latin typeface="Calibri" pitchFamily="34" charset="0"/>
            </a:endParaRPr>
          </a:p>
        </p:txBody>
      </p:sp>
      <p:grpSp>
        <p:nvGrpSpPr>
          <p:cNvPr id="3" name="Group 2">
            <a:extLst>
              <a:ext uri="{FF2B5EF4-FFF2-40B4-BE49-F238E27FC236}">
                <a16:creationId xmlns:a16="http://schemas.microsoft.com/office/drawing/2014/main" id="{C1FE5F09-6EA7-4396-8B45-77565C6FE73E}"/>
              </a:ext>
            </a:extLst>
          </p:cNvPr>
          <p:cNvGrpSpPr/>
          <p:nvPr/>
        </p:nvGrpSpPr>
        <p:grpSpPr>
          <a:xfrm>
            <a:off x="34158409" y="21435686"/>
            <a:ext cx="9119689" cy="11054008"/>
            <a:chOff x="34211692" y="25236980"/>
            <a:chExt cx="9119689" cy="10296373"/>
          </a:xfrm>
        </p:grpSpPr>
        <p:grpSp>
          <p:nvGrpSpPr>
            <p:cNvPr id="2" name="Group 1">
              <a:extLst>
                <a:ext uri="{FF2B5EF4-FFF2-40B4-BE49-F238E27FC236}">
                  <a16:creationId xmlns:a16="http://schemas.microsoft.com/office/drawing/2014/main" id="{DD9A1C18-1586-435D-A388-AC8AC7C40ED8}"/>
                </a:ext>
              </a:extLst>
            </p:cNvPr>
            <p:cNvGrpSpPr/>
            <p:nvPr/>
          </p:nvGrpSpPr>
          <p:grpSpPr>
            <a:xfrm>
              <a:off x="34211692" y="25236980"/>
              <a:ext cx="9119689" cy="10296373"/>
              <a:chOff x="22260325" y="6755798"/>
              <a:chExt cx="9119689" cy="8948194"/>
            </a:xfrm>
          </p:grpSpPr>
          <p:sp>
            <p:nvSpPr>
              <p:cNvPr id="37" name="Text Box 65">
                <a:extLst>
                  <a:ext uri="{FF2B5EF4-FFF2-40B4-BE49-F238E27FC236}">
                    <a16:creationId xmlns:a16="http://schemas.microsoft.com/office/drawing/2014/main" id="{F4FA19FC-2BC2-4033-98B8-0A7BEFE0074D}"/>
                  </a:ext>
                </a:extLst>
              </p:cNvPr>
              <p:cNvSpPr txBox="1">
                <a:spLocks noChangeArrowheads="1"/>
              </p:cNvSpPr>
              <p:nvPr/>
            </p:nvSpPr>
            <p:spPr bwMode="auto">
              <a:xfrm>
                <a:off x="22260325" y="6755798"/>
                <a:ext cx="9119689" cy="8948194"/>
              </a:xfrm>
              <a:prstGeom prst="rect">
                <a:avLst/>
              </a:prstGeom>
              <a:solidFill>
                <a:schemeClr val="bg1"/>
              </a:solidFill>
              <a:ln w="19050">
                <a:solidFill>
                  <a:schemeClr val="tx1"/>
                </a:solidFill>
                <a:prstDash val="solid"/>
                <a:miter lim="800000"/>
                <a:headEnd/>
                <a:tailEnd/>
              </a:ln>
              <a:effectLst/>
              <a:extLst/>
            </p:spPr>
            <p:txBody>
              <a:bodyPr lIns="228600" tIns="228600" rIns="228600" bIns="228600"/>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algn="ctr" eaLnBrk="1" hangingPunct="1">
                  <a:spcBef>
                    <a:spcPts val="2500"/>
                  </a:spcBef>
                </a:pPr>
                <a:r>
                  <a:rPr lang="en-US" altLang="en-US" sz="5400" b="1" dirty="0">
                    <a:solidFill>
                      <a:schemeClr val="accent5">
                        <a:lumMod val="50000"/>
                      </a:schemeClr>
                    </a:solidFill>
                    <a:latin typeface="Calibri" panose="020F0502020204030204" pitchFamily="34" charset="0"/>
                    <a:cs typeface="Calibri" panose="020F0502020204030204" pitchFamily="34" charset="0"/>
                  </a:rPr>
                  <a:t>ACKNOWLEDGEMENTS</a:t>
                </a:r>
              </a:p>
              <a:p>
                <a:pPr algn="ctr" eaLnBrk="1" hangingPunct="1">
                  <a:spcBef>
                    <a:spcPts val="2500"/>
                  </a:spcBef>
                </a:pPr>
                <a:endParaRPr lang="en-US" altLang="en-US" sz="5400" b="1" dirty="0">
                  <a:solidFill>
                    <a:schemeClr val="accent5">
                      <a:lumMod val="50000"/>
                    </a:schemeClr>
                  </a:solidFill>
                  <a:latin typeface="Calibri" panose="020F0502020204030204" pitchFamily="34" charset="0"/>
                  <a:cs typeface="Calibri" panose="020F0502020204030204" pitchFamily="34" charset="0"/>
                </a:endParaRPr>
              </a:p>
              <a:p>
                <a:pPr eaLnBrk="1" hangingPunct="1">
                  <a:spcBef>
                    <a:spcPts val="2500"/>
                  </a:spcBef>
                </a:pPr>
                <a:endParaRPr lang="en-US" altLang="en-US" sz="3600" dirty="0">
                  <a:latin typeface="Calibri" pitchFamily="34" charset="0"/>
                </a:endParaRPr>
              </a:p>
            </p:txBody>
          </p:sp>
          <p:sp>
            <p:nvSpPr>
              <p:cNvPr id="40" name="Rectangle 39">
                <a:extLst>
                  <a:ext uri="{FF2B5EF4-FFF2-40B4-BE49-F238E27FC236}">
                    <a16:creationId xmlns:a16="http://schemas.microsoft.com/office/drawing/2014/main" id="{3D39BFE5-55B5-4087-8CEC-928AB2AFE03D}"/>
                  </a:ext>
                </a:extLst>
              </p:cNvPr>
              <p:cNvSpPr/>
              <p:nvPr/>
            </p:nvSpPr>
            <p:spPr>
              <a:xfrm>
                <a:off x="22634252" y="8142379"/>
                <a:ext cx="8486154" cy="6839015"/>
              </a:xfrm>
              <a:prstGeom prst="rect">
                <a:avLst/>
              </a:prstGeom>
            </p:spPr>
            <p:txBody>
              <a:bodyPr wrap="square">
                <a:spAutoFit/>
              </a:bodyPr>
              <a:lstStyle/>
              <a:p>
                <a:pPr lvl="1" indent="-457200" defTabSz="457200" fontAlgn="auto" hangingPunct="0">
                  <a:spcBef>
                    <a:spcPts val="1545"/>
                  </a:spcBef>
                  <a:spcAft>
                    <a:spcPts val="37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Dr. Frank Bowman</a:t>
                </a:r>
              </a:p>
              <a:p>
                <a:pPr lvl="1" indent="-457200" defTabSz="457200" fontAlgn="auto" hangingPunct="0">
                  <a:spcBef>
                    <a:spcPts val="1545"/>
                  </a:spcBef>
                  <a:spcAft>
                    <a:spcPts val="37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Dr. Brian Darby</a:t>
                </a:r>
              </a:p>
              <a:p>
                <a:pPr lvl="1" indent="-457200" defTabSz="457200" fontAlgn="auto" hangingPunct="0">
                  <a:spcBef>
                    <a:spcPts val="1545"/>
                  </a:spcBef>
                  <a:spcAft>
                    <a:spcPts val="37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err="1">
                    <a:solidFill>
                      <a:srgbClr val="000000"/>
                    </a:solidFill>
                    <a:latin typeface="+mj-lt"/>
                    <a:cs typeface="Tahoma" pitchFamily="2"/>
                  </a:rPr>
                  <a:t>Arlete</a:t>
                </a:r>
                <a:r>
                  <a:rPr lang="en-US" sz="3200" b="1" kern="0" dirty="0">
                    <a:solidFill>
                      <a:srgbClr val="000000"/>
                    </a:solidFill>
                    <a:latin typeface="+mj-lt"/>
                    <a:cs typeface="Tahoma" pitchFamily="2"/>
                  </a:rPr>
                  <a:t> </a:t>
                </a:r>
                <a:r>
                  <a:rPr lang="en-US" sz="3200" b="1" kern="0" dirty="0" err="1">
                    <a:solidFill>
                      <a:srgbClr val="000000"/>
                    </a:solidFill>
                    <a:latin typeface="+mj-lt"/>
                    <a:cs typeface="Tahoma" pitchFamily="2"/>
                  </a:rPr>
                  <a:t>Lohnes</a:t>
                </a:r>
                <a:endParaRPr lang="en-US" sz="3200" b="1" kern="0" dirty="0">
                  <a:solidFill>
                    <a:srgbClr val="000000"/>
                  </a:solidFill>
                  <a:latin typeface="+mj-lt"/>
                  <a:cs typeface="Tahoma" pitchFamily="2"/>
                </a:endParaRPr>
              </a:p>
              <a:p>
                <a:pPr lvl="1" indent="-457200" defTabSz="457200" fontAlgn="auto" hangingPunct="0">
                  <a:spcBef>
                    <a:spcPts val="1545"/>
                  </a:spcBef>
                  <a:spcAft>
                    <a:spcPts val="37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Madison </a:t>
                </a:r>
                <a:r>
                  <a:rPr lang="en-US" sz="3200" b="1" kern="0" dirty="0" err="1">
                    <a:solidFill>
                      <a:srgbClr val="000000"/>
                    </a:solidFill>
                    <a:latin typeface="+mj-lt"/>
                    <a:cs typeface="Tahoma" pitchFamily="2"/>
                  </a:rPr>
                  <a:t>Jochim</a:t>
                </a:r>
                <a:endParaRPr lang="en-US" sz="3200" b="1" kern="0" dirty="0">
                  <a:solidFill>
                    <a:srgbClr val="000000"/>
                  </a:solidFill>
                  <a:latin typeface="+mj-lt"/>
                  <a:cs typeface="Tahoma" pitchFamily="2"/>
                </a:endParaRPr>
              </a:p>
              <a:p>
                <a:pPr lvl="1" indent="-457200" defTabSz="457200" fontAlgn="auto" hangingPunct="0">
                  <a:spcBef>
                    <a:spcPts val="1545"/>
                  </a:spcBef>
                  <a:spcAft>
                    <a:spcPts val="37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Matthew </a:t>
                </a:r>
                <a:r>
                  <a:rPr lang="en-US" sz="3200" b="1" kern="0" dirty="0" err="1">
                    <a:solidFill>
                      <a:srgbClr val="000000"/>
                    </a:solidFill>
                    <a:latin typeface="+mj-lt"/>
                    <a:cs typeface="Tahoma" pitchFamily="2"/>
                  </a:rPr>
                  <a:t>Flom</a:t>
                </a:r>
                <a:r>
                  <a:rPr lang="en-US" sz="3200" b="1" kern="0" dirty="0">
                    <a:solidFill>
                      <a:srgbClr val="000000"/>
                    </a:solidFill>
                    <a:latin typeface="+mj-lt"/>
                    <a:cs typeface="Tahoma" pitchFamily="2"/>
                  </a:rPr>
                  <a:t> </a:t>
                </a:r>
              </a:p>
              <a:p>
                <a:pPr lvl="1" indent="-457200" defTabSz="457200" fontAlgn="auto" hangingPunct="0">
                  <a:spcBef>
                    <a:spcPts val="1545"/>
                  </a:spcBef>
                  <a:spcAft>
                    <a:spcPts val="37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Julie </a:t>
                </a:r>
                <a:r>
                  <a:rPr lang="en-US" sz="3200" b="1" kern="0" dirty="0" err="1">
                    <a:solidFill>
                      <a:srgbClr val="000000"/>
                    </a:solidFill>
                    <a:latin typeface="+mj-lt"/>
                    <a:cs typeface="Tahoma" pitchFamily="2"/>
                  </a:rPr>
                  <a:t>Hibarger</a:t>
                </a:r>
                <a:endParaRPr lang="en-US" sz="3200" b="1" kern="0" dirty="0">
                  <a:solidFill>
                    <a:srgbClr val="000000"/>
                  </a:solidFill>
                  <a:latin typeface="+mj-lt"/>
                  <a:cs typeface="Tahoma" pitchFamily="2"/>
                </a:endParaRPr>
              </a:p>
              <a:p>
                <a:pPr lvl="1" indent="-457200" defTabSz="457200" fontAlgn="auto" hangingPunct="0">
                  <a:spcBef>
                    <a:spcPts val="1545"/>
                  </a:spcBef>
                  <a:spcAft>
                    <a:spcPts val="370"/>
                  </a:spcAft>
                  <a:buSzPct val="100000"/>
                  <a:buFont typeface="Arial" panose="020B0604020202020204" pitchFamily="34" charset="0"/>
                  <a:buChar char="•"/>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3200" b="1" kern="0" dirty="0">
                    <a:solidFill>
                      <a:srgbClr val="000000"/>
                    </a:solidFill>
                    <a:latin typeface="+mj-lt"/>
                    <a:cs typeface="Tahoma" pitchFamily="2"/>
                  </a:rPr>
                  <a:t>We would like to acknowledge support from National Science Foundation (NSF) REU IREC program in No. CHE-1757 922. Any opinions, findings, and conclusions or recommendations expressed in this material are those of the author(s) and do not necessarily reflect the views of the NSF</a:t>
                </a:r>
                <a:r>
                  <a:rPr lang="en-US" sz="3200" b="1" kern="0" dirty="0">
                    <a:solidFill>
                      <a:srgbClr val="000000"/>
                    </a:solidFill>
                    <a:latin typeface="+mj-lt"/>
                    <a:ea typeface="Bitstream Vera Sans" pitchFamily="2"/>
                    <a:cs typeface="Tahoma" pitchFamily="2"/>
                  </a:rPr>
                  <a:t>.</a:t>
                </a:r>
              </a:p>
            </p:txBody>
          </p:sp>
        </p:grpSp>
        <p:pic>
          <p:nvPicPr>
            <p:cNvPr id="819" name="Picture 2" descr="http://www.nnin.org/sites/default/files/images/NSFlogoTran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5414" y="27221412"/>
              <a:ext cx="2929866" cy="293474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 Box 65">
            <a:extLst>
              <a:ext uri="{FF2B5EF4-FFF2-40B4-BE49-F238E27FC236}">
                <a16:creationId xmlns:a16="http://schemas.microsoft.com/office/drawing/2014/main" id="{7EF248EE-8B26-437B-AEBA-D50D0DFCE83D}"/>
              </a:ext>
            </a:extLst>
          </p:cNvPr>
          <p:cNvSpPr txBox="1">
            <a:spLocks noChangeArrowheads="1"/>
          </p:cNvSpPr>
          <p:nvPr/>
        </p:nvSpPr>
        <p:spPr bwMode="auto">
          <a:xfrm>
            <a:off x="34156069" y="14762909"/>
            <a:ext cx="9122029" cy="6386368"/>
          </a:xfrm>
          <a:prstGeom prst="rect">
            <a:avLst/>
          </a:prstGeom>
          <a:solidFill>
            <a:schemeClr val="bg1"/>
          </a:solidFill>
          <a:ln w="19050">
            <a:solidFill>
              <a:schemeClr val="tx1"/>
            </a:solidFill>
            <a:prstDash val="solid"/>
            <a:miter lim="800000"/>
            <a:headEnd/>
            <a:tailEnd/>
          </a:ln>
          <a:effectLst/>
          <a:extLst/>
        </p:spPr>
        <p:txBody>
          <a:bodyPr lIns="228600" tIns="228600" rIns="228600" bIns="228600"/>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algn="ctr" eaLnBrk="1" hangingPunct="1">
              <a:spcBef>
                <a:spcPts val="2500"/>
              </a:spcBef>
            </a:pPr>
            <a:r>
              <a:rPr lang="en-US" altLang="en-US" sz="5400" b="1" dirty="0">
                <a:solidFill>
                  <a:schemeClr val="accent5">
                    <a:lumMod val="50000"/>
                  </a:schemeClr>
                </a:solidFill>
                <a:latin typeface="Calibri" panose="020F0502020204030204" pitchFamily="34" charset="0"/>
                <a:cs typeface="Calibri" panose="020F0502020204030204" pitchFamily="34" charset="0"/>
              </a:rPr>
              <a:t>FUTURE WORK</a:t>
            </a:r>
          </a:p>
          <a:p>
            <a:pPr marL="685800" indent="-685800" eaLnBrk="1" hangingPunct="1">
              <a:spcBef>
                <a:spcPts val="2500"/>
              </a:spcBef>
              <a:buFont typeface="Arial" panose="020B0604020202020204" pitchFamily="34" charset="0"/>
              <a:buChar char="•"/>
            </a:pPr>
            <a:r>
              <a:rPr lang="en-US" altLang="en-US" sz="3200" b="1" kern="0" dirty="0">
                <a:solidFill>
                  <a:srgbClr val="000000"/>
                </a:solidFill>
                <a:latin typeface="+mj-lt"/>
                <a:cs typeface="Tahoma" pitchFamily="2"/>
              </a:rPr>
              <a:t>Aerodynamic Particle Sizer (APS)</a:t>
            </a:r>
          </a:p>
          <a:p>
            <a:pPr marL="1428750" lvl="1" indent="-685800" eaLnBrk="1" hangingPunct="1">
              <a:spcBef>
                <a:spcPts val="2500"/>
              </a:spcBef>
              <a:buFont typeface="Arial" panose="020B0604020202020204" pitchFamily="34" charset="0"/>
              <a:buChar char="•"/>
            </a:pPr>
            <a:r>
              <a:rPr lang="en-US" altLang="en-US" sz="3200" b="1" kern="0" dirty="0">
                <a:solidFill>
                  <a:srgbClr val="000000"/>
                </a:solidFill>
                <a:latin typeface="+mj-lt"/>
                <a:cs typeface="Tahoma" pitchFamily="2"/>
              </a:rPr>
              <a:t>Measures the sizes of particles to verify the presence of bacteria</a:t>
            </a:r>
          </a:p>
          <a:p>
            <a:pPr marL="685800" indent="-685800" eaLnBrk="1" hangingPunct="1">
              <a:spcBef>
                <a:spcPts val="2500"/>
              </a:spcBef>
              <a:buFont typeface="Arial" panose="020B0604020202020204" pitchFamily="34" charset="0"/>
              <a:buChar char="•"/>
            </a:pPr>
            <a:r>
              <a:rPr lang="en-US" altLang="en-US" sz="3200" b="1" kern="0" dirty="0">
                <a:solidFill>
                  <a:srgbClr val="000000"/>
                </a:solidFill>
                <a:latin typeface="+mj-lt"/>
                <a:cs typeface="Tahoma" pitchFamily="2"/>
              </a:rPr>
              <a:t>Scanning Electron Microscope </a:t>
            </a:r>
          </a:p>
          <a:p>
            <a:pPr marL="1428750" lvl="1" indent="-685800" eaLnBrk="1" hangingPunct="1">
              <a:spcBef>
                <a:spcPts val="2500"/>
              </a:spcBef>
              <a:buFont typeface="Arial" panose="020B0604020202020204" pitchFamily="34" charset="0"/>
              <a:buChar char="•"/>
            </a:pPr>
            <a:r>
              <a:rPr lang="en-US" altLang="en-US" sz="3200" b="1" kern="0" dirty="0">
                <a:solidFill>
                  <a:srgbClr val="000000"/>
                </a:solidFill>
                <a:latin typeface="+mj-lt"/>
                <a:cs typeface="Tahoma" pitchFamily="2"/>
              </a:rPr>
              <a:t>Allows visualization of bacteria to see differences in TSI and SLAG collecting methods </a:t>
            </a:r>
          </a:p>
          <a:p>
            <a:pPr eaLnBrk="1" hangingPunct="1">
              <a:spcBef>
                <a:spcPts val="2500"/>
              </a:spcBef>
            </a:pPr>
            <a:endParaRPr lang="en-US" altLang="en-US" sz="3200" b="1" kern="0" dirty="0">
              <a:solidFill>
                <a:srgbClr val="000000"/>
              </a:solidFill>
              <a:latin typeface="Bodoni MT" pitchFamily="18"/>
              <a:cs typeface="Tahoma" pitchFamily="2"/>
            </a:endParaRPr>
          </a:p>
          <a:p>
            <a:pPr eaLnBrk="1" hangingPunct="1">
              <a:spcBef>
                <a:spcPts val="2500"/>
              </a:spcBef>
            </a:pPr>
            <a:endParaRPr lang="en-US" altLang="en-US" sz="3600" dirty="0">
              <a:latin typeface="Calibri" pitchFamily="34" charset="0"/>
            </a:endParaRPr>
          </a:p>
        </p:txBody>
      </p:sp>
      <p:graphicFrame>
        <p:nvGraphicFramePr>
          <p:cNvPr id="42" name="Table 74">
            <a:extLst>
              <a:ext uri="{FF2B5EF4-FFF2-40B4-BE49-F238E27FC236}">
                <a16:creationId xmlns:a16="http://schemas.microsoft.com/office/drawing/2014/main" id="{0E7A6AE1-574A-490D-ABC1-B38934C22E44}"/>
              </a:ext>
            </a:extLst>
          </p:cNvPr>
          <p:cNvGraphicFramePr>
            <a:graphicFrameLocks noGrp="1"/>
          </p:cNvGraphicFramePr>
          <p:nvPr>
            <p:extLst>
              <p:ext uri="{D42A27DB-BD31-4B8C-83A1-F6EECF244321}">
                <p14:modId xmlns:p14="http://schemas.microsoft.com/office/powerpoint/2010/main" val="209301638"/>
              </p:ext>
            </p:extLst>
          </p:nvPr>
        </p:nvGraphicFramePr>
        <p:xfrm>
          <a:off x="10668000" y="18787184"/>
          <a:ext cx="22098000" cy="7631261"/>
        </p:xfrm>
        <a:graphic>
          <a:graphicData uri="http://schemas.openxmlformats.org/drawingml/2006/table">
            <a:tbl>
              <a:tblPr firstRow="1" bandRow="1">
                <a:effectLst/>
                <a:tableStyleId>{8EC20E35-A176-4012-BC5E-935CFFF8708E}</a:tableStyleId>
              </a:tblPr>
              <a:tblGrid>
                <a:gridCol w="4419600">
                  <a:extLst>
                    <a:ext uri="{9D8B030D-6E8A-4147-A177-3AD203B41FA5}">
                      <a16:colId xmlns:a16="http://schemas.microsoft.com/office/drawing/2014/main" val="937742540"/>
                    </a:ext>
                  </a:extLst>
                </a:gridCol>
                <a:gridCol w="4419600">
                  <a:extLst>
                    <a:ext uri="{9D8B030D-6E8A-4147-A177-3AD203B41FA5}">
                      <a16:colId xmlns:a16="http://schemas.microsoft.com/office/drawing/2014/main" val="4106112943"/>
                    </a:ext>
                  </a:extLst>
                </a:gridCol>
                <a:gridCol w="4419600">
                  <a:extLst>
                    <a:ext uri="{9D8B030D-6E8A-4147-A177-3AD203B41FA5}">
                      <a16:colId xmlns:a16="http://schemas.microsoft.com/office/drawing/2014/main" val="2362409531"/>
                    </a:ext>
                  </a:extLst>
                </a:gridCol>
                <a:gridCol w="4419600">
                  <a:extLst>
                    <a:ext uri="{9D8B030D-6E8A-4147-A177-3AD203B41FA5}">
                      <a16:colId xmlns:a16="http://schemas.microsoft.com/office/drawing/2014/main" val="3102697841"/>
                    </a:ext>
                  </a:extLst>
                </a:gridCol>
                <a:gridCol w="4419600">
                  <a:extLst>
                    <a:ext uri="{9D8B030D-6E8A-4147-A177-3AD203B41FA5}">
                      <a16:colId xmlns:a16="http://schemas.microsoft.com/office/drawing/2014/main" val="2643602043"/>
                    </a:ext>
                  </a:extLst>
                </a:gridCol>
              </a:tblGrid>
              <a:tr h="1279775">
                <a:tc>
                  <a:txBody>
                    <a:bodyPr/>
                    <a:lstStyle/>
                    <a:p>
                      <a:pPr lvl="0" algn="ctr"/>
                      <a:r>
                        <a:rPr lang="en-US" sz="3600"/>
                        <a:t>Sample</a:t>
                      </a:r>
                    </a:p>
                  </a:txBody>
                  <a:tcPr marL="78373" marR="78373" marT="39191" marB="39191" anchor="ctr"/>
                </a:tc>
                <a:tc>
                  <a:txBody>
                    <a:bodyPr/>
                    <a:lstStyle/>
                    <a:p>
                      <a:pPr lvl="0" algn="ctr"/>
                      <a:r>
                        <a:rPr lang="en-US" sz="3600"/>
                        <a:t>Time</a:t>
                      </a:r>
                    </a:p>
                  </a:txBody>
                  <a:tcPr marL="78373" marR="78373" marT="39191" marB="39191" anchor="ctr"/>
                </a:tc>
                <a:tc>
                  <a:txBody>
                    <a:bodyPr/>
                    <a:lstStyle/>
                    <a:p>
                      <a:pPr lvl="0" algn="ctr"/>
                      <a:r>
                        <a:rPr lang="en-US" sz="3600"/>
                        <a:t>DNA Concentration</a:t>
                      </a:r>
                    </a:p>
                  </a:txBody>
                  <a:tcPr marL="78373" marR="78373" marT="39191" marB="39191" anchor="ctr"/>
                </a:tc>
                <a:tc>
                  <a:txBody>
                    <a:bodyPr/>
                    <a:lstStyle/>
                    <a:p>
                      <a:pPr lvl="0" algn="ctr"/>
                      <a:r>
                        <a:rPr lang="en-US" sz="3600" i="0"/>
                        <a:t>Result</a:t>
                      </a:r>
                    </a:p>
                  </a:txBody>
                  <a:tcPr marL="78373" marR="78373" marT="39191" marB="39191" anchor="ctr"/>
                </a:tc>
                <a:tc>
                  <a:txBody>
                    <a:bodyPr/>
                    <a:lstStyle/>
                    <a:p>
                      <a:pPr lvl="0" algn="ctr"/>
                      <a:r>
                        <a:rPr lang="en-US" sz="3600" dirty="0"/>
                        <a:t>Identity (percentage) </a:t>
                      </a:r>
                    </a:p>
                  </a:txBody>
                  <a:tcPr marL="78373" marR="78373" marT="39191" marB="39191" anchor="ctr"/>
                </a:tc>
                <a:extLst>
                  <a:ext uri="{0D108BD9-81ED-4DB2-BD59-A6C34878D82A}">
                    <a16:rowId xmlns:a16="http://schemas.microsoft.com/office/drawing/2014/main" val="3194480354"/>
                  </a:ext>
                </a:extLst>
              </a:tr>
              <a:tr h="1147059">
                <a:tc>
                  <a:txBody>
                    <a:bodyPr/>
                    <a:lstStyle/>
                    <a:p>
                      <a:pPr lvl="0" algn="ctr"/>
                      <a:r>
                        <a:rPr lang="en-US" sz="3200"/>
                        <a:t>TSI.Blank </a:t>
                      </a:r>
                    </a:p>
                    <a:p>
                      <a:pPr lvl="0" algn="ctr"/>
                      <a:endParaRPr lang="en-US" sz="3200"/>
                    </a:p>
                  </a:txBody>
                  <a:tcPr marL="78373" marR="78373" marT="39191" marB="39191"/>
                </a:tc>
                <a:tc>
                  <a:txBody>
                    <a:bodyPr/>
                    <a:lstStyle/>
                    <a:p>
                      <a:pPr lvl="0" algn="ctr"/>
                      <a:r>
                        <a:rPr lang="en-US" sz="3200"/>
                        <a:t>Overnight </a:t>
                      </a:r>
                    </a:p>
                  </a:txBody>
                  <a:tcPr marL="78373" marR="78373" marT="39191" marB="39191"/>
                </a:tc>
                <a:tc>
                  <a:txBody>
                    <a:bodyPr/>
                    <a:lstStyle/>
                    <a:p>
                      <a:pPr lvl="0" algn="ctr"/>
                      <a:r>
                        <a:rPr lang="en-US" sz="3200" dirty="0"/>
                        <a:t>15.0 ng/</a:t>
                      </a:r>
                      <a:r>
                        <a:rPr lang="el-GR" altLang="en-US" sz="3200" kern="1200" dirty="0">
                          <a:solidFill>
                            <a:srgbClr val="000000"/>
                          </a:solidFill>
                          <a:latin typeface="+mn-lt"/>
                          <a:ea typeface="+mn-ea"/>
                          <a:cs typeface="+mn-cs"/>
                        </a:rPr>
                        <a:t>μ</a:t>
                      </a:r>
                      <a:r>
                        <a:rPr lang="en-US" sz="3200" dirty="0"/>
                        <a:t>L</a:t>
                      </a:r>
                    </a:p>
                  </a:txBody>
                  <a:tcPr marL="78373" marR="78373" marT="39191" marB="39191"/>
                </a:tc>
                <a:tc>
                  <a:txBody>
                    <a:bodyPr/>
                    <a:lstStyle/>
                    <a:p>
                      <a:pPr lvl="0" algn="ctr"/>
                      <a:r>
                        <a:rPr lang="en-US" sz="3200" i="1" dirty="0" err="1"/>
                        <a:t>Capriavidus</a:t>
                      </a:r>
                      <a:r>
                        <a:rPr lang="en-US" sz="3200" i="1" dirty="0"/>
                        <a:t> sp.</a:t>
                      </a:r>
                    </a:p>
                  </a:txBody>
                  <a:tcPr marL="78373" marR="78373" marT="39191" marB="39191"/>
                </a:tc>
                <a:tc>
                  <a:txBody>
                    <a:bodyPr/>
                    <a:lstStyle/>
                    <a:p>
                      <a:pPr lvl="0" algn="ctr"/>
                      <a:r>
                        <a:rPr lang="en-US" sz="3200" dirty="0"/>
                        <a:t>92%</a:t>
                      </a:r>
                    </a:p>
                  </a:txBody>
                  <a:tcPr marL="78373" marR="78373" marT="39191" marB="39191"/>
                </a:tc>
                <a:extLst>
                  <a:ext uri="{0D108BD9-81ED-4DB2-BD59-A6C34878D82A}">
                    <a16:rowId xmlns:a16="http://schemas.microsoft.com/office/drawing/2014/main" val="1086231489"/>
                  </a:ext>
                </a:extLst>
              </a:tr>
              <a:tr h="1147059">
                <a:tc>
                  <a:txBody>
                    <a:bodyPr/>
                    <a:lstStyle/>
                    <a:p>
                      <a:pPr lvl="0" algn="ctr"/>
                      <a:r>
                        <a:rPr lang="en-US" sz="3200"/>
                        <a:t>TSI.A</a:t>
                      </a:r>
                    </a:p>
                  </a:txBody>
                  <a:tcPr marL="78373" marR="78373" marT="39191" marB="39191"/>
                </a:tc>
                <a:tc>
                  <a:txBody>
                    <a:bodyPr/>
                    <a:lstStyle/>
                    <a:p>
                      <a:pPr lvl="0" algn="ctr"/>
                      <a:r>
                        <a:rPr lang="en-US" sz="3200"/>
                        <a:t>Overnight</a:t>
                      </a:r>
                    </a:p>
                  </a:txBody>
                  <a:tcPr marL="78373" marR="78373" marT="39191" marB="39191"/>
                </a:tc>
                <a:tc>
                  <a:txBody>
                    <a:bodyPr/>
                    <a:lstStyle/>
                    <a:p>
                      <a:pPr lvl="0" algn="ctr"/>
                      <a:r>
                        <a:rPr lang="en-US" sz="3200" dirty="0"/>
                        <a:t>15.4 ng/</a:t>
                      </a:r>
                      <a:r>
                        <a:rPr lang="el-GR" altLang="en-US" sz="3200" kern="1200" dirty="0">
                          <a:solidFill>
                            <a:srgbClr val="000000"/>
                          </a:solidFill>
                          <a:latin typeface="+mn-lt"/>
                          <a:ea typeface="+mn-ea"/>
                          <a:cs typeface="+mn-cs"/>
                        </a:rPr>
                        <a:t>μ</a:t>
                      </a:r>
                      <a:r>
                        <a:rPr lang="en-US" sz="3200" dirty="0"/>
                        <a:t>L</a:t>
                      </a:r>
                    </a:p>
                  </a:txBody>
                  <a:tcPr marL="78373" marR="78373" marT="39191" marB="39191"/>
                </a:tc>
                <a:tc>
                  <a:txBody>
                    <a:bodyPr/>
                    <a:lstStyle/>
                    <a:p>
                      <a:pPr lvl="0" algn="ctr"/>
                      <a:r>
                        <a:rPr lang="en-US" sz="3200" i="1" dirty="0" err="1"/>
                        <a:t>Cupriavidus</a:t>
                      </a:r>
                      <a:r>
                        <a:rPr lang="en-US" sz="3200" i="1" dirty="0"/>
                        <a:t> sp. </a:t>
                      </a:r>
                    </a:p>
                  </a:txBody>
                  <a:tcPr marL="78373" marR="78373" marT="39191" marB="39191"/>
                </a:tc>
                <a:tc>
                  <a:txBody>
                    <a:bodyPr/>
                    <a:lstStyle/>
                    <a:p>
                      <a:pPr lvl="0" algn="ctr"/>
                      <a:r>
                        <a:rPr lang="en-US" sz="3200" dirty="0"/>
                        <a:t>95%</a:t>
                      </a:r>
                    </a:p>
                  </a:txBody>
                  <a:tcPr marL="78373" marR="78373" marT="39191" marB="39191"/>
                </a:tc>
                <a:extLst>
                  <a:ext uri="{0D108BD9-81ED-4DB2-BD59-A6C34878D82A}">
                    <a16:rowId xmlns:a16="http://schemas.microsoft.com/office/drawing/2014/main" val="1375208628"/>
                  </a:ext>
                </a:extLst>
              </a:tr>
              <a:tr h="1147059">
                <a:tc>
                  <a:txBody>
                    <a:bodyPr/>
                    <a:lstStyle/>
                    <a:p>
                      <a:pPr lvl="0" algn="ctr"/>
                      <a:r>
                        <a:rPr lang="en-US" sz="3200"/>
                        <a:t>TSI.B</a:t>
                      </a:r>
                    </a:p>
                  </a:txBody>
                  <a:tcPr marL="78373" marR="78373" marT="39191" marB="39191"/>
                </a:tc>
                <a:tc>
                  <a:txBody>
                    <a:bodyPr/>
                    <a:lstStyle/>
                    <a:p>
                      <a:pPr lvl="0" algn="ctr"/>
                      <a:r>
                        <a:rPr lang="en-US" sz="3200"/>
                        <a:t>Weekend </a:t>
                      </a:r>
                    </a:p>
                  </a:txBody>
                  <a:tcPr marL="78373" marR="78373" marT="39191" marB="39191"/>
                </a:tc>
                <a:tc>
                  <a:txBody>
                    <a:bodyPr/>
                    <a:lstStyle/>
                    <a:p>
                      <a:pPr lvl="0" algn="ctr"/>
                      <a:r>
                        <a:rPr lang="en-US" sz="3200" dirty="0"/>
                        <a:t>48.8 ng/</a:t>
                      </a:r>
                      <a:r>
                        <a:rPr lang="el-GR" altLang="en-US" sz="3200" kern="1200" dirty="0">
                          <a:solidFill>
                            <a:srgbClr val="000000"/>
                          </a:solidFill>
                          <a:latin typeface="+mn-lt"/>
                          <a:ea typeface="+mn-ea"/>
                          <a:cs typeface="+mn-cs"/>
                        </a:rPr>
                        <a:t>μ</a:t>
                      </a:r>
                      <a:r>
                        <a:rPr lang="en-US" sz="3200" dirty="0"/>
                        <a:t>L</a:t>
                      </a:r>
                    </a:p>
                  </a:txBody>
                  <a:tcPr marL="78373" marR="78373" marT="39191" marB="39191"/>
                </a:tc>
                <a:tc>
                  <a:txBody>
                    <a:bodyPr/>
                    <a:lstStyle/>
                    <a:p>
                      <a:pPr lvl="0" algn="ctr"/>
                      <a:r>
                        <a:rPr lang="en-US" sz="3200" i="1" dirty="0" err="1"/>
                        <a:t>Propionivibrio</a:t>
                      </a:r>
                      <a:r>
                        <a:rPr lang="en-US" sz="3200" i="1" dirty="0"/>
                        <a:t> </a:t>
                      </a:r>
                      <a:r>
                        <a:rPr lang="en-US" sz="3200" i="1" dirty="0" err="1"/>
                        <a:t>limicola</a:t>
                      </a:r>
                      <a:endParaRPr lang="en-US" sz="3200" i="1" dirty="0"/>
                    </a:p>
                  </a:txBody>
                  <a:tcPr marL="78373" marR="78373" marT="39191" marB="39191"/>
                </a:tc>
                <a:tc>
                  <a:txBody>
                    <a:bodyPr/>
                    <a:lstStyle/>
                    <a:p>
                      <a:pPr lvl="0" algn="ctr"/>
                      <a:r>
                        <a:rPr lang="en-US" sz="3200" dirty="0"/>
                        <a:t>93%</a:t>
                      </a:r>
                    </a:p>
                  </a:txBody>
                  <a:tcPr marL="78373" marR="78373" marT="39191" marB="39191"/>
                </a:tc>
                <a:extLst>
                  <a:ext uri="{0D108BD9-81ED-4DB2-BD59-A6C34878D82A}">
                    <a16:rowId xmlns:a16="http://schemas.microsoft.com/office/drawing/2014/main" val="1505993044"/>
                  </a:ext>
                </a:extLst>
              </a:tr>
              <a:tr h="616191">
                <a:tc>
                  <a:txBody>
                    <a:bodyPr/>
                    <a:lstStyle/>
                    <a:p>
                      <a:pPr lvl="0" algn="ctr"/>
                      <a:r>
                        <a:rPr lang="en-US" sz="3200"/>
                        <a:t>SLAG.Blank</a:t>
                      </a:r>
                    </a:p>
                  </a:txBody>
                  <a:tcPr marL="78373" marR="78373" marT="39191" marB="39191"/>
                </a:tc>
                <a:tc>
                  <a:txBody>
                    <a:bodyPr/>
                    <a:lstStyle/>
                    <a:p>
                      <a:pPr lvl="0" algn="ctr"/>
                      <a:r>
                        <a:rPr lang="en-US" sz="3200"/>
                        <a:t>Hour</a:t>
                      </a:r>
                    </a:p>
                  </a:txBody>
                  <a:tcPr marL="78373" marR="78373" marT="39191" marB="39191"/>
                </a:tc>
                <a:tc>
                  <a:txBody>
                    <a:bodyPr/>
                    <a:lstStyle/>
                    <a:p>
                      <a:pPr lvl="0" algn="ctr"/>
                      <a:r>
                        <a:rPr lang="en-US" sz="3200" dirty="0"/>
                        <a:t>-0.3 ng/</a:t>
                      </a:r>
                      <a:r>
                        <a:rPr lang="el-GR" altLang="en-US" sz="3200" kern="1200" dirty="0">
                          <a:solidFill>
                            <a:srgbClr val="000000"/>
                          </a:solidFill>
                          <a:latin typeface="+mn-lt"/>
                          <a:ea typeface="+mn-ea"/>
                          <a:cs typeface="+mn-cs"/>
                        </a:rPr>
                        <a:t>μ</a:t>
                      </a:r>
                      <a:r>
                        <a:rPr lang="en-US" sz="3200" dirty="0"/>
                        <a:t>L</a:t>
                      </a:r>
                    </a:p>
                  </a:txBody>
                  <a:tcPr marL="78373" marR="78373" marT="39191" marB="39191"/>
                </a:tc>
                <a:tc>
                  <a:txBody>
                    <a:bodyPr/>
                    <a:lstStyle/>
                    <a:p>
                      <a:pPr lvl="0" algn="ctr"/>
                      <a:r>
                        <a:rPr lang="en-US" sz="3200" i="0" dirty="0"/>
                        <a:t>No DNA</a:t>
                      </a:r>
                    </a:p>
                  </a:txBody>
                  <a:tcPr marL="78373" marR="78373" marT="39191" marB="39191"/>
                </a:tc>
                <a:tc>
                  <a:txBody>
                    <a:bodyPr/>
                    <a:lstStyle/>
                    <a:p>
                      <a:pPr lvl="0" algn="ctr"/>
                      <a:r>
                        <a:rPr lang="en-US" sz="3200" dirty="0"/>
                        <a:t>0%</a:t>
                      </a:r>
                    </a:p>
                  </a:txBody>
                  <a:tcPr marL="78373" marR="78373" marT="39191" marB="39191"/>
                </a:tc>
                <a:extLst>
                  <a:ext uri="{0D108BD9-81ED-4DB2-BD59-A6C34878D82A}">
                    <a16:rowId xmlns:a16="http://schemas.microsoft.com/office/drawing/2014/main" val="492368258"/>
                  </a:ext>
                </a:extLst>
              </a:tr>
              <a:tr h="1147059">
                <a:tc>
                  <a:txBody>
                    <a:bodyPr/>
                    <a:lstStyle/>
                    <a:p>
                      <a:pPr lvl="0" algn="ctr"/>
                      <a:r>
                        <a:rPr lang="en-US" sz="3200"/>
                        <a:t>SLAG.A</a:t>
                      </a:r>
                    </a:p>
                  </a:txBody>
                  <a:tcPr marL="78373" marR="78373" marT="39191" marB="39191"/>
                </a:tc>
                <a:tc>
                  <a:txBody>
                    <a:bodyPr/>
                    <a:lstStyle/>
                    <a:p>
                      <a:pPr lvl="0" algn="ctr"/>
                      <a:r>
                        <a:rPr lang="en-US" sz="3200"/>
                        <a:t>Hour</a:t>
                      </a:r>
                    </a:p>
                    <a:p>
                      <a:pPr lvl="0" algn="ctr"/>
                      <a:endParaRPr lang="en-US" sz="3200"/>
                    </a:p>
                  </a:txBody>
                  <a:tcPr marL="78373" marR="78373" marT="39191" marB="39191"/>
                </a:tc>
                <a:tc>
                  <a:txBody>
                    <a:bodyPr/>
                    <a:lstStyle/>
                    <a:p>
                      <a:pPr lvl="0" algn="ctr"/>
                      <a:r>
                        <a:rPr lang="en-US" sz="3200" dirty="0"/>
                        <a:t>2.4 ng/</a:t>
                      </a:r>
                      <a:r>
                        <a:rPr lang="el-GR" altLang="en-US" sz="3200" kern="1200" dirty="0">
                          <a:solidFill>
                            <a:srgbClr val="000000"/>
                          </a:solidFill>
                          <a:latin typeface="+mn-lt"/>
                          <a:ea typeface="+mn-ea"/>
                          <a:cs typeface="+mn-cs"/>
                        </a:rPr>
                        <a:t>μ</a:t>
                      </a:r>
                      <a:r>
                        <a:rPr lang="en-US" sz="3200" dirty="0"/>
                        <a:t>L</a:t>
                      </a:r>
                    </a:p>
                  </a:txBody>
                  <a:tcPr marL="78373" marR="78373" marT="39191" marB="39191"/>
                </a:tc>
                <a:tc>
                  <a:txBody>
                    <a:bodyPr/>
                    <a:lstStyle/>
                    <a:p>
                      <a:pPr lvl="0" algn="ctr"/>
                      <a:r>
                        <a:rPr lang="en-US" sz="3200" i="1" dirty="0" err="1"/>
                        <a:t>Cupriavidus</a:t>
                      </a:r>
                      <a:r>
                        <a:rPr lang="en-US" sz="3200" i="1" dirty="0"/>
                        <a:t> sp.</a:t>
                      </a:r>
                    </a:p>
                  </a:txBody>
                  <a:tcPr marL="78373" marR="78373" marT="39191" marB="39191"/>
                </a:tc>
                <a:tc>
                  <a:txBody>
                    <a:bodyPr/>
                    <a:lstStyle/>
                    <a:p>
                      <a:pPr lvl="0" algn="ctr"/>
                      <a:r>
                        <a:rPr lang="en-US" sz="3200" dirty="0"/>
                        <a:t>97% </a:t>
                      </a:r>
                    </a:p>
                  </a:txBody>
                  <a:tcPr marL="78373" marR="78373" marT="39191" marB="39191"/>
                </a:tc>
                <a:extLst>
                  <a:ext uri="{0D108BD9-81ED-4DB2-BD59-A6C34878D82A}">
                    <a16:rowId xmlns:a16="http://schemas.microsoft.com/office/drawing/2014/main" val="3028153147"/>
                  </a:ext>
                </a:extLst>
              </a:tr>
              <a:tr h="1147059">
                <a:tc>
                  <a:txBody>
                    <a:bodyPr/>
                    <a:lstStyle/>
                    <a:p>
                      <a:pPr lvl="0" algn="ctr"/>
                      <a:r>
                        <a:rPr lang="en-US" sz="3200" dirty="0"/>
                        <a:t>SLAG.B </a:t>
                      </a:r>
                    </a:p>
                  </a:txBody>
                  <a:tcPr marL="78373" marR="78373" marT="39191" marB="39191"/>
                </a:tc>
                <a:tc>
                  <a:txBody>
                    <a:bodyPr/>
                    <a:lstStyle/>
                    <a:p>
                      <a:pPr lvl="0" algn="ctr"/>
                      <a:r>
                        <a:rPr lang="en-US" sz="3200" dirty="0"/>
                        <a:t>Hour</a:t>
                      </a:r>
                    </a:p>
                    <a:p>
                      <a:pPr lvl="0" algn="ctr"/>
                      <a:endParaRPr lang="en-US" sz="3200" dirty="0"/>
                    </a:p>
                  </a:txBody>
                  <a:tcPr marL="78373" marR="78373" marT="39191" marB="39191"/>
                </a:tc>
                <a:tc>
                  <a:txBody>
                    <a:bodyPr/>
                    <a:lstStyle/>
                    <a:p>
                      <a:pPr lvl="0" algn="ctr"/>
                      <a:r>
                        <a:rPr lang="en-US" sz="3200" dirty="0"/>
                        <a:t>3.1</a:t>
                      </a:r>
                      <a:r>
                        <a:rPr lang="en-US" sz="3200" baseline="0" dirty="0"/>
                        <a:t> ng/</a:t>
                      </a:r>
                      <a:r>
                        <a:rPr lang="el-GR" altLang="en-US" sz="3200" kern="1200" dirty="0">
                          <a:solidFill>
                            <a:srgbClr val="000000"/>
                          </a:solidFill>
                          <a:latin typeface="+mn-lt"/>
                          <a:ea typeface="+mn-ea"/>
                          <a:cs typeface="+mn-cs"/>
                        </a:rPr>
                        <a:t>μ</a:t>
                      </a:r>
                      <a:r>
                        <a:rPr lang="en-US" sz="3200" dirty="0"/>
                        <a:t>L</a:t>
                      </a:r>
                    </a:p>
                  </a:txBody>
                  <a:tcPr marL="78373" marR="78373" marT="39191" marB="39191"/>
                </a:tc>
                <a:tc>
                  <a:txBody>
                    <a:bodyPr/>
                    <a:lstStyle/>
                    <a:p>
                      <a:pPr lvl="0" algn="ctr"/>
                      <a:r>
                        <a:rPr lang="en-US" sz="3200" i="1" dirty="0" err="1"/>
                        <a:t>Zoogloeaceae</a:t>
                      </a:r>
                      <a:r>
                        <a:rPr lang="en-US" sz="3200" i="1" dirty="0"/>
                        <a:t> bacterium</a:t>
                      </a:r>
                    </a:p>
                  </a:txBody>
                  <a:tcPr marL="78373" marR="78373" marT="39191" marB="39191"/>
                </a:tc>
                <a:tc>
                  <a:txBody>
                    <a:bodyPr/>
                    <a:lstStyle/>
                    <a:p>
                      <a:pPr lvl="0" algn="ctr"/>
                      <a:r>
                        <a:rPr lang="en-US" sz="3200" dirty="0"/>
                        <a:t>91%</a:t>
                      </a:r>
                    </a:p>
                  </a:txBody>
                  <a:tcPr marL="78373" marR="78373" marT="39191" marB="39191"/>
                </a:tc>
                <a:extLst>
                  <a:ext uri="{0D108BD9-81ED-4DB2-BD59-A6C34878D82A}">
                    <a16:rowId xmlns:a16="http://schemas.microsoft.com/office/drawing/2014/main" val="3652235017"/>
                  </a:ext>
                </a:extLst>
              </a:tr>
            </a:tbl>
          </a:graphicData>
        </a:graphic>
      </p:graphicFrame>
      <p:grpSp>
        <p:nvGrpSpPr>
          <p:cNvPr id="64" name="Group 63">
            <a:extLst>
              <a:ext uri="{FF2B5EF4-FFF2-40B4-BE49-F238E27FC236}">
                <a16:creationId xmlns:a16="http://schemas.microsoft.com/office/drawing/2014/main" id="{B5ED6635-DDAC-4299-A0EA-8125787254AC}"/>
              </a:ext>
            </a:extLst>
          </p:cNvPr>
          <p:cNvGrpSpPr/>
          <p:nvPr/>
        </p:nvGrpSpPr>
        <p:grpSpPr>
          <a:xfrm>
            <a:off x="11133761" y="6724830"/>
            <a:ext cx="20926878" cy="4610117"/>
            <a:chOff x="810535" y="12507943"/>
            <a:chExt cx="25212157" cy="6651132"/>
          </a:xfrm>
        </p:grpSpPr>
        <p:grpSp>
          <p:nvGrpSpPr>
            <p:cNvPr id="65" name="Group 64">
              <a:extLst>
                <a:ext uri="{FF2B5EF4-FFF2-40B4-BE49-F238E27FC236}">
                  <a16:creationId xmlns:a16="http://schemas.microsoft.com/office/drawing/2014/main" id="{B6F9D921-589B-452C-B091-DA6E77866635}"/>
                </a:ext>
              </a:extLst>
            </p:cNvPr>
            <p:cNvGrpSpPr/>
            <p:nvPr/>
          </p:nvGrpSpPr>
          <p:grpSpPr>
            <a:xfrm>
              <a:off x="810535" y="12507943"/>
              <a:ext cx="25212157" cy="6651132"/>
              <a:chOff x="810535" y="12507943"/>
              <a:chExt cx="25212157" cy="6651132"/>
            </a:xfrm>
          </p:grpSpPr>
          <p:grpSp>
            <p:nvGrpSpPr>
              <p:cNvPr id="68" name="Group 67">
                <a:extLst>
                  <a:ext uri="{FF2B5EF4-FFF2-40B4-BE49-F238E27FC236}">
                    <a16:creationId xmlns:a16="http://schemas.microsoft.com/office/drawing/2014/main" id="{6C77004C-15C3-4F27-A68D-60CDEB0448C9}"/>
                  </a:ext>
                </a:extLst>
              </p:cNvPr>
              <p:cNvGrpSpPr/>
              <p:nvPr/>
            </p:nvGrpSpPr>
            <p:grpSpPr>
              <a:xfrm>
                <a:off x="8154705" y="16783668"/>
                <a:ext cx="1491571" cy="2106765"/>
                <a:chOff x="15849600" y="20087071"/>
                <a:chExt cx="1491571" cy="2106765"/>
              </a:xfrm>
            </p:grpSpPr>
            <p:sp>
              <p:nvSpPr>
                <p:cNvPr id="82" name="Cylinder 81">
                  <a:extLst>
                    <a:ext uri="{FF2B5EF4-FFF2-40B4-BE49-F238E27FC236}">
                      <a16:creationId xmlns:a16="http://schemas.microsoft.com/office/drawing/2014/main" id="{20407E64-149D-46B0-B17D-C83AC97ED3F3}"/>
                    </a:ext>
                  </a:extLst>
                </p:cNvPr>
                <p:cNvSpPr/>
                <p:nvPr/>
              </p:nvSpPr>
              <p:spPr bwMode="auto">
                <a:xfrm>
                  <a:off x="16445068" y="20087071"/>
                  <a:ext cx="300634" cy="516657"/>
                </a:xfrm>
                <a:prstGeom prst="can">
                  <a:avLst>
                    <a:gd name="adj" fmla="val 1667"/>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83" name="Cylinder 82">
                  <a:extLst>
                    <a:ext uri="{FF2B5EF4-FFF2-40B4-BE49-F238E27FC236}">
                      <a16:creationId xmlns:a16="http://schemas.microsoft.com/office/drawing/2014/main" id="{A9361477-DE7E-4D0D-8748-1CBA3428B3C5}"/>
                    </a:ext>
                  </a:extLst>
                </p:cNvPr>
                <p:cNvSpPr/>
                <p:nvPr/>
              </p:nvSpPr>
              <p:spPr bwMode="auto">
                <a:xfrm>
                  <a:off x="15849600" y="20870397"/>
                  <a:ext cx="1491571" cy="1323439"/>
                </a:xfrm>
                <a:prstGeom prst="can">
                  <a:avLst>
                    <a:gd name="adj" fmla="val 10853"/>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84" name="Cylinder 83">
                  <a:extLst>
                    <a:ext uri="{FF2B5EF4-FFF2-40B4-BE49-F238E27FC236}">
                      <a16:creationId xmlns:a16="http://schemas.microsoft.com/office/drawing/2014/main" id="{5C20771F-A3CE-4A95-A666-2E051E443788}"/>
                    </a:ext>
                  </a:extLst>
                </p:cNvPr>
                <p:cNvSpPr/>
                <p:nvPr/>
              </p:nvSpPr>
              <p:spPr bwMode="auto">
                <a:xfrm>
                  <a:off x="16286878" y="20603728"/>
                  <a:ext cx="617014" cy="326157"/>
                </a:xfrm>
                <a:prstGeom prst="can">
                  <a:avLst>
                    <a:gd name="adj" fmla="val 10398"/>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sp>
            <p:nvSpPr>
              <p:cNvPr id="69" name="Rectangle 68">
                <a:extLst>
                  <a:ext uri="{FF2B5EF4-FFF2-40B4-BE49-F238E27FC236}">
                    <a16:creationId xmlns:a16="http://schemas.microsoft.com/office/drawing/2014/main" id="{E9BCFA77-B001-47EF-9E9B-75B9E8336A59}"/>
                  </a:ext>
                </a:extLst>
              </p:cNvPr>
              <p:cNvSpPr/>
              <p:nvPr/>
            </p:nvSpPr>
            <p:spPr bwMode="auto">
              <a:xfrm>
                <a:off x="21907892" y="14660943"/>
                <a:ext cx="4114800" cy="1914042"/>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a:ln>
                    <a:noFill/>
                  </a:ln>
                  <a:solidFill>
                    <a:schemeClr val="tx1"/>
                  </a:solidFill>
                  <a:effectLst/>
                  <a:latin typeface="Arial" charset="0"/>
                </a:endParaRPr>
              </a:p>
            </p:txBody>
          </p:sp>
          <p:sp>
            <p:nvSpPr>
              <p:cNvPr id="70" name="Rectangle 69">
                <a:extLst>
                  <a:ext uri="{FF2B5EF4-FFF2-40B4-BE49-F238E27FC236}">
                    <a16:creationId xmlns:a16="http://schemas.microsoft.com/office/drawing/2014/main" id="{64D3EB49-400F-49C0-AB3A-5752BC602194}"/>
                  </a:ext>
                </a:extLst>
              </p:cNvPr>
              <p:cNvSpPr/>
              <p:nvPr/>
            </p:nvSpPr>
            <p:spPr bwMode="auto">
              <a:xfrm>
                <a:off x="13492071" y="15064377"/>
                <a:ext cx="5672620" cy="1120504"/>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Arial" charset="0"/>
                  </a:rPr>
                  <a:t>Diffusion Dryer</a:t>
                </a:r>
              </a:p>
            </p:txBody>
          </p:sp>
          <p:grpSp>
            <p:nvGrpSpPr>
              <p:cNvPr id="71" name="Group 70">
                <a:extLst>
                  <a:ext uri="{FF2B5EF4-FFF2-40B4-BE49-F238E27FC236}">
                    <a16:creationId xmlns:a16="http://schemas.microsoft.com/office/drawing/2014/main" id="{0A107D16-9335-4109-A366-22CEE38408F1}"/>
                  </a:ext>
                </a:extLst>
              </p:cNvPr>
              <p:cNvGrpSpPr/>
              <p:nvPr/>
            </p:nvGrpSpPr>
            <p:grpSpPr>
              <a:xfrm>
                <a:off x="6851278" y="14838650"/>
                <a:ext cx="3926722" cy="2022332"/>
                <a:chOff x="16400579" y="14187169"/>
                <a:chExt cx="3926722" cy="2022332"/>
              </a:xfrm>
            </p:grpSpPr>
            <p:sp>
              <p:nvSpPr>
                <p:cNvPr id="80" name="Rectangle 79">
                  <a:extLst>
                    <a:ext uri="{FF2B5EF4-FFF2-40B4-BE49-F238E27FC236}">
                      <a16:creationId xmlns:a16="http://schemas.microsoft.com/office/drawing/2014/main" id="{C87DDCE8-7B20-42CA-BB5A-DB7EBD9C50B9}"/>
                    </a:ext>
                  </a:extLst>
                </p:cNvPr>
                <p:cNvSpPr/>
                <p:nvPr/>
              </p:nvSpPr>
              <p:spPr bwMode="auto">
                <a:xfrm>
                  <a:off x="16400579" y="14187169"/>
                  <a:ext cx="3926722" cy="2022332"/>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81" name="TextBox 80">
                  <a:extLst>
                    <a:ext uri="{FF2B5EF4-FFF2-40B4-BE49-F238E27FC236}">
                      <a16:creationId xmlns:a16="http://schemas.microsoft.com/office/drawing/2014/main" id="{E9B18222-2A98-4ABF-8D8E-467A18471854}"/>
                    </a:ext>
                  </a:extLst>
                </p:cNvPr>
                <p:cNvSpPr txBox="1"/>
                <p:nvPr/>
              </p:nvSpPr>
              <p:spPr>
                <a:xfrm>
                  <a:off x="16912803" y="14377455"/>
                  <a:ext cx="3068634" cy="141727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000" dirty="0"/>
                    <a:t>   </a:t>
                  </a:r>
                  <a:r>
                    <a:rPr lang="en-US" sz="4000" b="1" dirty="0"/>
                    <a:t> TSI </a:t>
                  </a:r>
                </a:p>
                <a:p>
                  <a:r>
                    <a:rPr lang="en-US" sz="4000" b="1" dirty="0"/>
                    <a:t>Atomizer </a:t>
                  </a:r>
                </a:p>
              </p:txBody>
            </p:sp>
          </p:grpSp>
          <p:grpSp>
            <p:nvGrpSpPr>
              <p:cNvPr id="72" name="Group 71">
                <a:extLst>
                  <a:ext uri="{FF2B5EF4-FFF2-40B4-BE49-F238E27FC236}">
                    <a16:creationId xmlns:a16="http://schemas.microsoft.com/office/drawing/2014/main" id="{74253AFD-57F0-4C27-9C30-E0C5BB5ADC7D}"/>
                  </a:ext>
                </a:extLst>
              </p:cNvPr>
              <p:cNvGrpSpPr/>
              <p:nvPr/>
            </p:nvGrpSpPr>
            <p:grpSpPr>
              <a:xfrm>
                <a:off x="810535" y="15028936"/>
                <a:ext cx="3467259" cy="1155944"/>
                <a:chOff x="5565106" y="20194646"/>
                <a:chExt cx="5340126" cy="2134304"/>
              </a:xfrm>
            </p:grpSpPr>
            <p:sp>
              <p:nvSpPr>
                <p:cNvPr id="78" name="Rectangle 77">
                  <a:extLst>
                    <a:ext uri="{FF2B5EF4-FFF2-40B4-BE49-F238E27FC236}">
                      <a16:creationId xmlns:a16="http://schemas.microsoft.com/office/drawing/2014/main" id="{A6E17756-8FE3-4A8D-9399-7C4B0F687BEF}"/>
                    </a:ext>
                  </a:extLst>
                </p:cNvPr>
                <p:cNvSpPr/>
                <p:nvPr/>
              </p:nvSpPr>
              <p:spPr bwMode="auto">
                <a:xfrm>
                  <a:off x="5565106" y="20194646"/>
                  <a:ext cx="4865370" cy="2134304"/>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79" name="TextBox 78">
                  <a:extLst>
                    <a:ext uri="{FF2B5EF4-FFF2-40B4-BE49-F238E27FC236}">
                      <a16:creationId xmlns:a16="http://schemas.microsoft.com/office/drawing/2014/main" id="{79C3B253-9623-4647-9995-214A3E861228}"/>
                    </a:ext>
                  </a:extLst>
                </p:cNvPr>
                <p:cNvSpPr txBox="1"/>
                <p:nvPr/>
              </p:nvSpPr>
              <p:spPr>
                <a:xfrm>
                  <a:off x="6028431" y="20551319"/>
                  <a:ext cx="4876801" cy="1307021"/>
                </a:xfrm>
                <a:prstGeom prst="rect">
                  <a:avLst/>
                </a:prstGeom>
                <a:noFill/>
              </p:spPr>
              <p:txBody>
                <a:bodyPr wrap="square" rtlCol="0">
                  <a:spAutoFit/>
                </a:bodyPr>
                <a:lstStyle/>
                <a:p>
                  <a:r>
                    <a:rPr lang="en-US" sz="4000" b="1" dirty="0"/>
                    <a:t>Air Filter</a:t>
                  </a:r>
                </a:p>
              </p:txBody>
            </p:sp>
          </p:grpSp>
          <p:sp>
            <p:nvSpPr>
              <p:cNvPr id="73" name="Arrow: Right 72">
                <a:extLst>
                  <a:ext uri="{FF2B5EF4-FFF2-40B4-BE49-F238E27FC236}">
                    <a16:creationId xmlns:a16="http://schemas.microsoft.com/office/drawing/2014/main" id="{E0C7E1B4-E5F2-479D-B990-A870CEA55243}"/>
                  </a:ext>
                </a:extLst>
              </p:cNvPr>
              <p:cNvSpPr/>
              <p:nvPr/>
            </p:nvSpPr>
            <p:spPr bwMode="auto">
              <a:xfrm>
                <a:off x="4027684" y="15400794"/>
                <a:ext cx="2743200" cy="434340"/>
              </a:xfrm>
              <a:prstGeom prst="rightArrow">
                <a:avLst/>
              </a:prstGeom>
              <a:solidFill>
                <a:schemeClr val="accent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74" name="TextBox 73">
                <a:extLst>
                  <a:ext uri="{FF2B5EF4-FFF2-40B4-BE49-F238E27FC236}">
                    <a16:creationId xmlns:a16="http://schemas.microsoft.com/office/drawing/2014/main" id="{738BF037-18F6-44F0-9E43-3E6BCE7331C6}"/>
                  </a:ext>
                </a:extLst>
              </p:cNvPr>
              <p:cNvSpPr txBox="1"/>
              <p:nvPr/>
            </p:nvSpPr>
            <p:spPr>
              <a:xfrm>
                <a:off x="3117134" y="12507943"/>
                <a:ext cx="4564299" cy="1417274"/>
              </a:xfrm>
              <a:prstGeom prst="rect">
                <a:avLst/>
              </a:prstGeom>
              <a:noFill/>
            </p:spPr>
            <p:txBody>
              <a:bodyPr wrap="square" rtlCol="0">
                <a:spAutoFit/>
              </a:bodyPr>
              <a:lstStyle/>
              <a:p>
                <a:r>
                  <a:rPr lang="en-US" sz="4000" b="1" dirty="0"/>
                  <a:t>Compressed Air (1.884Lpm)</a:t>
                </a:r>
              </a:p>
            </p:txBody>
          </p:sp>
          <p:sp>
            <p:nvSpPr>
              <p:cNvPr id="75" name="TextBox 74">
                <a:extLst>
                  <a:ext uri="{FF2B5EF4-FFF2-40B4-BE49-F238E27FC236}">
                    <a16:creationId xmlns:a16="http://schemas.microsoft.com/office/drawing/2014/main" id="{FC477443-AECC-4494-ACF1-669F1317A055}"/>
                  </a:ext>
                </a:extLst>
              </p:cNvPr>
              <p:cNvSpPr txBox="1"/>
              <p:nvPr/>
            </p:nvSpPr>
            <p:spPr>
              <a:xfrm>
                <a:off x="10972800" y="17741801"/>
                <a:ext cx="4443709" cy="1417274"/>
              </a:xfrm>
              <a:prstGeom prst="rect">
                <a:avLst/>
              </a:prstGeom>
              <a:noFill/>
            </p:spPr>
            <p:txBody>
              <a:bodyPr wrap="square" rtlCol="0">
                <a:spAutoFit/>
              </a:bodyPr>
              <a:lstStyle/>
              <a:p>
                <a:r>
                  <a:rPr lang="en-US" sz="4000" b="1" i="1" dirty="0"/>
                  <a:t>E. coli </a:t>
                </a:r>
                <a:r>
                  <a:rPr lang="en-US" sz="4000" b="1" dirty="0"/>
                  <a:t>and Water Mixture</a:t>
                </a:r>
                <a:r>
                  <a:rPr lang="en-US" sz="4000" b="1" i="1" dirty="0"/>
                  <a:t> </a:t>
                </a:r>
              </a:p>
            </p:txBody>
          </p:sp>
          <p:sp>
            <p:nvSpPr>
              <p:cNvPr id="76" name="Arrow: Right 75">
                <a:extLst>
                  <a:ext uri="{FF2B5EF4-FFF2-40B4-BE49-F238E27FC236}">
                    <a16:creationId xmlns:a16="http://schemas.microsoft.com/office/drawing/2014/main" id="{38FA8D97-EC3B-4B82-9728-C59A957D4410}"/>
                  </a:ext>
                </a:extLst>
              </p:cNvPr>
              <p:cNvSpPr/>
              <p:nvPr/>
            </p:nvSpPr>
            <p:spPr bwMode="auto">
              <a:xfrm>
                <a:off x="10778000" y="15400794"/>
                <a:ext cx="2743200" cy="434340"/>
              </a:xfrm>
              <a:prstGeom prst="rightArrow">
                <a:avLst/>
              </a:prstGeom>
              <a:solidFill>
                <a:schemeClr val="accent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77" name="Arrow: Right 76">
                <a:extLst>
                  <a:ext uri="{FF2B5EF4-FFF2-40B4-BE49-F238E27FC236}">
                    <a16:creationId xmlns:a16="http://schemas.microsoft.com/office/drawing/2014/main" id="{D47BC53F-0017-4EFB-B611-9F439A2C1994}"/>
                  </a:ext>
                </a:extLst>
              </p:cNvPr>
              <p:cNvSpPr/>
              <p:nvPr/>
            </p:nvSpPr>
            <p:spPr bwMode="auto">
              <a:xfrm>
                <a:off x="19129128" y="15358884"/>
                <a:ext cx="2743200" cy="434340"/>
              </a:xfrm>
              <a:prstGeom prst="rightArrow">
                <a:avLst/>
              </a:prstGeom>
              <a:solidFill>
                <a:schemeClr val="accent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sp>
          <p:nvSpPr>
            <p:cNvPr id="66" name="Arrow: Right 65">
              <a:extLst>
                <a:ext uri="{FF2B5EF4-FFF2-40B4-BE49-F238E27FC236}">
                  <a16:creationId xmlns:a16="http://schemas.microsoft.com/office/drawing/2014/main" id="{4B3F7542-CA30-4A46-BCEA-1FC00E81FF51}"/>
                </a:ext>
              </a:extLst>
            </p:cNvPr>
            <p:cNvSpPr/>
            <p:nvPr/>
          </p:nvSpPr>
          <p:spPr bwMode="auto">
            <a:xfrm rot="5400000">
              <a:off x="4799196" y="14746241"/>
              <a:ext cx="1035357" cy="140405"/>
            </a:xfrm>
            <a:prstGeom prst="rightArrow">
              <a:avLst/>
            </a:prstGeom>
            <a:solidFill>
              <a:schemeClr val="accent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67" name="Arrow: Right 66">
              <a:extLst>
                <a:ext uri="{FF2B5EF4-FFF2-40B4-BE49-F238E27FC236}">
                  <a16:creationId xmlns:a16="http://schemas.microsoft.com/office/drawing/2014/main" id="{9DF9542E-020F-4A2F-A465-00896D384585}"/>
                </a:ext>
              </a:extLst>
            </p:cNvPr>
            <p:cNvSpPr/>
            <p:nvPr/>
          </p:nvSpPr>
          <p:spPr bwMode="auto">
            <a:xfrm rot="10800000">
              <a:off x="9697413" y="18284525"/>
              <a:ext cx="1035357" cy="140405"/>
            </a:xfrm>
            <a:prstGeom prst="rightArrow">
              <a:avLst/>
            </a:prstGeom>
            <a:solidFill>
              <a:schemeClr val="accent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sp>
        <p:nvSpPr>
          <p:cNvPr id="4" name="TextBox 3">
            <a:extLst>
              <a:ext uri="{FF2B5EF4-FFF2-40B4-BE49-F238E27FC236}">
                <a16:creationId xmlns:a16="http://schemas.microsoft.com/office/drawing/2014/main" id="{D6979413-9D2A-4292-8D52-92A5799475BC}"/>
              </a:ext>
            </a:extLst>
          </p:cNvPr>
          <p:cNvSpPr txBox="1"/>
          <p:nvPr/>
        </p:nvSpPr>
        <p:spPr>
          <a:xfrm>
            <a:off x="29439737" y="8648022"/>
            <a:ext cx="2149548" cy="707886"/>
          </a:xfrm>
          <a:prstGeom prst="rect">
            <a:avLst/>
          </a:prstGeom>
          <a:noFill/>
        </p:spPr>
        <p:txBody>
          <a:bodyPr wrap="square" rtlCol="0">
            <a:spAutoFit/>
          </a:bodyPr>
          <a:lstStyle/>
          <a:p>
            <a:r>
              <a:rPr lang="en-US" sz="4000" b="1" dirty="0"/>
              <a:t>Filter</a:t>
            </a:r>
          </a:p>
        </p:txBody>
      </p:sp>
      <p:grpSp>
        <p:nvGrpSpPr>
          <p:cNvPr id="85" name="Group 84">
            <a:extLst>
              <a:ext uri="{FF2B5EF4-FFF2-40B4-BE49-F238E27FC236}">
                <a16:creationId xmlns:a16="http://schemas.microsoft.com/office/drawing/2014/main" id="{C8022EB2-AA0B-4462-A31E-9BAE0953C388}"/>
              </a:ext>
            </a:extLst>
          </p:cNvPr>
          <p:cNvGrpSpPr/>
          <p:nvPr/>
        </p:nvGrpSpPr>
        <p:grpSpPr>
          <a:xfrm>
            <a:off x="15185480" y="13885850"/>
            <a:ext cx="12291757" cy="4029329"/>
            <a:chOff x="7401701" y="12819526"/>
            <a:chExt cx="12322358" cy="4119863"/>
          </a:xfrm>
        </p:grpSpPr>
        <p:grpSp>
          <p:nvGrpSpPr>
            <p:cNvPr id="86" name="Group 85">
              <a:extLst>
                <a:ext uri="{FF2B5EF4-FFF2-40B4-BE49-F238E27FC236}">
                  <a16:creationId xmlns:a16="http://schemas.microsoft.com/office/drawing/2014/main" id="{FC6BC180-BE3C-4883-9DE7-2109B16DDD74}"/>
                </a:ext>
              </a:extLst>
            </p:cNvPr>
            <p:cNvGrpSpPr/>
            <p:nvPr/>
          </p:nvGrpSpPr>
          <p:grpSpPr>
            <a:xfrm>
              <a:off x="7401701" y="12819526"/>
              <a:ext cx="12322358" cy="4119863"/>
              <a:chOff x="250984" y="12416034"/>
              <a:chExt cx="14845657" cy="5943831"/>
            </a:xfrm>
          </p:grpSpPr>
          <p:grpSp>
            <p:nvGrpSpPr>
              <p:cNvPr id="92" name="Group 91">
                <a:extLst>
                  <a:ext uri="{FF2B5EF4-FFF2-40B4-BE49-F238E27FC236}">
                    <a16:creationId xmlns:a16="http://schemas.microsoft.com/office/drawing/2014/main" id="{D575577C-7B51-4B77-A5CC-37F38994B280}"/>
                  </a:ext>
                </a:extLst>
              </p:cNvPr>
              <p:cNvGrpSpPr/>
              <p:nvPr/>
            </p:nvGrpSpPr>
            <p:grpSpPr>
              <a:xfrm>
                <a:off x="250984" y="12416034"/>
                <a:ext cx="14845657" cy="5943831"/>
                <a:chOff x="250984" y="12416034"/>
                <a:chExt cx="14845657" cy="5943831"/>
              </a:xfrm>
            </p:grpSpPr>
            <p:sp>
              <p:nvSpPr>
                <p:cNvPr id="94" name="Rectangle 93">
                  <a:extLst>
                    <a:ext uri="{FF2B5EF4-FFF2-40B4-BE49-F238E27FC236}">
                      <a16:creationId xmlns:a16="http://schemas.microsoft.com/office/drawing/2014/main" id="{CB1782D7-3ECD-4059-B9CD-414A65596E39}"/>
                    </a:ext>
                  </a:extLst>
                </p:cNvPr>
                <p:cNvSpPr/>
                <p:nvPr/>
              </p:nvSpPr>
              <p:spPr bwMode="auto">
                <a:xfrm>
                  <a:off x="12082417" y="13463593"/>
                  <a:ext cx="3014224" cy="1725800"/>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a:ln>
                      <a:noFill/>
                    </a:ln>
                    <a:solidFill>
                      <a:schemeClr val="tx1"/>
                    </a:solidFill>
                    <a:effectLst/>
                    <a:latin typeface="Arial" charset="0"/>
                  </a:endParaRPr>
                </a:p>
              </p:txBody>
            </p:sp>
            <p:grpSp>
              <p:nvGrpSpPr>
                <p:cNvPr id="95" name="Group 94">
                  <a:extLst>
                    <a:ext uri="{FF2B5EF4-FFF2-40B4-BE49-F238E27FC236}">
                      <a16:creationId xmlns:a16="http://schemas.microsoft.com/office/drawing/2014/main" id="{0E2A655F-37EF-4E79-89B3-F313473CA074}"/>
                    </a:ext>
                  </a:extLst>
                </p:cNvPr>
                <p:cNvGrpSpPr/>
                <p:nvPr/>
              </p:nvGrpSpPr>
              <p:grpSpPr>
                <a:xfrm>
                  <a:off x="6686615" y="13681535"/>
                  <a:ext cx="3068634" cy="4678330"/>
                  <a:chOff x="16235916" y="13030054"/>
                  <a:chExt cx="3068634" cy="4678330"/>
                </a:xfrm>
              </p:grpSpPr>
              <p:sp>
                <p:nvSpPr>
                  <p:cNvPr id="102" name="Rectangle 101">
                    <a:extLst>
                      <a:ext uri="{FF2B5EF4-FFF2-40B4-BE49-F238E27FC236}">
                        <a16:creationId xmlns:a16="http://schemas.microsoft.com/office/drawing/2014/main" id="{C60C55AE-56B0-4AA9-8D8D-B056F26EED1A}"/>
                      </a:ext>
                    </a:extLst>
                  </p:cNvPr>
                  <p:cNvSpPr/>
                  <p:nvPr/>
                </p:nvSpPr>
                <p:spPr bwMode="auto">
                  <a:xfrm rot="5400000">
                    <a:off x="15478516" y="14298383"/>
                    <a:ext cx="4678330" cy="2141671"/>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03" name="TextBox 102">
                    <a:extLst>
                      <a:ext uri="{FF2B5EF4-FFF2-40B4-BE49-F238E27FC236}">
                        <a16:creationId xmlns:a16="http://schemas.microsoft.com/office/drawing/2014/main" id="{BB8BC3D2-1E6A-448C-9D33-8A60D164AD97}"/>
                      </a:ext>
                    </a:extLst>
                  </p:cNvPr>
                  <p:cNvSpPr txBox="1"/>
                  <p:nvPr/>
                </p:nvSpPr>
                <p:spPr>
                  <a:xfrm>
                    <a:off x="16235916" y="16597545"/>
                    <a:ext cx="3068634" cy="102128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000" dirty="0"/>
                      <a:t>   </a:t>
                    </a:r>
                    <a:r>
                      <a:rPr lang="en-US" sz="4000" b="1" dirty="0"/>
                      <a:t> SLAG </a:t>
                    </a:r>
                  </a:p>
                </p:txBody>
              </p:sp>
            </p:grpSp>
            <p:grpSp>
              <p:nvGrpSpPr>
                <p:cNvPr id="96" name="Group 95">
                  <a:extLst>
                    <a:ext uri="{FF2B5EF4-FFF2-40B4-BE49-F238E27FC236}">
                      <a16:creationId xmlns:a16="http://schemas.microsoft.com/office/drawing/2014/main" id="{96D18E7F-73D4-410F-8659-D143605CDE96}"/>
                    </a:ext>
                  </a:extLst>
                </p:cNvPr>
                <p:cNvGrpSpPr/>
                <p:nvPr/>
              </p:nvGrpSpPr>
              <p:grpSpPr>
                <a:xfrm>
                  <a:off x="250984" y="12416034"/>
                  <a:ext cx="3519751" cy="1155944"/>
                  <a:chOff x="4703310" y="15370252"/>
                  <a:chExt cx="5420973" cy="2134304"/>
                </a:xfrm>
              </p:grpSpPr>
              <p:sp>
                <p:nvSpPr>
                  <p:cNvPr id="100" name="Rectangle 99">
                    <a:extLst>
                      <a:ext uri="{FF2B5EF4-FFF2-40B4-BE49-F238E27FC236}">
                        <a16:creationId xmlns:a16="http://schemas.microsoft.com/office/drawing/2014/main" id="{07E328F8-42A1-4880-A356-A273A524CBEB}"/>
                      </a:ext>
                    </a:extLst>
                  </p:cNvPr>
                  <p:cNvSpPr/>
                  <p:nvPr/>
                </p:nvSpPr>
                <p:spPr bwMode="auto">
                  <a:xfrm>
                    <a:off x="4703310" y="15370252"/>
                    <a:ext cx="4865372" cy="2134304"/>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01" name="TextBox 100">
                    <a:extLst>
                      <a:ext uri="{FF2B5EF4-FFF2-40B4-BE49-F238E27FC236}">
                        <a16:creationId xmlns:a16="http://schemas.microsoft.com/office/drawing/2014/main" id="{154EDB77-84A5-4633-9335-02F5FB39F53A}"/>
                      </a:ext>
                    </a:extLst>
                  </p:cNvPr>
                  <p:cNvSpPr txBox="1"/>
                  <p:nvPr/>
                </p:nvSpPr>
                <p:spPr>
                  <a:xfrm>
                    <a:off x="5247482" y="15587481"/>
                    <a:ext cx="4876801" cy="1307021"/>
                  </a:xfrm>
                  <a:prstGeom prst="rect">
                    <a:avLst/>
                  </a:prstGeom>
                  <a:noFill/>
                </p:spPr>
                <p:txBody>
                  <a:bodyPr wrap="square" rtlCol="0">
                    <a:spAutoFit/>
                  </a:bodyPr>
                  <a:lstStyle/>
                  <a:p>
                    <a:r>
                      <a:rPr lang="en-US" sz="4000" b="1" dirty="0"/>
                      <a:t>Air Filter</a:t>
                    </a:r>
                  </a:p>
                </p:txBody>
              </p:sp>
            </p:grpSp>
            <p:sp>
              <p:nvSpPr>
                <p:cNvPr id="97" name="TextBox 96">
                  <a:extLst>
                    <a:ext uri="{FF2B5EF4-FFF2-40B4-BE49-F238E27FC236}">
                      <a16:creationId xmlns:a16="http://schemas.microsoft.com/office/drawing/2014/main" id="{A1691FE6-783E-45A5-B742-5756E90CFB04}"/>
                    </a:ext>
                  </a:extLst>
                </p:cNvPr>
                <p:cNvSpPr txBox="1"/>
                <p:nvPr/>
              </p:nvSpPr>
              <p:spPr>
                <a:xfrm>
                  <a:off x="1830488" y="14657796"/>
                  <a:ext cx="4564299" cy="1909358"/>
                </a:xfrm>
                <a:prstGeom prst="rect">
                  <a:avLst/>
                </a:prstGeom>
                <a:noFill/>
              </p:spPr>
              <p:txBody>
                <a:bodyPr wrap="square" rtlCol="0">
                  <a:spAutoFit/>
                </a:bodyPr>
                <a:lstStyle/>
                <a:p>
                  <a:r>
                    <a:rPr lang="en-US" sz="4000" b="1" dirty="0"/>
                    <a:t>Compressed Air (4 </a:t>
                  </a:r>
                  <a:r>
                    <a:rPr lang="en-US" sz="4000" b="1" dirty="0" err="1"/>
                    <a:t>Lpm</a:t>
                  </a:r>
                  <a:r>
                    <a:rPr lang="en-US" sz="4000" b="1" dirty="0"/>
                    <a:t>)</a:t>
                  </a:r>
                </a:p>
              </p:txBody>
            </p:sp>
            <p:sp>
              <p:nvSpPr>
                <p:cNvPr id="98" name="TextBox 97">
                  <a:extLst>
                    <a:ext uri="{FF2B5EF4-FFF2-40B4-BE49-F238E27FC236}">
                      <a16:creationId xmlns:a16="http://schemas.microsoft.com/office/drawing/2014/main" id="{24A6E4FB-A98B-4C67-B269-6C60BDF23102}"/>
                    </a:ext>
                  </a:extLst>
                </p:cNvPr>
                <p:cNvSpPr txBox="1"/>
                <p:nvPr/>
              </p:nvSpPr>
              <p:spPr>
                <a:xfrm>
                  <a:off x="9937585" y="16973482"/>
                  <a:ext cx="4443709" cy="1021285"/>
                </a:xfrm>
                <a:prstGeom prst="rect">
                  <a:avLst/>
                </a:prstGeom>
                <a:noFill/>
              </p:spPr>
              <p:txBody>
                <a:bodyPr wrap="square" rtlCol="0">
                  <a:spAutoFit/>
                </a:bodyPr>
                <a:lstStyle/>
                <a:p>
                  <a:r>
                    <a:rPr lang="en-US" sz="4000" b="1" i="1" dirty="0"/>
                    <a:t>E. coli  </a:t>
                  </a:r>
                </a:p>
              </p:txBody>
            </p:sp>
            <p:sp>
              <p:nvSpPr>
                <p:cNvPr id="99" name="Arrow: Right 98">
                  <a:extLst>
                    <a:ext uri="{FF2B5EF4-FFF2-40B4-BE49-F238E27FC236}">
                      <a16:creationId xmlns:a16="http://schemas.microsoft.com/office/drawing/2014/main" id="{8297E3F4-A360-4A61-A4BA-600C80E14B0C}"/>
                    </a:ext>
                  </a:extLst>
                </p:cNvPr>
                <p:cNvSpPr/>
                <p:nvPr/>
              </p:nvSpPr>
              <p:spPr bwMode="auto">
                <a:xfrm>
                  <a:off x="9339216" y="14015203"/>
                  <a:ext cx="2743200" cy="434340"/>
                </a:xfrm>
                <a:prstGeom prst="rightArrow">
                  <a:avLst/>
                </a:prstGeom>
                <a:solidFill>
                  <a:schemeClr val="accent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dirty="0">
                    <a:ln>
                      <a:noFill/>
                    </a:ln>
                    <a:solidFill>
                      <a:schemeClr val="tx1"/>
                    </a:solidFill>
                    <a:effectLst/>
                    <a:latin typeface="Arial" charset="0"/>
                  </a:endParaRPr>
                </a:p>
              </p:txBody>
            </p:sp>
          </p:grpSp>
          <p:sp>
            <p:nvSpPr>
              <p:cNvPr id="93" name="Arrow: Right 92">
                <a:extLst>
                  <a:ext uri="{FF2B5EF4-FFF2-40B4-BE49-F238E27FC236}">
                    <a16:creationId xmlns:a16="http://schemas.microsoft.com/office/drawing/2014/main" id="{977E1D34-A9F6-4864-AEB0-A41117274AAF}"/>
                  </a:ext>
                </a:extLst>
              </p:cNvPr>
              <p:cNvSpPr/>
              <p:nvPr/>
            </p:nvSpPr>
            <p:spPr bwMode="auto">
              <a:xfrm rot="16200000">
                <a:off x="4146733" y="13844538"/>
                <a:ext cx="1409381" cy="275533"/>
              </a:xfrm>
              <a:prstGeom prst="rightArrow">
                <a:avLst/>
              </a:prstGeom>
              <a:solidFill>
                <a:schemeClr val="dk1">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dirty="0">
                  <a:ln>
                    <a:noFill/>
                  </a:ln>
                  <a:solidFill>
                    <a:schemeClr val="tx1"/>
                  </a:solidFill>
                  <a:effectLst/>
                  <a:latin typeface="Arial" charset="0"/>
                </a:endParaRPr>
              </a:p>
            </p:txBody>
          </p:sp>
        </p:grpSp>
        <p:sp>
          <p:nvSpPr>
            <p:cNvPr id="87" name="Cylinder 86">
              <a:extLst>
                <a:ext uri="{FF2B5EF4-FFF2-40B4-BE49-F238E27FC236}">
                  <a16:creationId xmlns:a16="http://schemas.microsoft.com/office/drawing/2014/main" id="{5C700432-94F1-4CF8-B693-C30D8C77EECD}"/>
                </a:ext>
              </a:extLst>
            </p:cNvPr>
            <p:cNvSpPr/>
            <p:nvPr/>
          </p:nvSpPr>
          <p:spPr bwMode="auto">
            <a:xfrm>
              <a:off x="13585658" y="15297330"/>
              <a:ext cx="866772" cy="399475"/>
            </a:xfrm>
            <a:prstGeom prst="can">
              <a:avLst>
                <a:gd name="adj" fmla="val 10853"/>
              </a:avLst>
            </a:prstGeom>
            <a:solidFill>
              <a:schemeClr val="accent4">
                <a:alpha val="50000"/>
              </a:schemeClr>
            </a:solidFill>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88" name="Cylinder 87">
              <a:extLst>
                <a:ext uri="{FF2B5EF4-FFF2-40B4-BE49-F238E27FC236}">
                  <a16:creationId xmlns:a16="http://schemas.microsoft.com/office/drawing/2014/main" id="{558674B1-6B30-497A-BDD7-4C5B4CEACC9F}"/>
                </a:ext>
              </a:extLst>
            </p:cNvPr>
            <p:cNvSpPr/>
            <p:nvPr/>
          </p:nvSpPr>
          <p:spPr bwMode="auto">
            <a:xfrm>
              <a:off x="13614058" y="13742502"/>
              <a:ext cx="204708" cy="1582582"/>
            </a:xfrm>
            <a:prstGeom prst="can">
              <a:avLst>
                <a:gd name="adj" fmla="val 1667"/>
              </a:avLst>
            </a:prstGeom>
            <a:solidFill>
              <a:schemeClr val="dk1">
                <a:alpha val="50000"/>
              </a:schemeClr>
            </a:solidFill>
            <a:ln>
              <a:no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89" name="Arrow: Bent 88">
              <a:extLst>
                <a:ext uri="{FF2B5EF4-FFF2-40B4-BE49-F238E27FC236}">
                  <a16:creationId xmlns:a16="http://schemas.microsoft.com/office/drawing/2014/main" id="{895879BC-B312-4426-9EA6-5E26AB56A98F}"/>
                </a:ext>
              </a:extLst>
            </p:cNvPr>
            <p:cNvSpPr/>
            <p:nvPr/>
          </p:nvSpPr>
          <p:spPr bwMode="auto">
            <a:xfrm rot="174716" flipH="1">
              <a:off x="14567909" y="15516545"/>
              <a:ext cx="2026032" cy="477705"/>
            </a:xfrm>
            <a:prstGeom prst="bentArrow">
              <a:avLst>
                <a:gd name="adj1" fmla="val 25000"/>
                <a:gd name="adj2" fmla="val 23713"/>
                <a:gd name="adj3" fmla="val 25000"/>
                <a:gd name="adj4" fmla="val 43750"/>
              </a:avLst>
            </a:prstGeom>
            <a:solidFill>
              <a:schemeClr val="dk1">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90" name="Arrow: Bent-Up 89">
              <a:extLst>
                <a:ext uri="{FF2B5EF4-FFF2-40B4-BE49-F238E27FC236}">
                  <a16:creationId xmlns:a16="http://schemas.microsoft.com/office/drawing/2014/main" id="{51174967-6041-4690-AB0F-4E8E1D3B51BD}"/>
                </a:ext>
              </a:extLst>
            </p:cNvPr>
            <p:cNvSpPr/>
            <p:nvPr/>
          </p:nvSpPr>
          <p:spPr bwMode="auto">
            <a:xfrm flipV="1">
              <a:off x="10023776" y="13158131"/>
              <a:ext cx="3788509" cy="476481"/>
            </a:xfrm>
            <a:prstGeom prst="bentUpArrow">
              <a:avLst/>
            </a:prstGeom>
            <a:solidFill>
              <a:schemeClr val="accent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91" name="TextBox 90">
              <a:extLst>
                <a:ext uri="{FF2B5EF4-FFF2-40B4-BE49-F238E27FC236}">
                  <a16:creationId xmlns:a16="http://schemas.microsoft.com/office/drawing/2014/main" id="{3049C975-898C-40BE-BE06-A3793083C90A}"/>
                </a:ext>
              </a:extLst>
            </p:cNvPr>
            <p:cNvSpPr txBox="1"/>
            <p:nvPr/>
          </p:nvSpPr>
          <p:spPr>
            <a:xfrm>
              <a:off x="17758154" y="13825907"/>
              <a:ext cx="1582749" cy="707886"/>
            </a:xfrm>
            <a:prstGeom prst="rect">
              <a:avLst/>
            </a:prstGeom>
            <a:noFill/>
          </p:spPr>
          <p:txBody>
            <a:bodyPr wrap="square" rtlCol="0">
              <a:spAutoFit/>
            </a:bodyPr>
            <a:lstStyle/>
            <a:p>
              <a:r>
                <a:rPr lang="en-US" sz="4000" b="1" dirty="0"/>
                <a:t>Filter</a:t>
              </a:r>
            </a:p>
          </p:txBody>
        </p:sp>
      </p:grpSp>
      <p:sp>
        <p:nvSpPr>
          <p:cNvPr id="6" name="TextBox 5">
            <a:extLst>
              <a:ext uri="{FF2B5EF4-FFF2-40B4-BE49-F238E27FC236}">
                <a16:creationId xmlns:a16="http://schemas.microsoft.com/office/drawing/2014/main" id="{8C2F71F5-1881-482F-86D3-62D6F1027BA7}"/>
              </a:ext>
            </a:extLst>
          </p:cNvPr>
          <p:cNvSpPr txBox="1"/>
          <p:nvPr/>
        </p:nvSpPr>
        <p:spPr>
          <a:xfrm>
            <a:off x="20434743" y="6083849"/>
            <a:ext cx="8379643" cy="923330"/>
          </a:xfrm>
          <a:prstGeom prst="rect">
            <a:avLst/>
          </a:prstGeom>
          <a:noFill/>
        </p:spPr>
        <p:txBody>
          <a:bodyPr wrap="square" rtlCol="0">
            <a:spAutoFit/>
          </a:bodyPr>
          <a:lstStyle/>
          <a:p>
            <a:r>
              <a:rPr lang="en-US" sz="5400" b="1" dirty="0">
                <a:solidFill>
                  <a:schemeClr val="accent5">
                    <a:lumMod val="50000"/>
                  </a:schemeClr>
                </a:solidFill>
                <a:latin typeface="Calibri" panose="020F0502020204030204" pitchFamily="34" charset="0"/>
                <a:cs typeface="Calibri" panose="020F0502020204030204" pitchFamily="34" charset="0"/>
              </a:rPr>
              <a:t>TSI Atomizer</a:t>
            </a:r>
          </a:p>
        </p:txBody>
      </p:sp>
      <p:sp>
        <p:nvSpPr>
          <p:cNvPr id="8" name="TextBox 7">
            <a:extLst>
              <a:ext uri="{FF2B5EF4-FFF2-40B4-BE49-F238E27FC236}">
                <a16:creationId xmlns:a16="http://schemas.microsoft.com/office/drawing/2014/main" id="{9EBF49D0-697A-44EB-BB61-2031F296DABD}"/>
              </a:ext>
            </a:extLst>
          </p:cNvPr>
          <p:cNvSpPr txBox="1"/>
          <p:nvPr/>
        </p:nvSpPr>
        <p:spPr>
          <a:xfrm>
            <a:off x="20877057" y="12743713"/>
            <a:ext cx="5650827" cy="923330"/>
          </a:xfrm>
          <a:prstGeom prst="rect">
            <a:avLst/>
          </a:prstGeom>
          <a:noFill/>
        </p:spPr>
        <p:txBody>
          <a:bodyPr wrap="square" rtlCol="0">
            <a:spAutoFit/>
          </a:bodyPr>
          <a:lstStyle/>
          <a:p>
            <a:r>
              <a:rPr lang="en-US" sz="5400" b="1" dirty="0">
                <a:solidFill>
                  <a:schemeClr val="accent5">
                    <a:lumMod val="50000"/>
                  </a:schemeClr>
                </a:solidFill>
                <a:latin typeface="Calibri" panose="020F0502020204030204" pitchFamily="34" charset="0"/>
                <a:cs typeface="Calibri" panose="020F0502020204030204" pitchFamily="34" charset="0"/>
              </a:rPr>
              <a:t>SLAG</a:t>
            </a:r>
          </a:p>
        </p:txBody>
      </p:sp>
      <p:sp>
        <p:nvSpPr>
          <p:cNvPr id="11" name="TextBox 10">
            <a:extLst>
              <a:ext uri="{FF2B5EF4-FFF2-40B4-BE49-F238E27FC236}">
                <a16:creationId xmlns:a16="http://schemas.microsoft.com/office/drawing/2014/main" id="{3E5450E1-FD05-4068-A5F4-BDD8B8BE282D}"/>
              </a:ext>
            </a:extLst>
          </p:cNvPr>
          <p:cNvSpPr txBox="1"/>
          <p:nvPr/>
        </p:nvSpPr>
        <p:spPr>
          <a:xfrm>
            <a:off x="23851008" y="31658700"/>
            <a:ext cx="7931748" cy="830997"/>
          </a:xfrm>
          <a:prstGeom prst="rect">
            <a:avLst/>
          </a:prstGeom>
          <a:noFill/>
        </p:spPr>
        <p:txBody>
          <a:bodyPr wrap="square" rtlCol="0">
            <a:spAutoFit/>
          </a:bodyPr>
          <a:lstStyle/>
          <a:p>
            <a:r>
              <a:rPr lang="en-US" sz="2400" b="1" kern="0" dirty="0">
                <a:solidFill>
                  <a:srgbClr val="000000"/>
                </a:solidFill>
                <a:latin typeface="+mj-lt"/>
                <a:cs typeface="Tahoma" pitchFamily="2"/>
              </a:rPr>
              <a:t>Figure 2. A representative DNA chromatogram that shows the DNA sequence for one bacterial fragment</a:t>
            </a:r>
          </a:p>
        </p:txBody>
      </p:sp>
      <p:sp>
        <p:nvSpPr>
          <p:cNvPr id="12" name="TextBox 11">
            <a:extLst>
              <a:ext uri="{FF2B5EF4-FFF2-40B4-BE49-F238E27FC236}">
                <a16:creationId xmlns:a16="http://schemas.microsoft.com/office/drawing/2014/main" id="{53D5D652-B68E-4F6F-BE40-369E13799E59}"/>
              </a:ext>
            </a:extLst>
          </p:cNvPr>
          <p:cNvSpPr txBox="1"/>
          <p:nvPr/>
        </p:nvSpPr>
        <p:spPr>
          <a:xfrm>
            <a:off x="9753599" y="31572952"/>
            <a:ext cx="11963401" cy="1200329"/>
          </a:xfrm>
          <a:prstGeom prst="rect">
            <a:avLst/>
          </a:prstGeom>
          <a:noFill/>
        </p:spPr>
        <p:txBody>
          <a:bodyPr wrap="square" rtlCol="0">
            <a:spAutoFit/>
          </a:bodyPr>
          <a:lstStyle/>
          <a:p>
            <a:pPr marL="0" lvl="1" defTabSz="457200" eaLnBrk="0" fontAlgn="auto" hangingPunct="0">
              <a:spcBef>
                <a:spcPts val="1545"/>
              </a:spcBef>
              <a:spcAft>
                <a:spcPts val="0"/>
              </a:spcAft>
              <a:buSzPct val="100000"/>
              <a:tabLst>
                <a:tab pos="0" algn="l"/>
                <a:tab pos="783732" algn="l"/>
                <a:tab pos="1567464" algn="l"/>
                <a:tab pos="2351196" algn="l"/>
                <a:tab pos="3134928" algn="l"/>
                <a:tab pos="3918661" algn="l"/>
                <a:tab pos="4702393" algn="l"/>
                <a:tab pos="5486125" algn="l"/>
                <a:tab pos="6269857" algn="l"/>
                <a:tab pos="7053590" algn="l"/>
                <a:tab pos="7837322" algn="l"/>
                <a:tab pos="8621054" algn="l"/>
              </a:tabLst>
              <a:defRPr sz="1800" b="0" i="0" u="none" strike="noStrike" kern="0" cap="none" spc="0" baseline="0">
                <a:solidFill>
                  <a:srgbClr val="000000"/>
                </a:solidFill>
                <a:uFillTx/>
              </a:defRPr>
            </a:pPr>
            <a:r>
              <a:rPr lang="en-US" sz="2400" b="1" kern="0" dirty="0">
                <a:solidFill>
                  <a:srgbClr val="000000"/>
                </a:solidFill>
                <a:latin typeface="+mj-lt"/>
                <a:cs typeface="Tahoma" pitchFamily="2"/>
              </a:rPr>
              <a:t>Figure 1. Results from one PCR amplification of TSI samples. This gel indicates that the TSI collecting device was contaminated. The ladder on the left is an indicator for amplicon size, indicating that the correct region is amplified.</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19499</TotalTime>
  <Words>580</Words>
  <Application>Microsoft Office PowerPoint</Application>
  <PresentationFormat>Custom</PresentationFormat>
  <Paragraphs>121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Bitstream Vera Sans</vt:lpstr>
      <vt:lpstr>Bodoni MT</vt:lpstr>
      <vt:lpstr>Calibri</vt:lpstr>
      <vt:lpstr>Liberation Serif</vt:lpstr>
      <vt:lpstr>Tahoma</vt:lpstr>
      <vt:lpstr>Default Design</vt:lpstr>
      <vt:lpstr>PowerPoint Presentation</vt:lpstr>
    </vt:vector>
  </TitlesOfParts>
  <Company>University of North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Vein</dc:creator>
  <cp:lastModifiedBy>Windows User</cp:lastModifiedBy>
  <cp:revision>233</cp:revision>
  <dcterms:created xsi:type="dcterms:W3CDTF">2009-07-29T14:33:10Z</dcterms:created>
  <dcterms:modified xsi:type="dcterms:W3CDTF">2018-09-12T15:11:32Z</dcterms:modified>
</cp:coreProperties>
</file>