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9.png" ContentType="image/png"/>
  <Override PartName="/ppt/media/image8.png" ContentType="image/png"/>
  <Override PartName="/ppt/media/image14.jpeg" ContentType="image/jpeg"/>
  <Override PartName="/ppt/media/image12.jpeg" ContentType="image/jpeg"/>
  <Override PartName="/ppt/media/image11.png" ContentType="image/png"/>
  <Override PartName="/ppt/media/image19.jpeg" ContentType="image/jpeg"/>
  <Override PartName="/ppt/media/image7.jpeg" ContentType="image/jpeg"/>
  <Override PartName="/ppt/media/image20.jpeg" ContentType="image/jpeg"/>
  <Override PartName="/ppt/media/image15.jpeg" ContentType="image/jpeg"/>
  <Override PartName="/ppt/media/image18.jpeg" ContentType="image/jpeg"/>
  <Override PartName="/ppt/media/image16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13.jpeg" ContentType="image/jpeg"/>
  <Override PartName="/ppt/media/image5.png" ContentType="image/png"/>
  <Override PartName="/ppt/media/image10.png" ContentType="image/png"/>
  <Override PartName="/ppt/media/image6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8E2E867-751B-41AC-ABA1-A8FE81BA6811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ldImg"/>
          </p:nvPr>
        </p:nvSpPr>
        <p:spPr>
          <a:xfrm>
            <a:off x="870120" y="1257480"/>
            <a:ext cx="6032160" cy="3393720"/>
          </a:xfrm>
          <a:prstGeom prst="rect">
            <a:avLst/>
          </a:prstGeom>
        </p:spPr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6120" cy="396036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11" name="TextShape 3"/>
          <p:cNvSpPr txBox="1"/>
          <p:nvPr/>
        </p:nvSpPr>
        <p:spPr>
          <a:xfrm>
            <a:off x="4402080" y="9553680"/>
            <a:ext cx="3368160" cy="504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02E82D6-24EA-4653-AA9A-F9070E38C71D}" type="slidenum">
              <a:rPr b="0" lang="en-US" sz="1200" spc="-1" strike="noStrike">
                <a:latin typeface="Times New Roman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Img"/>
          </p:nvPr>
        </p:nvSpPr>
        <p:spPr>
          <a:xfrm>
            <a:off x="870120" y="1257480"/>
            <a:ext cx="6032160" cy="3393720"/>
          </a:xfrm>
          <a:prstGeom prst="rect">
            <a:avLst/>
          </a:prstGeom>
        </p:spPr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6120" cy="396036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14" name="TextShape 3"/>
          <p:cNvSpPr txBox="1"/>
          <p:nvPr/>
        </p:nvSpPr>
        <p:spPr>
          <a:xfrm>
            <a:off x="4402080" y="9553680"/>
            <a:ext cx="3368160" cy="504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24033F2-6F32-404D-9B75-FA7DB9A046BC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5" descr=""/>
          <p:cNvPicPr/>
          <p:nvPr/>
        </p:nvPicPr>
        <p:blipFill>
          <a:blip r:embed="rId3"/>
          <a:srcRect l="10905" t="0" r="0" b="0"/>
          <a:stretch/>
        </p:blipFill>
        <p:spPr>
          <a:xfrm>
            <a:off x="0" y="-4320"/>
            <a:ext cx="8091720" cy="761400"/>
          </a:xfrm>
          <a:prstGeom prst="rect">
            <a:avLst/>
          </a:prstGeom>
          <a:ln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4"/>
          <a:stretch/>
        </p:blipFill>
        <p:spPr>
          <a:xfrm>
            <a:off x="4275360" y="6079680"/>
            <a:ext cx="3640320" cy="6256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"/>
          <p:cNvPicPr/>
          <p:nvPr/>
        </p:nvPicPr>
        <p:blipFill>
          <a:blip r:embed="rId3"/>
          <a:stretch/>
        </p:blipFill>
        <p:spPr>
          <a:xfrm>
            <a:off x="8673480" y="6177240"/>
            <a:ext cx="3200040" cy="550080"/>
          </a:xfrm>
          <a:prstGeom prst="rect">
            <a:avLst/>
          </a:prstGeom>
          <a:ln>
            <a:noFill/>
          </a:ln>
        </p:spPr>
      </p:pic>
      <p:pic>
        <p:nvPicPr>
          <p:cNvPr id="41" name="Picture 7" descr=""/>
          <p:cNvPicPr/>
          <p:nvPr/>
        </p:nvPicPr>
        <p:blipFill>
          <a:blip r:embed="rId4"/>
          <a:srcRect l="7616" t="0" r="0" b="0"/>
          <a:stretch/>
        </p:blipFill>
        <p:spPr>
          <a:xfrm>
            <a:off x="0" y="6179040"/>
            <a:ext cx="7395840" cy="67104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07360" y="883080"/>
            <a:ext cx="11801880" cy="152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9a44"/>
                </a:solidFill>
                <a:latin typeface="Arial"/>
                <a:ea typeface="Arial"/>
              </a:rPr>
              <a:t>Faculty Support for Proposal Writing in the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9a44"/>
                </a:solidFill>
                <a:latin typeface="Arial"/>
                <a:ea typeface="Arial"/>
              </a:rPr>
              <a:t>John D. Odegard School of Aerospace Sciences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07360" y="2743560"/>
            <a:ext cx="11588400" cy="6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David J. Delene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88" name="Picture 2" descr="Current Skycam"/>
          <p:cNvPicPr/>
          <p:nvPr/>
        </p:nvPicPr>
        <p:blipFill>
          <a:blip r:embed="rId1"/>
          <a:srcRect l="0" t="22953" r="0" b="3412"/>
          <a:stretch/>
        </p:blipFill>
        <p:spPr>
          <a:xfrm>
            <a:off x="3795120" y="3988800"/>
            <a:ext cx="4392720" cy="1819440"/>
          </a:xfrm>
          <a:prstGeom prst="rect">
            <a:avLst/>
          </a:prstGeom>
          <a:ln w="25560">
            <a:noFill/>
          </a:ln>
        </p:spPr>
      </p:pic>
      <p:pic>
        <p:nvPicPr>
          <p:cNvPr id="89" name="Picture 10" descr=""/>
          <p:cNvPicPr/>
          <p:nvPr/>
        </p:nvPicPr>
        <p:blipFill>
          <a:blip r:embed="rId2"/>
          <a:stretch/>
        </p:blipFill>
        <p:spPr>
          <a:xfrm>
            <a:off x="207000" y="3993480"/>
            <a:ext cx="3340080" cy="658080"/>
          </a:xfrm>
          <a:prstGeom prst="rect">
            <a:avLst/>
          </a:prstGeom>
          <a:ln>
            <a:noFill/>
          </a:ln>
        </p:spPr>
      </p:pic>
      <p:pic>
        <p:nvPicPr>
          <p:cNvPr id="90" name="Picture 12" descr=""/>
          <p:cNvPicPr/>
          <p:nvPr/>
        </p:nvPicPr>
        <p:blipFill>
          <a:blip r:embed="rId3"/>
          <a:stretch/>
        </p:blipFill>
        <p:spPr>
          <a:xfrm>
            <a:off x="207000" y="5251680"/>
            <a:ext cx="3340080" cy="658080"/>
          </a:xfrm>
          <a:prstGeom prst="rect">
            <a:avLst/>
          </a:prstGeom>
          <a:ln>
            <a:noFill/>
          </a:ln>
        </p:spPr>
      </p:pic>
      <p:pic>
        <p:nvPicPr>
          <p:cNvPr id="91" name="Picture 14" descr=""/>
          <p:cNvPicPr/>
          <p:nvPr/>
        </p:nvPicPr>
        <p:blipFill>
          <a:blip r:embed="rId4"/>
          <a:stretch/>
        </p:blipFill>
        <p:spPr>
          <a:xfrm>
            <a:off x="8362800" y="3988800"/>
            <a:ext cx="3669480" cy="639720"/>
          </a:xfrm>
          <a:prstGeom prst="rect">
            <a:avLst/>
          </a:prstGeom>
          <a:ln>
            <a:noFill/>
          </a:ln>
        </p:spPr>
      </p:pic>
      <p:pic>
        <p:nvPicPr>
          <p:cNvPr id="92" name="Picture 16" descr=""/>
          <p:cNvPicPr/>
          <p:nvPr/>
        </p:nvPicPr>
        <p:blipFill>
          <a:blip r:embed="rId5"/>
          <a:stretch/>
        </p:blipFill>
        <p:spPr>
          <a:xfrm>
            <a:off x="8527320" y="5150160"/>
            <a:ext cx="3340080" cy="65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0" y="5062680"/>
            <a:ext cx="12192120" cy="101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5360" indent="-225000" algn="just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What is the need requirement for sustainable, externally funded research. Critical for new Assistant Research Professors.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0" y="0"/>
            <a:ext cx="12191760" cy="58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9a44"/>
                </a:solidFill>
                <a:latin typeface="Arial"/>
                <a:ea typeface="Arial"/>
              </a:rPr>
              <a:t>Research Actives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96" name="Picture 2" descr="0801191511b.jpg"/>
          <p:cNvPicPr/>
          <p:nvPr/>
        </p:nvPicPr>
        <p:blipFill>
          <a:blip r:embed="rId1"/>
          <a:stretch/>
        </p:blipFill>
        <p:spPr>
          <a:xfrm>
            <a:off x="8302320" y="128160"/>
            <a:ext cx="3687840" cy="2074320"/>
          </a:xfrm>
          <a:prstGeom prst="rect">
            <a:avLst/>
          </a:prstGeom>
          <a:ln w="25560">
            <a:noFill/>
          </a:ln>
        </p:spPr>
      </p:pic>
      <p:pic>
        <p:nvPicPr>
          <p:cNvPr id="97" name="Picture 4" descr="IMG 4149"/>
          <p:cNvPicPr/>
          <p:nvPr/>
        </p:nvPicPr>
        <p:blipFill>
          <a:blip r:embed="rId2"/>
          <a:srcRect l="3341" t="0" r="1619" b="1382"/>
          <a:stretch/>
        </p:blipFill>
        <p:spPr>
          <a:xfrm>
            <a:off x="4072680" y="2329920"/>
            <a:ext cx="2379240" cy="2616120"/>
          </a:xfrm>
          <a:prstGeom prst="rect">
            <a:avLst/>
          </a:prstGeom>
          <a:ln w="25560">
            <a:noFill/>
          </a:ln>
        </p:spPr>
      </p:pic>
      <p:pic>
        <p:nvPicPr>
          <p:cNvPr id="98" name="Picture 6" descr=""/>
          <p:cNvPicPr/>
          <p:nvPr/>
        </p:nvPicPr>
        <p:blipFill>
          <a:blip r:embed="rId3"/>
          <a:srcRect l="0" t="0" r="0" b="15967"/>
          <a:stretch/>
        </p:blipFill>
        <p:spPr>
          <a:xfrm>
            <a:off x="200880" y="128160"/>
            <a:ext cx="3701880" cy="2074320"/>
          </a:xfrm>
          <a:prstGeom prst="rect">
            <a:avLst/>
          </a:prstGeom>
          <a:ln w="25560">
            <a:noFill/>
          </a:ln>
        </p:spPr>
      </p:pic>
      <p:pic>
        <p:nvPicPr>
          <p:cNvPr id="99" name="Picture 8" descr=""/>
          <p:cNvPicPr/>
          <p:nvPr/>
        </p:nvPicPr>
        <p:blipFill>
          <a:blip r:embed="rId4"/>
          <a:srcRect l="0" t="10989" r="0" b="29794"/>
          <a:stretch/>
        </p:blipFill>
        <p:spPr>
          <a:xfrm>
            <a:off x="4072680" y="592200"/>
            <a:ext cx="4079880" cy="1610280"/>
          </a:xfrm>
          <a:prstGeom prst="rect">
            <a:avLst/>
          </a:prstGeom>
          <a:ln w="25560">
            <a:noFill/>
          </a:ln>
        </p:spPr>
      </p:pic>
      <p:pic>
        <p:nvPicPr>
          <p:cNvPr id="100" name="Picture 10" descr=""/>
          <p:cNvPicPr/>
          <p:nvPr/>
        </p:nvPicPr>
        <p:blipFill>
          <a:blip r:embed="rId5"/>
          <a:srcRect l="0" t="0" r="5661" b="0"/>
          <a:stretch/>
        </p:blipFill>
        <p:spPr>
          <a:xfrm>
            <a:off x="200880" y="2332080"/>
            <a:ext cx="3701880" cy="2616120"/>
          </a:xfrm>
          <a:prstGeom prst="rect">
            <a:avLst/>
          </a:prstGeom>
          <a:ln w="25560">
            <a:noFill/>
          </a:ln>
        </p:spPr>
      </p:pic>
      <p:pic>
        <p:nvPicPr>
          <p:cNvPr id="101" name="Picture 12" descr=""/>
          <p:cNvPicPr/>
          <p:nvPr/>
        </p:nvPicPr>
        <p:blipFill>
          <a:blip r:embed="rId6"/>
          <a:srcRect l="27475" t="0" r="33171" b="0"/>
          <a:stretch/>
        </p:blipFill>
        <p:spPr>
          <a:xfrm>
            <a:off x="6587640" y="2327400"/>
            <a:ext cx="1565640" cy="2653560"/>
          </a:xfrm>
          <a:prstGeom prst="rect">
            <a:avLst/>
          </a:prstGeom>
          <a:ln w="25560">
            <a:noFill/>
          </a:ln>
        </p:spPr>
      </p:pic>
      <p:pic>
        <p:nvPicPr>
          <p:cNvPr id="102" name="Picture 14" descr=""/>
          <p:cNvPicPr/>
          <p:nvPr/>
        </p:nvPicPr>
        <p:blipFill>
          <a:blip r:embed="rId7"/>
          <a:srcRect l="0" t="3998" r="0" b="0"/>
          <a:stretch/>
        </p:blipFill>
        <p:spPr>
          <a:xfrm>
            <a:off x="8289000" y="2327400"/>
            <a:ext cx="3687840" cy="2655000"/>
          </a:xfrm>
          <a:prstGeom prst="rect">
            <a:avLst/>
          </a:prstGeom>
          <a:ln w="255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609480" y="1600200"/>
            <a:ext cx="10972080" cy="403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2"/>
          <p:cNvSpPr/>
          <p:nvPr/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3"/>
          <p:cNvSpPr/>
          <p:nvPr/>
        </p:nvSpPr>
        <p:spPr>
          <a:xfrm>
            <a:off x="-18720" y="555480"/>
            <a:ext cx="11801880" cy="557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5360" indent="-22500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Time to write competitive proposal in STEM. </a:t>
            </a:r>
            <a:endParaRPr b="0" lang="en-US" sz="3200" spc="-1" strike="noStrike">
              <a:latin typeface="Arial"/>
            </a:endParaRPr>
          </a:p>
          <a:p>
            <a:pPr lvl="1" marL="682560" indent="-22500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National Science Foundation style proposal.</a:t>
            </a:r>
            <a:endParaRPr b="0" lang="en-US" sz="3200" spc="-1" strike="noStrike">
              <a:latin typeface="Arial"/>
            </a:endParaRPr>
          </a:p>
          <a:p>
            <a:pPr lvl="2" marL="1139760" indent="-22500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One Month of Time</a:t>
            </a:r>
            <a:endParaRPr b="0" lang="en-US" sz="3200" spc="-1" strike="noStrike">
              <a:latin typeface="Arial"/>
            </a:endParaRPr>
          </a:p>
          <a:p>
            <a:pPr marL="225360" indent="-22500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Number of Proposals Needed.</a:t>
            </a:r>
            <a:endParaRPr b="0" lang="en-US" sz="3200" spc="-1" strike="noStrike">
              <a:latin typeface="Arial"/>
            </a:endParaRPr>
          </a:p>
          <a:p>
            <a:pPr lvl="1" marL="682560" indent="-22500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Three per Year</a:t>
            </a:r>
            <a:endParaRPr b="0" lang="en-US" sz="3200" spc="-1" strike="noStrike">
              <a:latin typeface="Arial"/>
            </a:endParaRPr>
          </a:p>
          <a:p>
            <a:pPr lvl="2" marL="1139760" indent="-22500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3 year, 300 – 400 k Grant</a:t>
            </a:r>
            <a:endParaRPr b="0" lang="en-US" sz="3200" spc="-1" strike="noStrike">
              <a:latin typeface="Arial"/>
            </a:endParaRPr>
          </a:p>
          <a:p>
            <a:pPr lvl="2" marL="1139760" indent="-22500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1/3 Funded</a:t>
            </a:r>
            <a:endParaRPr b="0" lang="en-US" sz="3200" spc="-1" strike="noStrike">
              <a:latin typeface="Arial"/>
            </a:endParaRPr>
          </a:p>
          <a:p>
            <a:pPr marL="225360" indent="-22500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Percentage (3 Months)</a:t>
            </a:r>
            <a:endParaRPr b="0" lang="en-US" sz="3200" spc="-1" strike="noStrike">
              <a:latin typeface="Arial"/>
            </a:endParaRPr>
          </a:p>
          <a:p>
            <a:pPr lvl="1" marL="682560" indent="-22500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12 Month Appointment – 25 %</a:t>
            </a:r>
            <a:endParaRPr b="0" lang="en-US" sz="3200" spc="-1" strike="noStrike">
              <a:latin typeface="Arial"/>
            </a:endParaRPr>
          </a:p>
          <a:p>
            <a:pPr lvl="1" marL="682560" indent="-22500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9 Month Appointment – 33 %</a:t>
            </a:r>
            <a:endParaRPr b="0" lang="en-US" sz="3200" spc="-1" strike="noStrike">
              <a:latin typeface="Arial"/>
            </a:endParaRPr>
          </a:p>
          <a:p>
            <a:pPr lvl="1" marL="682560" indent="-22500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0" y="0"/>
            <a:ext cx="12191760" cy="58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9a44"/>
                </a:solidFill>
                <a:latin typeface="Arial"/>
                <a:ea typeface="Arial"/>
              </a:rPr>
              <a:t>Support Needs for Sustainable Research Program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07" name="Picture 4" descr="Aviation"/>
          <p:cNvPicPr/>
          <p:nvPr/>
        </p:nvPicPr>
        <p:blipFill>
          <a:blip r:embed="rId1"/>
          <a:srcRect l="0" t="0" r="0" b="16240"/>
          <a:stretch/>
        </p:blipFill>
        <p:spPr>
          <a:xfrm>
            <a:off x="8733600" y="753480"/>
            <a:ext cx="3369600" cy="1881720"/>
          </a:xfrm>
          <a:prstGeom prst="rect">
            <a:avLst/>
          </a:prstGeom>
          <a:ln w="25560">
            <a:noFill/>
          </a:ln>
        </p:spPr>
      </p:pic>
      <p:pic>
        <p:nvPicPr>
          <p:cNvPr id="108" name="Picture 2" descr=""/>
          <p:cNvPicPr/>
          <p:nvPr/>
        </p:nvPicPr>
        <p:blipFill>
          <a:blip r:embed="rId2"/>
          <a:srcRect l="11567" t="8520" r="28433" b="32597"/>
          <a:stretch/>
        </p:blipFill>
        <p:spPr>
          <a:xfrm>
            <a:off x="6995880" y="3574440"/>
            <a:ext cx="4965480" cy="2246400"/>
          </a:xfrm>
          <a:prstGeom prst="rect">
            <a:avLst/>
          </a:prstGeom>
          <a:ln w="255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Application>LibreOffice/6.4.7.2$Linux_X86_64 LibreOffice_project/40$Build-2</Application>
  <Words>145</Words>
  <Paragraphs>31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2013-02-13T15:39:40Z</dcterms:created>
  <dc:creator>Jess</dc:creator>
  <dc:description/>
  <dc:language>en-US</dc:language>
  <cp:lastModifiedBy>Last Author</cp:lastModifiedBy>
  <dcterms:modified xsi:type="dcterms:W3CDTF">2023-10-04T11:30:18Z</dcterms:modified>
  <cp:revision>51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</vt:i4>
  </property>
</Properties>
</file>