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1"/>
  </p:notesMasterIdLst>
  <p:sldIdLst>
    <p:sldId id="287" r:id="rId3"/>
    <p:sldId id="260" r:id="rId4"/>
    <p:sldId id="269" r:id="rId5"/>
    <p:sldId id="270" r:id="rId6"/>
    <p:sldId id="271" r:id="rId7"/>
    <p:sldId id="272" r:id="rId8"/>
    <p:sldId id="273" r:id="rId9"/>
    <p:sldId id="274" r:id="rId10"/>
    <p:sldId id="275" r:id="rId11"/>
    <p:sldId id="276" r:id="rId12"/>
    <p:sldId id="277" r:id="rId13"/>
    <p:sldId id="278" r:id="rId14"/>
    <p:sldId id="279" r:id="rId15"/>
    <p:sldId id="288" r:id="rId16"/>
    <p:sldId id="280" r:id="rId17"/>
    <p:sldId id="281" r:id="rId18"/>
    <p:sldId id="282" r:id="rId19"/>
    <p:sldId id="283" r:id="rId20"/>
  </p:sldIdLst>
  <p:sldSz cx="10077450" cy="7562850"/>
  <p:notesSz cx="7772400" cy="10058400"/>
  <p:defaultTextStyle>
    <a:defPPr>
      <a:defRPr lang="en-GB"/>
    </a:defPPr>
    <a:lvl1pPr algn="l" defTabSz="457200" rtl="0" fontAlgn="base" hangingPunct="0">
      <a:lnSpc>
        <a:spcPts val="4175"/>
      </a:lnSpc>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DejaVu Sans" pitchFamily="34" charset="0"/>
      </a:defRPr>
    </a:lvl1pPr>
    <a:lvl2pPr marL="742950" indent="-285750" algn="l" defTabSz="457200" rtl="0" fontAlgn="base" hangingPunct="0">
      <a:lnSpc>
        <a:spcPts val="4175"/>
      </a:lnSpc>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DejaVu Sans" pitchFamily="34" charset="0"/>
      </a:defRPr>
    </a:lvl2pPr>
    <a:lvl3pPr marL="1143000" indent="-228600" algn="l" defTabSz="457200" rtl="0" fontAlgn="base" hangingPunct="0">
      <a:lnSpc>
        <a:spcPts val="4175"/>
      </a:lnSpc>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DejaVu Sans" pitchFamily="34" charset="0"/>
      </a:defRPr>
    </a:lvl3pPr>
    <a:lvl4pPr marL="1600200" indent="-228600" algn="l" defTabSz="457200" rtl="0" fontAlgn="base" hangingPunct="0">
      <a:lnSpc>
        <a:spcPts val="4175"/>
      </a:lnSpc>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DejaVu Sans" pitchFamily="34" charset="0"/>
      </a:defRPr>
    </a:lvl4pPr>
    <a:lvl5pPr marL="2057400" indent="-228600" algn="l" defTabSz="457200" rtl="0" fontAlgn="base" hangingPunct="0">
      <a:lnSpc>
        <a:spcPts val="4175"/>
      </a:lnSpc>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DejaVu Sans" pitchFamily="34" charset="0"/>
      </a:defRPr>
    </a:lvl5pPr>
    <a:lvl6pPr marL="2286000" algn="l" defTabSz="914400" rtl="0" eaLnBrk="1" latinLnBrk="0" hangingPunct="1">
      <a:defRPr kern="1200">
        <a:solidFill>
          <a:schemeClr val="bg1"/>
        </a:solidFill>
        <a:latin typeface="Arial" pitchFamily="34" charset="0"/>
        <a:ea typeface="+mn-ea"/>
        <a:cs typeface="DejaVu Sans" pitchFamily="34" charset="0"/>
      </a:defRPr>
    </a:lvl6pPr>
    <a:lvl7pPr marL="2743200" algn="l" defTabSz="914400" rtl="0" eaLnBrk="1" latinLnBrk="0" hangingPunct="1">
      <a:defRPr kern="1200">
        <a:solidFill>
          <a:schemeClr val="bg1"/>
        </a:solidFill>
        <a:latin typeface="Arial" pitchFamily="34" charset="0"/>
        <a:ea typeface="+mn-ea"/>
        <a:cs typeface="DejaVu Sans" pitchFamily="34" charset="0"/>
      </a:defRPr>
    </a:lvl7pPr>
    <a:lvl8pPr marL="3200400" algn="l" defTabSz="914400" rtl="0" eaLnBrk="1" latinLnBrk="0" hangingPunct="1">
      <a:defRPr kern="1200">
        <a:solidFill>
          <a:schemeClr val="bg1"/>
        </a:solidFill>
        <a:latin typeface="Arial" pitchFamily="34" charset="0"/>
        <a:ea typeface="+mn-ea"/>
        <a:cs typeface="DejaVu Sans" pitchFamily="34" charset="0"/>
      </a:defRPr>
    </a:lvl8pPr>
    <a:lvl9pPr marL="3657600" algn="l" defTabSz="914400" rtl="0" eaLnBrk="1" latinLnBrk="0" hangingPunct="1">
      <a:defRPr kern="1200">
        <a:solidFill>
          <a:schemeClr val="bg1"/>
        </a:solidFill>
        <a:latin typeface="Arial" pitchFamily="34" charset="0"/>
        <a:ea typeface="+mn-ea"/>
        <a:cs typeface="DejaVu Sans"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4660"/>
  </p:normalViewPr>
  <p:slideViewPr>
    <p:cSldViewPr>
      <p:cViewPr varScale="1">
        <p:scale>
          <a:sx n="57" d="100"/>
          <a:sy n="57" d="100"/>
        </p:scale>
        <p:origin x="-642"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AutoShape 1"/>
          <p:cNvSpPr>
            <a:spLocks noChangeArrowheads="1"/>
          </p:cNvSpPr>
          <p:nvPr/>
        </p:nvSpPr>
        <p:spPr bwMode="auto">
          <a:xfrm>
            <a:off x="0" y="0"/>
            <a:ext cx="7772400" cy="10058400"/>
          </a:xfrm>
          <a:prstGeom prst="roundRect">
            <a:avLst>
              <a:gd name="adj" fmla="val 19"/>
            </a:avLst>
          </a:prstGeom>
          <a:solidFill>
            <a:srgbClr val="FFFFFF"/>
          </a:solidFill>
          <a:ln w="9360">
            <a:noFill/>
            <a:miter lim="800000"/>
            <a:headEnd/>
            <a:tailEnd/>
          </a:ln>
        </p:spPr>
        <p:txBody>
          <a:bodyPr wrap="none" anchor="ctr"/>
          <a:lstStyle/>
          <a:p>
            <a:pPr>
              <a:buFont typeface="Times New Roman" pitchFamily="16" charset="0"/>
              <a:buNone/>
              <a:defRPr/>
            </a:pPr>
            <a:endParaRPr lang="en-US">
              <a:latin typeface="Arial" charset="0"/>
              <a:cs typeface="DejaVu Sans" charset="0"/>
            </a:endParaRPr>
          </a:p>
        </p:txBody>
      </p:sp>
      <p:sp>
        <p:nvSpPr>
          <p:cNvPr id="20483" name="AutoShape 2"/>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pPr>
              <a:buFont typeface="Times New Roman" pitchFamily="16" charset="0"/>
              <a:buNone/>
              <a:defRPr/>
            </a:pPr>
            <a:endParaRPr lang="en-US">
              <a:latin typeface="Arial" charset="0"/>
              <a:cs typeface="DejaVu Sans" charset="0"/>
            </a:endParaRPr>
          </a:p>
        </p:txBody>
      </p:sp>
      <p:sp>
        <p:nvSpPr>
          <p:cNvPr id="20484" name="AutoShape 3"/>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pPr>
              <a:buFont typeface="Times New Roman" pitchFamily="16" charset="0"/>
              <a:buNone/>
              <a:defRPr/>
            </a:pPr>
            <a:endParaRPr lang="en-US">
              <a:latin typeface="Arial" charset="0"/>
              <a:cs typeface="DejaVu Sans" charset="0"/>
            </a:endParaRPr>
          </a:p>
        </p:txBody>
      </p:sp>
      <p:sp>
        <p:nvSpPr>
          <p:cNvPr id="20485" name="AutoShape 4"/>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pPr>
              <a:buFont typeface="Times New Roman" pitchFamily="16" charset="0"/>
              <a:buNone/>
              <a:defRPr/>
            </a:pPr>
            <a:endParaRPr lang="en-US">
              <a:latin typeface="Arial" charset="0"/>
              <a:cs typeface="DejaVu Sans" charset="0"/>
            </a:endParaRPr>
          </a:p>
        </p:txBody>
      </p:sp>
      <p:sp>
        <p:nvSpPr>
          <p:cNvPr id="20486" name="AutoShape 5"/>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pPr>
              <a:buFont typeface="Times New Roman" pitchFamily="16" charset="0"/>
              <a:buNone/>
              <a:defRPr/>
            </a:pPr>
            <a:endParaRPr lang="en-US">
              <a:latin typeface="Arial" charset="0"/>
              <a:cs typeface="DejaVu Sans" charset="0"/>
            </a:endParaRPr>
          </a:p>
        </p:txBody>
      </p:sp>
      <p:sp>
        <p:nvSpPr>
          <p:cNvPr id="20487" name="AutoShape 6"/>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pPr>
              <a:buFont typeface="Times New Roman" pitchFamily="16" charset="0"/>
              <a:buNone/>
              <a:defRPr/>
            </a:pPr>
            <a:endParaRPr lang="en-US">
              <a:latin typeface="Arial" charset="0"/>
              <a:cs typeface="DejaVu Sans" charset="0"/>
            </a:endParaRPr>
          </a:p>
        </p:txBody>
      </p:sp>
      <p:sp>
        <p:nvSpPr>
          <p:cNvPr id="20488" name="AutoShape 7"/>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pPr>
              <a:buFont typeface="Times New Roman" pitchFamily="16" charset="0"/>
              <a:buNone/>
              <a:defRPr/>
            </a:pPr>
            <a:endParaRPr lang="en-US">
              <a:latin typeface="Arial" charset="0"/>
              <a:cs typeface="DejaVu Sans" charset="0"/>
            </a:endParaRPr>
          </a:p>
        </p:txBody>
      </p:sp>
      <p:sp>
        <p:nvSpPr>
          <p:cNvPr id="20489" name="AutoShape 8"/>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pPr>
              <a:buFont typeface="Times New Roman" pitchFamily="16" charset="0"/>
              <a:buNone/>
              <a:defRPr/>
            </a:pPr>
            <a:endParaRPr lang="en-US">
              <a:latin typeface="Arial" charset="0"/>
              <a:cs typeface="DejaVu Sans" charset="0"/>
            </a:endParaRPr>
          </a:p>
        </p:txBody>
      </p:sp>
      <p:sp>
        <p:nvSpPr>
          <p:cNvPr id="20490" name="AutoShape 9"/>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pPr>
              <a:buFont typeface="Times New Roman" pitchFamily="16" charset="0"/>
              <a:buNone/>
              <a:defRPr/>
            </a:pPr>
            <a:endParaRPr lang="en-US">
              <a:latin typeface="Arial" charset="0"/>
              <a:cs typeface="DejaVu Sans" charset="0"/>
            </a:endParaRPr>
          </a:p>
        </p:txBody>
      </p:sp>
      <p:sp>
        <p:nvSpPr>
          <p:cNvPr id="20491" name="AutoShape 10"/>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pPr>
              <a:buFont typeface="Times New Roman" pitchFamily="16" charset="0"/>
              <a:buNone/>
              <a:defRPr/>
            </a:pPr>
            <a:endParaRPr lang="en-US">
              <a:latin typeface="Arial" charset="0"/>
              <a:cs typeface="DejaVu Sans" charset="0"/>
            </a:endParaRPr>
          </a:p>
        </p:txBody>
      </p:sp>
      <p:sp>
        <p:nvSpPr>
          <p:cNvPr id="21516" name="Rectangle 11"/>
          <p:cNvSpPr>
            <a:spLocks noGrp="1" noChangeArrowheads="1"/>
          </p:cNvSpPr>
          <p:nvPr>
            <p:ph type="sldImg"/>
          </p:nvPr>
        </p:nvSpPr>
        <p:spPr bwMode="auto">
          <a:xfrm>
            <a:off x="1371600" y="763588"/>
            <a:ext cx="5011738" cy="3762375"/>
          </a:xfrm>
          <a:prstGeom prst="rect">
            <a:avLst/>
          </a:prstGeom>
          <a:noFill/>
          <a:ln w="9525">
            <a:noFill/>
            <a:round/>
            <a:headEnd/>
            <a:tailEnd/>
          </a:ln>
        </p:spPr>
      </p:sp>
      <p:sp>
        <p:nvSpPr>
          <p:cNvPr id="3084" name="Rectangle 12"/>
          <p:cNvSpPr>
            <a:spLocks noGrp="1" noChangeArrowheads="1"/>
          </p:cNvSpPr>
          <p:nvPr>
            <p:ph type="body"/>
          </p:nvPr>
        </p:nvSpPr>
        <p:spPr bwMode="auto">
          <a:xfrm>
            <a:off x="777875" y="4776788"/>
            <a:ext cx="6200775" cy="45180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3085" name="Rectangle 13"/>
          <p:cNvSpPr>
            <a:spLocks noGrp="1" noChangeArrowheads="1"/>
          </p:cNvSpPr>
          <p:nvPr>
            <p:ph type="hdr"/>
          </p:nvPr>
        </p:nvSpPr>
        <p:spPr bwMode="auto">
          <a:xfrm>
            <a:off x="0" y="0"/>
            <a:ext cx="3355975" cy="492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3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ea typeface="DejaVu Sans" charset="0"/>
                <a:cs typeface="DejaVu Sans" charset="0"/>
              </a:defRPr>
            </a:lvl1pPr>
          </a:lstStyle>
          <a:p>
            <a:pPr>
              <a:defRPr/>
            </a:pPr>
            <a:endParaRPr lang="en-GB"/>
          </a:p>
        </p:txBody>
      </p:sp>
      <p:sp>
        <p:nvSpPr>
          <p:cNvPr id="3086" name="Rectangle 14"/>
          <p:cNvSpPr>
            <a:spLocks noGrp="1" noChangeArrowheads="1"/>
          </p:cNvSpPr>
          <p:nvPr>
            <p:ph type="dt"/>
          </p:nvPr>
        </p:nvSpPr>
        <p:spPr bwMode="auto">
          <a:xfrm>
            <a:off x="4398963" y="0"/>
            <a:ext cx="3355975" cy="492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3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ea typeface="DejaVu Sans" charset="0"/>
                <a:cs typeface="DejaVu Sans" charset="0"/>
              </a:defRPr>
            </a:lvl1pPr>
          </a:lstStyle>
          <a:p>
            <a:pPr>
              <a:defRPr/>
            </a:pPr>
            <a:endParaRPr lang="en-GB"/>
          </a:p>
        </p:txBody>
      </p:sp>
      <p:sp>
        <p:nvSpPr>
          <p:cNvPr id="3087" name="Rectangle 15"/>
          <p:cNvSpPr>
            <a:spLocks noGrp="1" noChangeArrowheads="1"/>
          </p:cNvSpPr>
          <p:nvPr>
            <p:ph type="ftr"/>
          </p:nvPr>
        </p:nvSpPr>
        <p:spPr bwMode="auto">
          <a:xfrm>
            <a:off x="0" y="9555163"/>
            <a:ext cx="3355975"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3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ea typeface="DejaVu Sans" charset="0"/>
                <a:cs typeface="DejaVu Sans" charset="0"/>
              </a:defRPr>
            </a:lvl1pPr>
          </a:lstStyle>
          <a:p>
            <a:pPr>
              <a:defRPr/>
            </a:pPr>
            <a:endParaRPr lang="en-GB"/>
          </a:p>
        </p:txBody>
      </p:sp>
      <p:sp>
        <p:nvSpPr>
          <p:cNvPr id="3088" name="Rectangle 16"/>
          <p:cNvSpPr>
            <a:spLocks noGrp="1" noChangeArrowheads="1"/>
          </p:cNvSpPr>
          <p:nvPr>
            <p:ph type="sldNum"/>
          </p:nvPr>
        </p:nvSpPr>
        <p:spPr bwMode="auto">
          <a:xfrm>
            <a:off x="4398963" y="9555163"/>
            <a:ext cx="3355975"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3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ea typeface="DejaVu Sans" charset="0"/>
                <a:cs typeface="DejaVu Sans" charset="0"/>
              </a:defRPr>
            </a:lvl1pPr>
          </a:lstStyle>
          <a:p>
            <a:pPr>
              <a:defRPr/>
            </a:pPr>
            <a:fld id="{2177C541-1FC0-41C5-B168-3A679975DAF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6"/>
          <p:cNvSpPr>
            <a:spLocks noGrp="1" noChangeArrowheads="1"/>
          </p:cNvSpPr>
          <p:nvPr>
            <p:ph type="sldNum" sz="quarter"/>
          </p:nvPr>
        </p:nvSpPr>
        <p:spPr>
          <a:noFill/>
          <a:ln/>
        </p:spPr>
        <p:txBody>
          <a:bodyPr/>
          <a:lstStyle/>
          <a:p>
            <a:pPr>
              <a:buFont typeface="Times New Roman" pitchFamily="18" charset="0"/>
              <a:buNone/>
            </a:pPr>
            <a:fld id="{3CB59FA5-4B6D-4758-AF6D-466A2ED797EF}" type="slidenum">
              <a:rPr lang="en-GB" smtClean="0">
                <a:latin typeface="Times New Roman" pitchFamily="18" charset="0"/>
                <a:cs typeface="DejaVu Sans" pitchFamily="34" charset="0"/>
              </a:rPr>
              <a:pPr>
                <a:buFont typeface="Times New Roman" pitchFamily="18" charset="0"/>
                <a:buNone/>
              </a:pPr>
              <a:t>1</a:t>
            </a:fld>
            <a:endParaRPr lang="en-GB" smtClean="0">
              <a:latin typeface="Times New Roman" pitchFamily="18" charset="0"/>
              <a:cs typeface="DejaVu Sans" pitchFamily="34" charset="0"/>
            </a:endParaRPr>
          </a:p>
        </p:txBody>
      </p:sp>
      <p:sp>
        <p:nvSpPr>
          <p:cNvPr id="22531"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2532" name="Rectangle 2"/>
          <p:cNvSpPr>
            <a:spLocks noChangeArrowheads="1"/>
          </p:cNvSpPr>
          <p:nvPr>
            <p:ph type="body"/>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6"/>
          <p:cNvSpPr>
            <a:spLocks noGrp="1" noChangeArrowheads="1"/>
          </p:cNvSpPr>
          <p:nvPr>
            <p:ph type="sldNum" sz="quarter"/>
          </p:nvPr>
        </p:nvSpPr>
        <p:spPr>
          <a:noFill/>
          <a:ln/>
        </p:spPr>
        <p:txBody>
          <a:bodyPr/>
          <a:lstStyle/>
          <a:p>
            <a:pPr>
              <a:buFont typeface="Times New Roman" pitchFamily="18" charset="0"/>
              <a:buNone/>
            </a:pPr>
            <a:fld id="{3FCCAD6A-3261-47B4-84A7-E57E3E87189F}" type="slidenum">
              <a:rPr lang="en-GB" smtClean="0">
                <a:latin typeface="Times New Roman" pitchFamily="18" charset="0"/>
                <a:cs typeface="DejaVu Sans" pitchFamily="34" charset="0"/>
              </a:rPr>
              <a:pPr>
                <a:buFont typeface="Times New Roman" pitchFamily="18" charset="0"/>
                <a:buNone/>
              </a:pPr>
              <a:t>10</a:t>
            </a:fld>
            <a:endParaRPr lang="en-GB" smtClean="0">
              <a:latin typeface="Times New Roman" pitchFamily="18" charset="0"/>
              <a:cs typeface="DejaVu Sans" pitchFamily="34" charset="0"/>
            </a:endParaRPr>
          </a:p>
        </p:txBody>
      </p:sp>
      <p:sp>
        <p:nvSpPr>
          <p:cNvPr id="31747" name="Rectangle 1"/>
          <p:cNvSpPr>
            <a:spLocks noChangeArrowheads="1" noTextEdit="1"/>
          </p:cNvSpPr>
          <p:nvPr>
            <p:ph type="sldImg"/>
          </p:nvPr>
        </p:nvSpPr>
        <p:spPr>
          <a:xfrm>
            <a:off x="1373188" y="763588"/>
            <a:ext cx="5026025" cy="3771900"/>
          </a:xfrm>
          <a:solidFill>
            <a:srgbClr val="FFFFFF"/>
          </a:solidFill>
          <a:ln>
            <a:solidFill>
              <a:srgbClr val="000000"/>
            </a:solidFill>
            <a:miter lim="800000"/>
          </a:ln>
        </p:spPr>
      </p:sp>
      <p:sp>
        <p:nvSpPr>
          <p:cNvPr id="31748" name="Rectangle 2"/>
          <p:cNvSpPr>
            <a:spLocks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6"/>
          <p:cNvSpPr>
            <a:spLocks noGrp="1" noChangeArrowheads="1"/>
          </p:cNvSpPr>
          <p:nvPr>
            <p:ph type="sldNum" sz="quarter"/>
          </p:nvPr>
        </p:nvSpPr>
        <p:spPr>
          <a:noFill/>
          <a:ln/>
        </p:spPr>
        <p:txBody>
          <a:bodyPr/>
          <a:lstStyle/>
          <a:p>
            <a:pPr>
              <a:buFont typeface="Times New Roman" pitchFamily="18" charset="0"/>
              <a:buNone/>
            </a:pPr>
            <a:fld id="{CC52494F-357C-4E3D-AAEB-EBE1015A8287}" type="slidenum">
              <a:rPr lang="en-GB" smtClean="0">
                <a:latin typeface="Times New Roman" pitchFamily="18" charset="0"/>
                <a:cs typeface="DejaVu Sans" pitchFamily="34" charset="0"/>
              </a:rPr>
              <a:pPr>
                <a:buFont typeface="Times New Roman" pitchFamily="18" charset="0"/>
                <a:buNone/>
              </a:pPr>
              <a:t>11</a:t>
            </a:fld>
            <a:endParaRPr lang="en-GB" smtClean="0">
              <a:latin typeface="Times New Roman" pitchFamily="18" charset="0"/>
              <a:cs typeface="DejaVu Sans" pitchFamily="34" charset="0"/>
            </a:endParaRPr>
          </a:p>
        </p:txBody>
      </p:sp>
      <p:sp>
        <p:nvSpPr>
          <p:cNvPr id="32771" name="Rectangle 1"/>
          <p:cNvSpPr>
            <a:spLocks noChangeArrowheads="1" noTextEdit="1"/>
          </p:cNvSpPr>
          <p:nvPr>
            <p:ph type="sldImg"/>
          </p:nvPr>
        </p:nvSpPr>
        <p:spPr>
          <a:xfrm>
            <a:off x="1371600" y="763588"/>
            <a:ext cx="5013325" cy="3763962"/>
          </a:xfrm>
          <a:solidFill>
            <a:srgbClr val="FFFFFF"/>
          </a:solidFill>
          <a:ln>
            <a:solidFill>
              <a:srgbClr val="000000"/>
            </a:solidFill>
            <a:miter lim="800000"/>
          </a:ln>
        </p:spPr>
      </p:sp>
      <p:sp>
        <p:nvSpPr>
          <p:cNvPr id="32772" name="Rectangle 2"/>
          <p:cNvSpPr>
            <a:spLocks noChangeArrowheads="1"/>
          </p:cNvSpPr>
          <p:nvPr>
            <p:ph type="body" idx="1"/>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6"/>
          <p:cNvSpPr>
            <a:spLocks noGrp="1" noChangeArrowheads="1"/>
          </p:cNvSpPr>
          <p:nvPr>
            <p:ph type="sldNum" sz="quarter"/>
          </p:nvPr>
        </p:nvSpPr>
        <p:spPr>
          <a:noFill/>
          <a:ln/>
        </p:spPr>
        <p:txBody>
          <a:bodyPr/>
          <a:lstStyle/>
          <a:p>
            <a:pPr>
              <a:buFont typeface="Times New Roman" pitchFamily="18" charset="0"/>
              <a:buNone/>
            </a:pPr>
            <a:fld id="{1C3312EA-5276-4467-8926-D9CE5C32B072}" type="slidenum">
              <a:rPr lang="en-GB" smtClean="0">
                <a:latin typeface="Times New Roman" pitchFamily="18" charset="0"/>
                <a:cs typeface="DejaVu Sans" pitchFamily="34" charset="0"/>
              </a:rPr>
              <a:pPr>
                <a:buFont typeface="Times New Roman" pitchFamily="18" charset="0"/>
                <a:buNone/>
              </a:pPr>
              <a:t>12</a:t>
            </a:fld>
            <a:endParaRPr lang="en-GB" smtClean="0">
              <a:latin typeface="Times New Roman" pitchFamily="18" charset="0"/>
              <a:cs typeface="DejaVu Sans" pitchFamily="34" charset="0"/>
            </a:endParaRPr>
          </a:p>
        </p:txBody>
      </p:sp>
      <p:sp>
        <p:nvSpPr>
          <p:cNvPr id="33795" name="Rectangle 1"/>
          <p:cNvSpPr>
            <a:spLocks noChangeArrowheads="1" noTextEdit="1"/>
          </p:cNvSpPr>
          <p:nvPr>
            <p:ph type="sldImg"/>
          </p:nvPr>
        </p:nvSpPr>
        <p:spPr>
          <a:xfrm>
            <a:off x="1371600" y="763588"/>
            <a:ext cx="5013325" cy="3763962"/>
          </a:xfrm>
          <a:solidFill>
            <a:srgbClr val="FFFFFF"/>
          </a:solidFill>
          <a:ln>
            <a:solidFill>
              <a:srgbClr val="000000"/>
            </a:solidFill>
            <a:miter lim="800000"/>
          </a:ln>
        </p:spPr>
      </p:sp>
      <p:sp>
        <p:nvSpPr>
          <p:cNvPr id="33796" name="Rectangle 2"/>
          <p:cNvSpPr>
            <a:spLocks noChangeArrowheads="1"/>
          </p:cNvSpPr>
          <p:nvPr>
            <p:ph type="body" idx="1"/>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6"/>
          <p:cNvSpPr>
            <a:spLocks noGrp="1" noChangeArrowheads="1"/>
          </p:cNvSpPr>
          <p:nvPr>
            <p:ph type="sldNum" sz="quarter"/>
          </p:nvPr>
        </p:nvSpPr>
        <p:spPr>
          <a:noFill/>
          <a:ln/>
        </p:spPr>
        <p:txBody>
          <a:bodyPr/>
          <a:lstStyle/>
          <a:p>
            <a:pPr>
              <a:buFont typeface="Times New Roman" pitchFamily="18" charset="0"/>
              <a:buNone/>
            </a:pPr>
            <a:fld id="{1F53DD1A-6E9F-4841-87A4-7BF2F2BD1A31}" type="slidenum">
              <a:rPr lang="en-GB" smtClean="0">
                <a:latin typeface="Times New Roman" pitchFamily="18" charset="0"/>
                <a:cs typeface="DejaVu Sans" pitchFamily="34" charset="0"/>
              </a:rPr>
              <a:pPr>
                <a:buFont typeface="Times New Roman" pitchFamily="18" charset="0"/>
                <a:buNone/>
              </a:pPr>
              <a:t>13</a:t>
            </a:fld>
            <a:endParaRPr lang="en-GB" smtClean="0">
              <a:latin typeface="Times New Roman" pitchFamily="18" charset="0"/>
              <a:cs typeface="DejaVu Sans" pitchFamily="34" charset="0"/>
            </a:endParaRPr>
          </a:p>
        </p:txBody>
      </p:sp>
      <p:sp>
        <p:nvSpPr>
          <p:cNvPr id="34819" name="Rectangle 1"/>
          <p:cNvSpPr>
            <a:spLocks noChangeArrowheads="1" noTextEdit="1"/>
          </p:cNvSpPr>
          <p:nvPr>
            <p:ph type="sldImg"/>
          </p:nvPr>
        </p:nvSpPr>
        <p:spPr>
          <a:xfrm>
            <a:off x="1371600" y="763588"/>
            <a:ext cx="5013325" cy="3763962"/>
          </a:xfrm>
          <a:solidFill>
            <a:srgbClr val="FFFFFF"/>
          </a:solidFill>
          <a:ln>
            <a:solidFill>
              <a:srgbClr val="000000"/>
            </a:solidFill>
            <a:miter lim="800000"/>
          </a:ln>
        </p:spPr>
      </p:sp>
      <p:sp>
        <p:nvSpPr>
          <p:cNvPr id="34820" name="Rectangle 2"/>
          <p:cNvSpPr>
            <a:spLocks noChangeArrowheads="1"/>
          </p:cNvSpPr>
          <p:nvPr>
            <p:ph type="body" idx="1"/>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6"/>
          <p:cNvSpPr>
            <a:spLocks noGrp="1" noChangeArrowheads="1"/>
          </p:cNvSpPr>
          <p:nvPr>
            <p:ph type="sldNum" sz="quarter"/>
          </p:nvPr>
        </p:nvSpPr>
        <p:spPr>
          <a:noFill/>
          <a:ln/>
        </p:spPr>
        <p:txBody>
          <a:bodyPr/>
          <a:lstStyle/>
          <a:p>
            <a:pPr>
              <a:buFont typeface="Times New Roman" pitchFamily="18" charset="0"/>
              <a:buNone/>
            </a:pPr>
            <a:fld id="{F1C0A2BD-A156-492D-8E9E-BCC4B0CA6B28}" type="slidenum">
              <a:rPr lang="en-GB" smtClean="0">
                <a:latin typeface="Times New Roman" pitchFamily="18" charset="0"/>
                <a:cs typeface="DejaVu Sans" pitchFamily="34" charset="0"/>
              </a:rPr>
              <a:pPr>
                <a:buFont typeface="Times New Roman" pitchFamily="18" charset="0"/>
                <a:buNone/>
              </a:pPr>
              <a:t>14</a:t>
            </a:fld>
            <a:endParaRPr lang="en-GB" smtClean="0">
              <a:latin typeface="Times New Roman" pitchFamily="18" charset="0"/>
              <a:cs typeface="DejaVu Sans" pitchFamily="34" charset="0"/>
            </a:endParaRPr>
          </a:p>
        </p:txBody>
      </p:sp>
      <p:sp>
        <p:nvSpPr>
          <p:cNvPr id="35843" name="Rectangle 1"/>
          <p:cNvSpPr>
            <a:spLocks noChangeArrowheads="1" noTextEdit="1"/>
          </p:cNvSpPr>
          <p:nvPr>
            <p:ph type="sldImg"/>
          </p:nvPr>
        </p:nvSpPr>
        <p:spPr>
          <a:xfrm>
            <a:off x="1371600" y="763588"/>
            <a:ext cx="5013325" cy="3763962"/>
          </a:xfrm>
          <a:solidFill>
            <a:srgbClr val="FFFFFF"/>
          </a:solidFill>
          <a:ln>
            <a:solidFill>
              <a:srgbClr val="000000"/>
            </a:solidFill>
            <a:miter lim="800000"/>
          </a:ln>
        </p:spPr>
      </p:sp>
      <p:sp>
        <p:nvSpPr>
          <p:cNvPr id="35844" name="Rectangle 2"/>
          <p:cNvSpPr>
            <a:spLocks noChangeArrowheads="1"/>
          </p:cNvSpPr>
          <p:nvPr>
            <p:ph type="body" idx="1"/>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6"/>
          <p:cNvSpPr>
            <a:spLocks noGrp="1" noChangeArrowheads="1"/>
          </p:cNvSpPr>
          <p:nvPr>
            <p:ph type="sldNum" sz="quarter"/>
          </p:nvPr>
        </p:nvSpPr>
        <p:spPr>
          <a:noFill/>
          <a:ln/>
        </p:spPr>
        <p:txBody>
          <a:bodyPr/>
          <a:lstStyle/>
          <a:p>
            <a:pPr>
              <a:buFont typeface="Times New Roman" pitchFamily="18" charset="0"/>
              <a:buNone/>
            </a:pPr>
            <a:fld id="{F5B076D5-EBB9-419B-A25C-DE12FA9380D3}" type="slidenum">
              <a:rPr lang="en-GB" smtClean="0">
                <a:latin typeface="Times New Roman" pitchFamily="18" charset="0"/>
                <a:cs typeface="DejaVu Sans" pitchFamily="34" charset="0"/>
              </a:rPr>
              <a:pPr>
                <a:buFont typeface="Times New Roman" pitchFamily="18" charset="0"/>
                <a:buNone/>
              </a:pPr>
              <a:t>15</a:t>
            </a:fld>
            <a:endParaRPr lang="en-GB" smtClean="0">
              <a:latin typeface="Times New Roman" pitchFamily="18" charset="0"/>
              <a:cs typeface="DejaVu Sans" pitchFamily="34" charset="0"/>
            </a:endParaRPr>
          </a:p>
        </p:txBody>
      </p:sp>
      <p:sp>
        <p:nvSpPr>
          <p:cNvPr id="36867" name="Rectangle 1"/>
          <p:cNvSpPr>
            <a:spLocks noChangeArrowheads="1" noTextEdit="1"/>
          </p:cNvSpPr>
          <p:nvPr>
            <p:ph type="sldImg"/>
          </p:nvPr>
        </p:nvSpPr>
        <p:spPr>
          <a:xfrm>
            <a:off x="1371600" y="763588"/>
            <a:ext cx="5013325" cy="3763962"/>
          </a:xfrm>
          <a:solidFill>
            <a:srgbClr val="FFFFFF"/>
          </a:solidFill>
          <a:ln>
            <a:solidFill>
              <a:srgbClr val="000000"/>
            </a:solidFill>
            <a:miter lim="800000"/>
          </a:ln>
        </p:spPr>
      </p:sp>
      <p:sp>
        <p:nvSpPr>
          <p:cNvPr id="36868" name="Rectangle 2"/>
          <p:cNvSpPr>
            <a:spLocks noChangeArrowheads="1"/>
          </p:cNvSpPr>
          <p:nvPr>
            <p:ph type="body" idx="1"/>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6"/>
          <p:cNvSpPr>
            <a:spLocks noGrp="1" noChangeArrowheads="1"/>
          </p:cNvSpPr>
          <p:nvPr>
            <p:ph type="sldNum" sz="quarter"/>
          </p:nvPr>
        </p:nvSpPr>
        <p:spPr>
          <a:noFill/>
          <a:ln/>
        </p:spPr>
        <p:txBody>
          <a:bodyPr/>
          <a:lstStyle/>
          <a:p>
            <a:pPr>
              <a:buFont typeface="Times New Roman" pitchFamily="18" charset="0"/>
              <a:buNone/>
            </a:pPr>
            <a:fld id="{E40B490A-44B0-4B20-ABAB-EF5FF293F09B}" type="slidenum">
              <a:rPr lang="en-GB" smtClean="0">
                <a:latin typeface="Times New Roman" pitchFamily="18" charset="0"/>
                <a:cs typeface="DejaVu Sans" pitchFamily="34" charset="0"/>
              </a:rPr>
              <a:pPr>
                <a:buFont typeface="Times New Roman" pitchFamily="18" charset="0"/>
                <a:buNone/>
              </a:pPr>
              <a:t>16</a:t>
            </a:fld>
            <a:endParaRPr lang="en-GB" smtClean="0">
              <a:latin typeface="Times New Roman" pitchFamily="18" charset="0"/>
              <a:cs typeface="DejaVu Sans" pitchFamily="34" charset="0"/>
            </a:endParaRPr>
          </a:p>
        </p:txBody>
      </p:sp>
      <p:sp>
        <p:nvSpPr>
          <p:cNvPr id="37891"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7892" name="Rectangle 2"/>
          <p:cNvSpPr>
            <a:spLocks noChangeArrowheads="1"/>
          </p:cNvSpPr>
          <p:nvPr>
            <p:ph type="body"/>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6"/>
          <p:cNvSpPr>
            <a:spLocks noGrp="1" noChangeArrowheads="1"/>
          </p:cNvSpPr>
          <p:nvPr>
            <p:ph type="sldNum" sz="quarter"/>
          </p:nvPr>
        </p:nvSpPr>
        <p:spPr>
          <a:noFill/>
          <a:ln/>
        </p:spPr>
        <p:txBody>
          <a:bodyPr/>
          <a:lstStyle/>
          <a:p>
            <a:pPr>
              <a:buFont typeface="Times New Roman" pitchFamily="18" charset="0"/>
              <a:buNone/>
            </a:pPr>
            <a:fld id="{9346659B-B97C-4CF8-8F30-A80ADCB269CD}" type="slidenum">
              <a:rPr lang="en-GB" smtClean="0">
                <a:latin typeface="Times New Roman" pitchFamily="18" charset="0"/>
                <a:cs typeface="DejaVu Sans" pitchFamily="34" charset="0"/>
              </a:rPr>
              <a:pPr>
                <a:buFont typeface="Times New Roman" pitchFamily="18" charset="0"/>
                <a:buNone/>
              </a:pPr>
              <a:t>17</a:t>
            </a:fld>
            <a:endParaRPr lang="en-GB" smtClean="0">
              <a:latin typeface="Times New Roman" pitchFamily="18" charset="0"/>
              <a:cs typeface="DejaVu Sans" pitchFamily="34" charset="0"/>
            </a:endParaRPr>
          </a:p>
        </p:txBody>
      </p:sp>
      <p:sp>
        <p:nvSpPr>
          <p:cNvPr id="3891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8916" name="Rectangle 2"/>
          <p:cNvSpPr>
            <a:spLocks noChangeArrowheads="1"/>
          </p:cNvSpPr>
          <p:nvPr>
            <p:ph type="body"/>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6"/>
          <p:cNvSpPr>
            <a:spLocks noGrp="1" noChangeArrowheads="1"/>
          </p:cNvSpPr>
          <p:nvPr>
            <p:ph type="sldNum" sz="quarter"/>
          </p:nvPr>
        </p:nvSpPr>
        <p:spPr>
          <a:noFill/>
          <a:ln/>
        </p:spPr>
        <p:txBody>
          <a:bodyPr/>
          <a:lstStyle/>
          <a:p>
            <a:pPr>
              <a:buFont typeface="Times New Roman" pitchFamily="18" charset="0"/>
              <a:buNone/>
            </a:pPr>
            <a:fld id="{600257F1-230F-4C07-BA6F-99C85C60320D}" type="slidenum">
              <a:rPr lang="en-GB" smtClean="0">
                <a:latin typeface="Times New Roman" pitchFamily="18" charset="0"/>
                <a:cs typeface="DejaVu Sans" pitchFamily="34" charset="0"/>
              </a:rPr>
              <a:pPr>
                <a:buFont typeface="Times New Roman" pitchFamily="18" charset="0"/>
                <a:buNone/>
              </a:pPr>
              <a:t>18</a:t>
            </a:fld>
            <a:endParaRPr lang="en-GB" smtClean="0">
              <a:latin typeface="Times New Roman" pitchFamily="18" charset="0"/>
              <a:cs typeface="DejaVu Sans" pitchFamily="34" charset="0"/>
            </a:endParaRPr>
          </a:p>
        </p:txBody>
      </p:sp>
      <p:sp>
        <p:nvSpPr>
          <p:cNvPr id="39939" name="Rectangle 1"/>
          <p:cNvSpPr>
            <a:spLocks noChangeArrowheads="1" noTextEdit="1"/>
          </p:cNvSpPr>
          <p:nvPr>
            <p:ph type="sldImg"/>
          </p:nvPr>
        </p:nvSpPr>
        <p:spPr>
          <a:xfrm>
            <a:off x="1371600" y="763588"/>
            <a:ext cx="5013325" cy="3763962"/>
          </a:xfrm>
          <a:solidFill>
            <a:srgbClr val="FFFFFF"/>
          </a:solidFill>
          <a:ln>
            <a:solidFill>
              <a:srgbClr val="000000"/>
            </a:solidFill>
            <a:miter lim="800000"/>
          </a:ln>
        </p:spPr>
      </p:sp>
      <p:sp>
        <p:nvSpPr>
          <p:cNvPr id="39940" name="Rectangle 2"/>
          <p:cNvSpPr>
            <a:spLocks noChangeArrowheads="1"/>
          </p:cNvSpPr>
          <p:nvPr>
            <p:ph type="body" idx="1"/>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6"/>
          <p:cNvSpPr>
            <a:spLocks noGrp="1" noChangeArrowheads="1"/>
          </p:cNvSpPr>
          <p:nvPr>
            <p:ph type="sldNum" sz="quarter"/>
          </p:nvPr>
        </p:nvSpPr>
        <p:spPr>
          <a:noFill/>
          <a:ln/>
        </p:spPr>
        <p:txBody>
          <a:bodyPr/>
          <a:lstStyle/>
          <a:p>
            <a:pPr>
              <a:buFont typeface="Times New Roman" pitchFamily="18" charset="0"/>
              <a:buNone/>
            </a:pPr>
            <a:fld id="{EC1F1D4D-9CCF-4202-8FCA-DC70BD991DEB}" type="slidenum">
              <a:rPr lang="en-GB" smtClean="0">
                <a:latin typeface="Times New Roman" pitchFamily="18" charset="0"/>
                <a:cs typeface="DejaVu Sans" pitchFamily="34" charset="0"/>
              </a:rPr>
              <a:pPr>
                <a:buFont typeface="Times New Roman" pitchFamily="18" charset="0"/>
                <a:buNone/>
              </a:pPr>
              <a:t>2</a:t>
            </a:fld>
            <a:endParaRPr lang="en-GB" smtClean="0">
              <a:latin typeface="Times New Roman" pitchFamily="18" charset="0"/>
              <a:cs typeface="DejaVu Sans" pitchFamily="34" charset="0"/>
            </a:endParaRPr>
          </a:p>
        </p:txBody>
      </p:sp>
      <p:sp>
        <p:nvSpPr>
          <p:cNvPr id="2355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3556" name="Rectangle 2"/>
          <p:cNvSpPr>
            <a:spLocks noChangeArrowheads="1"/>
          </p:cNvSpPr>
          <p:nvPr>
            <p:ph type="body"/>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6"/>
          <p:cNvSpPr>
            <a:spLocks noGrp="1" noChangeArrowheads="1"/>
          </p:cNvSpPr>
          <p:nvPr>
            <p:ph type="sldNum" sz="quarter"/>
          </p:nvPr>
        </p:nvSpPr>
        <p:spPr>
          <a:noFill/>
          <a:ln/>
        </p:spPr>
        <p:txBody>
          <a:bodyPr/>
          <a:lstStyle/>
          <a:p>
            <a:pPr>
              <a:buFont typeface="Times New Roman" pitchFamily="18" charset="0"/>
              <a:buNone/>
            </a:pPr>
            <a:fld id="{C9093AB5-91D0-4AEF-BED2-26D1EC0A6E92}" type="slidenum">
              <a:rPr lang="en-GB" smtClean="0">
                <a:latin typeface="Times New Roman" pitchFamily="18" charset="0"/>
                <a:cs typeface="DejaVu Sans" pitchFamily="34" charset="0"/>
              </a:rPr>
              <a:pPr>
                <a:buFont typeface="Times New Roman" pitchFamily="18" charset="0"/>
                <a:buNone/>
              </a:pPr>
              <a:t>3</a:t>
            </a:fld>
            <a:endParaRPr lang="en-GB" smtClean="0">
              <a:latin typeface="Times New Roman" pitchFamily="18" charset="0"/>
              <a:cs typeface="DejaVu Sans" pitchFamily="34" charset="0"/>
            </a:endParaRPr>
          </a:p>
        </p:txBody>
      </p:sp>
      <p:sp>
        <p:nvSpPr>
          <p:cNvPr id="24579" name="Rectangle 1"/>
          <p:cNvSpPr>
            <a:spLocks noChangeArrowheads="1" noTextEdit="1"/>
          </p:cNvSpPr>
          <p:nvPr>
            <p:ph type="sldImg"/>
          </p:nvPr>
        </p:nvSpPr>
        <p:spPr>
          <a:xfrm>
            <a:off x="1373188" y="763588"/>
            <a:ext cx="5026025" cy="3771900"/>
          </a:xfrm>
          <a:solidFill>
            <a:srgbClr val="FFFFFF"/>
          </a:solidFill>
          <a:ln>
            <a:solidFill>
              <a:srgbClr val="000000"/>
            </a:solidFill>
            <a:miter lim="800000"/>
          </a:ln>
        </p:spPr>
      </p:sp>
      <p:sp>
        <p:nvSpPr>
          <p:cNvPr id="24580" name="Rectangle 2"/>
          <p:cNvSpPr>
            <a:spLocks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a:ln/>
        </p:spPr>
        <p:txBody>
          <a:bodyPr/>
          <a:lstStyle/>
          <a:p>
            <a:pPr>
              <a:buFont typeface="Times New Roman" pitchFamily="18" charset="0"/>
              <a:buNone/>
            </a:pPr>
            <a:fld id="{E2CA0794-C7DD-4A6B-82BF-BDE33D49AC84}" type="slidenum">
              <a:rPr lang="en-GB" smtClean="0">
                <a:latin typeface="Times New Roman" pitchFamily="18" charset="0"/>
                <a:cs typeface="DejaVu Sans" pitchFamily="34" charset="0"/>
              </a:rPr>
              <a:pPr>
                <a:buFont typeface="Times New Roman" pitchFamily="18" charset="0"/>
                <a:buNone/>
              </a:pPr>
              <a:t>4</a:t>
            </a:fld>
            <a:endParaRPr lang="en-GB" smtClean="0">
              <a:latin typeface="Times New Roman" pitchFamily="18" charset="0"/>
              <a:cs typeface="DejaVu Sans" pitchFamily="34" charset="0"/>
            </a:endParaRPr>
          </a:p>
        </p:txBody>
      </p:sp>
      <p:sp>
        <p:nvSpPr>
          <p:cNvPr id="25603" name="Rectangle 1"/>
          <p:cNvSpPr>
            <a:spLocks noChangeArrowheads="1" noTextEdit="1"/>
          </p:cNvSpPr>
          <p:nvPr>
            <p:ph type="sldImg"/>
          </p:nvPr>
        </p:nvSpPr>
        <p:spPr>
          <a:xfrm>
            <a:off x="1373188" y="763588"/>
            <a:ext cx="5026025" cy="3771900"/>
          </a:xfrm>
          <a:solidFill>
            <a:srgbClr val="FFFFFF"/>
          </a:solidFill>
          <a:ln>
            <a:solidFill>
              <a:srgbClr val="000000"/>
            </a:solidFill>
            <a:miter lim="800000"/>
          </a:ln>
        </p:spPr>
      </p:sp>
      <p:sp>
        <p:nvSpPr>
          <p:cNvPr id="25604" name="Rectangle 2"/>
          <p:cNvSpPr>
            <a:spLocks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6"/>
          <p:cNvSpPr>
            <a:spLocks noGrp="1" noChangeArrowheads="1"/>
          </p:cNvSpPr>
          <p:nvPr>
            <p:ph type="sldNum" sz="quarter"/>
          </p:nvPr>
        </p:nvSpPr>
        <p:spPr>
          <a:noFill/>
          <a:ln/>
        </p:spPr>
        <p:txBody>
          <a:bodyPr/>
          <a:lstStyle/>
          <a:p>
            <a:pPr>
              <a:buFont typeface="Times New Roman" pitchFamily="18" charset="0"/>
              <a:buNone/>
            </a:pPr>
            <a:fld id="{EE42264A-2930-4DA6-936E-C14781DB3270}" type="slidenum">
              <a:rPr lang="en-GB" smtClean="0">
                <a:latin typeface="Times New Roman" pitchFamily="18" charset="0"/>
                <a:cs typeface="DejaVu Sans" pitchFamily="34" charset="0"/>
              </a:rPr>
              <a:pPr>
                <a:buFont typeface="Times New Roman" pitchFamily="18" charset="0"/>
                <a:buNone/>
              </a:pPr>
              <a:t>5</a:t>
            </a:fld>
            <a:endParaRPr lang="en-GB" smtClean="0">
              <a:latin typeface="Times New Roman" pitchFamily="18" charset="0"/>
              <a:cs typeface="DejaVu Sans" pitchFamily="34" charset="0"/>
            </a:endParaRPr>
          </a:p>
        </p:txBody>
      </p:sp>
      <p:sp>
        <p:nvSpPr>
          <p:cNvPr id="26627" name="Rectangle 1"/>
          <p:cNvSpPr>
            <a:spLocks noChangeArrowheads="1" noTextEdit="1"/>
          </p:cNvSpPr>
          <p:nvPr>
            <p:ph type="sldImg"/>
          </p:nvPr>
        </p:nvSpPr>
        <p:spPr>
          <a:xfrm>
            <a:off x="1373188" y="763588"/>
            <a:ext cx="5026025" cy="3771900"/>
          </a:xfrm>
          <a:solidFill>
            <a:srgbClr val="FFFFFF"/>
          </a:solidFill>
          <a:ln>
            <a:solidFill>
              <a:srgbClr val="000000"/>
            </a:solidFill>
            <a:miter lim="800000"/>
          </a:ln>
        </p:spPr>
      </p:sp>
      <p:sp>
        <p:nvSpPr>
          <p:cNvPr id="26628" name="Rectangle 2"/>
          <p:cNvSpPr>
            <a:spLocks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6"/>
          <p:cNvSpPr>
            <a:spLocks noGrp="1" noChangeArrowheads="1"/>
          </p:cNvSpPr>
          <p:nvPr>
            <p:ph type="sldNum" sz="quarter"/>
          </p:nvPr>
        </p:nvSpPr>
        <p:spPr>
          <a:noFill/>
          <a:ln/>
        </p:spPr>
        <p:txBody>
          <a:bodyPr/>
          <a:lstStyle/>
          <a:p>
            <a:pPr>
              <a:buFont typeface="Times New Roman" pitchFamily="18" charset="0"/>
              <a:buNone/>
            </a:pPr>
            <a:fld id="{F8055C69-E1EB-4573-8685-2F40EC703E4B}" type="slidenum">
              <a:rPr lang="en-GB" smtClean="0">
                <a:latin typeface="Times New Roman" pitchFamily="18" charset="0"/>
                <a:cs typeface="DejaVu Sans" pitchFamily="34" charset="0"/>
              </a:rPr>
              <a:pPr>
                <a:buFont typeface="Times New Roman" pitchFamily="18" charset="0"/>
                <a:buNone/>
              </a:pPr>
              <a:t>6</a:t>
            </a:fld>
            <a:endParaRPr lang="en-GB" smtClean="0">
              <a:latin typeface="Times New Roman" pitchFamily="18" charset="0"/>
              <a:cs typeface="DejaVu Sans" pitchFamily="34" charset="0"/>
            </a:endParaRPr>
          </a:p>
        </p:txBody>
      </p:sp>
      <p:sp>
        <p:nvSpPr>
          <p:cNvPr id="27651" name="Rectangle 1"/>
          <p:cNvSpPr>
            <a:spLocks noChangeArrowheads="1" noTextEdit="1"/>
          </p:cNvSpPr>
          <p:nvPr>
            <p:ph type="sldImg"/>
          </p:nvPr>
        </p:nvSpPr>
        <p:spPr>
          <a:xfrm>
            <a:off x="1371600" y="763588"/>
            <a:ext cx="5013325" cy="3763962"/>
          </a:xfrm>
          <a:solidFill>
            <a:srgbClr val="FFFFFF"/>
          </a:solidFill>
          <a:ln>
            <a:solidFill>
              <a:srgbClr val="000000"/>
            </a:solidFill>
            <a:miter lim="800000"/>
          </a:ln>
        </p:spPr>
      </p:sp>
      <p:sp>
        <p:nvSpPr>
          <p:cNvPr id="27652" name="Rectangle 2"/>
          <p:cNvSpPr>
            <a:spLocks noChangeArrowheads="1"/>
          </p:cNvSpPr>
          <p:nvPr>
            <p:ph type="body" idx="1"/>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6"/>
          <p:cNvSpPr>
            <a:spLocks noGrp="1" noChangeArrowheads="1"/>
          </p:cNvSpPr>
          <p:nvPr>
            <p:ph type="sldNum" sz="quarter"/>
          </p:nvPr>
        </p:nvSpPr>
        <p:spPr>
          <a:noFill/>
          <a:ln/>
        </p:spPr>
        <p:txBody>
          <a:bodyPr/>
          <a:lstStyle/>
          <a:p>
            <a:pPr>
              <a:buFont typeface="Times New Roman" pitchFamily="18" charset="0"/>
              <a:buNone/>
            </a:pPr>
            <a:fld id="{32D87855-A244-4056-A487-0942E288FB2D}" type="slidenum">
              <a:rPr lang="en-GB" smtClean="0">
                <a:latin typeface="Times New Roman" pitchFamily="18" charset="0"/>
                <a:cs typeface="DejaVu Sans" pitchFamily="34" charset="0"/>
              </a:rPr>
              <a:pPr>
                <a:buFont typeface="Times New Roman" pitchFamily="18" charset="0"/>
                <a:buNone/>
              </a:pPr>
              <a:t>7</a:t>
            </a:fld>
            <a:endParaRPr lang="en-GB" smtClean="0">
              <a:latin typeface="Times New Roman" pitchFamily="18" charset="0"/>
              <a:cs typeface="DejaVu Sans" pitchFamily="34" charset="0"/>
            </a:endParaRPr>
          </a:p>
        </p:txBody>
      </p:sp>
      <p:sp>
        <p:nvSpPr>
          <p:cNvPr id="28675" name="Rectangle 1"/>
          <p:cNvSpPr>
            <a:spLocks noChangeArrowheads="1" noTextEdit="1"/>
          </p:cNvSpPr>
          <p:nvPr>
            <p:ph type="sldImg"/>
          </p:nvPr>
        </p:nvSpPr>
        <p:spPr>
          <a:xfrm>
            <a:off x="1371600" y="763588"/>
            <a:ext cx="5013325" cy="3763962"/>
          </a:xfrm>
          <a:solidFill>
            <a:srgbClr val="FFFFFF"/>
          </a:solidFill>
          <a:ln>
            <a:solidFill>
              <a:srgbClr val="000000"/>
            </a:solidFill>
            <a:miter lim="800000"/>
          </a:ln>
        </p:spPr>
      </p:sp>
      <p:sp>
        <p:nvSpPr>
          <p:cNvPr id="28676" name="Rectangle 2"/>
          <p:cNvSpPr>
            <a:spLocks noChangeArrowheads="1"/>
          </p:cNvSpPr>
          <p:nvPr>
            <p:ph type="body" idx="1"/>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6"/>
          <p:cNvSpPr>
            <a:spLocks noGrp="1" noChangeArrowheads="1"/>
          </p:cNvSpPr>
          <p:nvPr>
            <p:ph type="sldNum" sz="quarter"/>
          </p:nvPr>
        </p:nvSpPr>
        <p:spPr>
          <a:noFill/>
          <a:ln/>
        </p:spPr>
        <p:txBody>
          <a:bodyPr/>
          <a:lstStyle/>
          <a:p>
            <a:pPr>
              <a:buFont typeface="Times New Roman" pitchFamily="18" charset="0"/>
              <a:buNone/>
            </a:pPr>
            <a:fld id="{2027962A-A596-4D94-B2F0-18D30F768816}" type="slidenum">
              <a:rPr lang="en-GB" smtClean="0">
                <a:latin typeface="Times New Roman" pitchFamily="18" charset="0"/>
                <a:cs typeface="DejaVu Sans" pitchFamily="34" charset="0"/>
              </a:rPr>
              <a:pPr>
                <a:buFont typeface="Times New Roman" pitchFamily="18" charset="0"/>
                <a:buNone/>
              </a:pPr>
              <a:t>8</a:t>
            </a:fld>
            <a:endParaRPr lang="en-GB" smtClean="0">
              <a:latin typeface="Times New Roman" pitchFamily="18" charset="0"/>
              <a:cs typeface="DejaVu Sans" pitchFamily="34" charset="0"/>
            </a:endParaRPr>
          </a:p>
        </p:txBody>
      </p:sp>
      <p:sp>
        <p:nvSpPr>
          <p:cNvPr id="29699" name="Rectangle 1"/>
          <p:cNvSpPr>
            <a:spLocks noChangeArrowheads="1" noTextEdit="1"/>
          </p:cNvSpPr>
          <p:nvPr>
            <p:ph type="sldImg"/>
          </p:nvPr>
        </p:nvSpPr>
        <p:spPr>
          <a:xfrm>
            <a:off x="1371600" y="763588"/>
            <a:ext cx="5013325" cy="3763962"/>
          </a:xfrm>
          <a:solidFill>
            <a:srgbClr val="FFFFFF"/>
          </a:solidFill>
          <a:ln>
            <a:solidFill>
              <a:srgbClr val="000000"/>
            </a:solidFill>
            <a:miter lim="800000"/>
          </a:ln>
        </p:spPr>
      </p:sp>
      <p:sp>
        <p:nvSpPr>
          <p:cNvPr id="29700" name="Rectangle 2"/>
          <p:cNvSpPr>
            <a:spLocks noChangeArrowheads="1"/>
          </p:cNvSpPr>
          <p:nvPr>
            <p:ph type="body" idx="1"/>
          </p:nvPr>
        </p:nvSpPr>
        <p:spPr>
          <a:xfrm>
            <a:off x="777875" y="4776788"/>
            <a:ext cx="6202363" cy="451961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6"/>
          <p:cNvSpPr>
            <a:spLocks noGrp="1" noChangeArrowheads="1"/>
          </p:cNvSpPr>
          <p:nvPr>
            <p:ph type="sldNum" sz="quarter"/>
          </p:nvPr>
        </p:nvSpPr>
        <p:spPr>
          <a:noFill/>
          <a:ln/>
        </p:spPr>
        <p:txBody>
          <a:bodyPr/>
          <a:lstStyle/>
          <a:p>
            <a:pPr>
              <a:buFont typeface="Times New Roman" pitchFamily="18" charset="0"/>
              <a:buNone/>
            </a:pPr>
            <a:fld id="{8AC0027C-5DC2-40FB-AFE9-78230A4AD6DF}" type="slidenum">
              <a:rPr lang="en-GB" smtClean="0">
                <a:latin typeface="Times New Roman" pitchFamily="18" charset="0"/>
                <a:cs typeface="DejaVu Sans" pitchFamily="34" charset="0"/>
              </a:rPr>
              <a:pPr>
                <a:buFont typeface="Times New Roman" pitchFamily="18" charset="0"/>
                <a:buNone/>
              </a:pPr>
              <a:t>9</a:t>
            </a:fld>
            <a:endParaRPr lang="en-GB" smtClean="0">
              <a:latin typeface="Times New Roman" pitchFamily="18" charset="0"/>
              <a:cs typeface="DejaVu Sans" pitchFamily="34" charset="0"/>
            </a:endParaRPr>
          </a:p>
        </p:txBody>
      </p:sp>
      <p:sp>
        <p:nvSpPr>
          <p:cNvPr id="30723" name="Rectangle 1"/>
          <p:cNvSpPr>
            <a:spLocks noChangeArrowheads="1" noTextEdit="1"/>
          </p:cNvSpPr>
          <p:nvPr>
            <p:ph type="sldImg"/>
          </p:nvPr>
        </p:nvSpPr>
        <p:spPr>
          <a:xfrm>
            <a:off x="1373188" y="763588"/>
            <a:ext cx="5026025" cy="3771900"/>
          </a:xfrm>
          <a:solidFill>
            <a:srgbClr val="FFFFFF"/>
          </a:solidFill>
          <a:ln>
            <a:solidFill>
              <a:srgbClr val="000000"/>
            </a:solidFill>
            <a:miter lim="800000"/>
          </a:ln>
        </p:spPr>
      </p:sp>
      <p:sp>
        <p:nvSpPr>
          <p:cNvPr id="30724" name="Rectangle 2"/>
          <p:cNvSpPr>
            <a:spLocks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9500"/>
            <a:ext cx="8566150" cy="16208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1300" y="4286250"/>
            <a:ext cx="7054850"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9513" y="0"/>
            <a:ext cx="2508250" cy="5299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377113" cy="5299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37763" cy="906463"/>
          </a:xfrm>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9500"/>
            <a:ext cx="8566150" cy="16208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1300" y="4286250"/>
            <a:ext cx="7054850"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59338"/>
            <a:ext cx="8566150"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05163"/>
            <a:ext cx="8566150"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914400"/>
            <a:ext cx="4718050" cy="639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0450" y="914400"/>
            <a:ext cx="4719638" cy="639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3213"/>
            <a:ext cx="907097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692275"/>
            <a:ext cx="4452937"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398713"/>
            <a:ext cx="4452937"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9688" y="1692275"/>
            <a:ext cx="44545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9688" y="2398713"/>
            <a:ext cx="44545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3316287"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0175" y="301625"/>
            <a:ext cx="5634038"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582738"/>
            <a:ext cx="3316287"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4850" y="5294313"/>
            <a:ext cx="6046788" cy="62388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4850" y="676275"/>
            <a:ext cx="6046788"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4850" y="5918200"/>
            <a:ext cx="6046788"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5863" y="0"/>
            <a:ext cx="2511425" cy="7313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383463" cy="7313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59338"/>
            <a:ext cx="8566150"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05163"/>
            <a:ext cx="8566150"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914400"/>
            <a:ext cx="471328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5688" y="914400"/>
            <a:ext cx="4714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3213"/>
            <a:ext cx="907097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692275"/>
            <a:ext cx="4452937"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398713"/>
            <a:ext cx="4452937"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9688" y="1692275"/>
            <a:ext cx="44545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9688" y="2398713"/>
            <a:ext cx="44545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3316287"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0175" y="301625"/>
            <a:ext cx="5634038"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582738"/>
            <a:ext cx="3316287"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4850" y="5294313"/>
            <a:ext cx="6046788" cy="62388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4850" y="676275"/>
            <a:ext cx="6046788"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4850" y="5918200"/>
            <a:ext cx="6046788"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10037763" cy="90646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0" y="914400"/>
            <a:ext cx="9580563" cy="43846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457200" rtl="0" eaLnBrk="0" fontAlgn="base" hangingPunct="0">
        <a:lnSpc>
          <a:spcPct val="83000"/>
        </a:lnSpc>
        <a:spcBef>
          <a:spcPct val="0"/>
        </a:spcBef>
        <a:spcAft>
          <a:spcPct val="0"/>
        </a:spcAft>
        <a:buClr>
          <a:srgbClr val="000000"/>
        </a:buClr>
        <a:buSzPct val="100000"/>
        <a:buFont typeface="Times New Roman" pitchFamily="18" charset="0"/>
        <a:defRPr sz="4000" b="1">
          <a:solidFill>
            <a:srgbClr val="B84700"/>
          </a:solidFill>
          <a:latin typeface="+mj-lt"/>
          <a:ea typeface="+mj-ea"/>
          <a:cs typeface="+mj-cs"/>
        </a:defRPr>
      </a:lvl1pPr>
      <a:lvl2pPr algn="ctr" defTabSz="457200" rtl="0" eaLnBrk="0" fontAlgn="base" hangingPunct="0">
        <a:lnSpc>
          <a:spcPct val="83000"/>
        </a:lnSpc>
        <a:spcBef>
          <a:spcPct val="0"/>
        </a:spcBef>
        <a:spcAft>
          <a:spcPct val="0"/>
        </a:spcAft>
        <a:buClr>
          <a:srgbClr val="000000"/>
        </a:buClr>
        <a:buSzPct val="100000"/>
        <a:buFont typeface="Times New Roman" pitchFamily="18" charset="0"/>
        <a:defRPr sz="4000" b="1">
          <a:solidFill>
            <a:srgbClr val="B84700"/>
          </a:solidFill>
          <a:latin typeface="Bitstream Vera Serif" pitchFamily="16" charset="0"/>
          <a:ea typeface="DejaVu Sans" charset="0"/>
          <a:cs typeface="DejaVu Sans" charset="0"/>
        </a:defRPr>
      </a:lvl2pPr>
      <a:lvl3pPr algn="ctr" defTabSz="457200" rtl="0" eaLnBrk="0" fontAlgn="base" hangingPunct="0">
        <a:lnSpc>
          <a:spcPct val="83000"/>
        </a:lnSpc>
        <a:spcBef>
          <a:spcPct val="0"/>
        </a:spcBef>
        <a:spcAft>
          <a:spcPct val="0"/>
        </a:spcAft>
        <a:buClr>
          <a:srgbClr val="000000"/>
        </a:buClr>
        <a:buSzPct val="100000"/>
        <a:buFont typeface="Times New Roman" pitchFamily="18" charset="0"/>
        <a:defRPr sz="4000" b="1">
          <a:solidFill>
            <a:srgbClr val="B84700"/>
          </a:solidFill>
          <a:latin typeface="Bitstream Vera Serif" pitchFamily="16" charset="0"/>
          <a:ea typeface="DejaVu Sans" charset="0"/>
          <a:cs typeface="DejaVu Sans" charset="0"/>
        </a:defRPr>
      </a:lvl3pPr>
      <a:lvl4pPr algn="ctr" defTabSz="457200" rtl="0" eaLnBrk="0" fontAlgn="base" hangingPunct="0">
        <a:lnSpc>
          <a:spcPct val="83000"/>
        </a:lnSpc>
        <a:spcBef>
          <a:spcPct val="0"/>
        </a:spcBef>
        <a:spcAft>
          <a:spcPct val="0"/>
        </a:spcAft>
        <a:buClr>
          <a:srgbClr val="000000"/>
        </a:buClr>
        <a:buSzPct val="100000"/>
        <a:buFont typeface="Times New Roman" pitchFamily="18" charset="0"/>
        <a:defRPr sz="4000" b="1">
          <a:solidFill>
            <a:srgbClr val="B84700"/>
          </a:solidFill>
          <a:latin typeface="Bitstream Vera Serif" pitchFamily="16" charset="0"/>
          <a:ea typeface="DejaVu Sans" charset="0"/>
          <a:cs typeface="DejaVu Sans" charset="0"/>
        </a:defRPr>
      </a:lvl4pPr>
      <a:lvl5pPr algn="ctr" defTabSz="457200" rtl="0" eaLnBrk="0" fontAlgn="base" hangingPunct="0">
        <a:lnSpc>
          <a:spcPct val="83000"/>
        </a:lnSpc>
        <a:spcBef>
          <a:spcPct val="0"/>
        </a:spcBef>
        <a:spcAft>
          <a:spcPct val="0"/>
        </a:spcAft>
        <a:buClr>
          <a:srgbClr val="000000"/>
        </a:buClr>
        <a:buSzPct val="100000"/>
        <a:buFont typeface="Times New Roman" pitchFamily="18" charset="0"/>
        <a:defRPr sz="4000" b="1">
          <a:solidFill>
            <a:srgbClr val="B84700"/>
          </a:solidFill>
          <a:latin typeface="Bitstream Vera Serif" pitchFamily="16" charset="0"/>
          <a:ea typeface="DejaVu Sans" charset="0"/>
          <a:cs typeface="DejaVu Sans" charset="0"/>
        </a:defRPr>
      </a:lvl5pPr>
      <a:lvl6pPr marL="2514600" indent="-228600" algn="ctr" defTabSz="457200" rtl="0" fontAlgn="base" hangingPunct="0">
        <a:lnSpc>
          <a:spcPct val="83000"/>
        </a:lnSpc>
        <a:spcBef>
          <a:spcPct val="0"/>
        </a:spcBef>
        <a:spcAft>
          <a:spcPct val="0"/>
        </a:spcAft>
        <a:buClr>
          <a:srgbClr val="000000"/>
        </a:buClr>
        <a:buSzPct val="100000"/>
        <a:buFont typeface="Times New Roman" pitchFamily="16" charset="0"/>
        <a:defRPr sz="4000" b="1">
          <a:solidFill>
            <a:srgbClr val="B84700"/>
          </a:solidFill>
          <a:latin typeface="Bitstream Vera Serif" pitchFamily="16" charset="0"/>
          <a:ea typeface="DejaVu Sans" charset="0"/>
          <a:cs typeface="DejaVu Sans" charset="0"/>
        </a:defRPr>
      </a:lvl6pPr>
      <a:lvl7pPr marL="2971800" indent="-228600" algn="ctr" defTabSz="457200" rtl="0" fontAlgn="base" hangingPunct="0">
        <a:lnSpc>
          <a:spcPct val="83000"/>
        </a:lnSpc>
        <a:spcBef>
          <a:spcPct val="0"/>
        </a:spcBef>
        <a:spcAft>
          <a:spcPct val="0"/>
        </a:spcAft>
        <a:buClr>
          <a:srgbClr val="000000"/>
        </a:buClr>
        <a:buSzPct val="100000"/>
        <a:buFont typeface="Times New Roman" pitchFamily="16" charset="0"/>
        <a:defRPr sz="4000" b="1">
          <a:solidFill>
            <a:srgbClr val="B84700"/>
          </a:solidFill>
          <a:latin typeface="Bitstream Vera Serif" pitchFamily="16" charset="0"/>
          <a:ea typeface="DejaVu Sans" charset="0"/>
          <a:cs typeface="DejaVu Sans" charset="0"/>
        </a:defRPr>
      </a:lvl7pPr>
      <a:lvl8pPr marL="3429000" indent="-228600" algn="ctr" defTabSz="457200" rtl="0" fontAlgn="base" hangingPunct="0">
        <a:lnSpc>
          <a:spcPct val="83000"/>
        </a:lnSpc>
        <a:spcBef>
          <a:spcPct val="0"/>
        </a:spcBef>
        <a:spcAft>
          <a:spcPct val="0"/>
        </a:spcAft>
        <a:buClr>
          <a:srgbClr val="000000"/>
        </a:buClr>
        <a:buSzPct val="100000"/>
        <a:buFont typeface="Times New Roman" pitchFamily="16" charset="0"/>
        <a:defRPr sz="4000" b="1">
          <a:solidFill>
            <a:srgbClr val="B84700"/>
          </a:solidFill>
          <a:latin typeface="Bitstream Vera Serif" pitchFamily="16" charset="0"/>
          <a:ea typeface="DejaVu Sans" charset="0"/>
          <a:cs typeface="DejaVu Sans" charset="0"/>
        </a:defRPr>
      </a:lvl8pPr>
      <a:lvl9pPr marL="3886200" indent="-228600" algn="ctr" defTabSz="457200" rtl="0" fontAlgn="base" hangingPunct="0">
        <a:lnSpc>
          <a:spcPct val="83000"/>
        </a:lnSpc>
        <a:spcBef>
          <a:spcPct val="0"/>
        </a:spcBef>
        <a:spcAft>
          <a:spcPct val="0"/>
        </a:spcAft>
        <a:buClr>
          <a:srgbClr val="000000"/>
        </a:buClr>
        <a:buSzPct val="100000"/>
        <a:buFont typeface="Times New Roman" pitchFamily="16" charset="0"/>
        <a:defRPr sz="4000" b="1">
          <a:solidFill>
            <a:srgbClr val="B84700"/>
          </a:solidFill>
          <a:latin typeface="Bitstream Vera Serif" pitchFamily="16" charset="0"/>
          <a:ea typeface="DejaVu Sans" charset="0"/>
          <a:cs typeface="DejaVu Sans" charset="0"/>
        </a:defRPr>
      </a:lvl9pPr>
    </p:titleStyle>
    <p:bodyStyle>
      <a:lvl1pPr marL="342900" indent="-342900" algn="l" defTabSz="457200" rtl="0" eaLnBrk="0" fontAlgn="base" hangingPunct="0">
        <a:lnSpc>
          <a:spcPct val="83000"/>
        </a:lnSpc>
        <a:spcBef>
          <a:spcPct val="0"/>
        </a:spcBef>
        <a:spcAft>
          <a:spcPct val="0"/>
        </a:spcAft>
        <a:buClr>
          <a:srgbClr val="000000"/>
        </a:buClr>
        <a:buSzPct val="100000"/>
        <a:buFont typeface="Times New Roman" pitchFamily="18" charset="0"/>
        <a:defRPr sz="3200" b="1">
          <a:solidFill>
            <a:srgbClr val="000000"/>
          </a:solidFill>
          <a:latin typeface="+mn-lt"/>
          <a:ea typeface="+mn-ea"/>
          <a:cs typeface="+mn-cs"/>
        </a:defRPr>
      </a:lvl1pPr>
      <a:lvl2pPr marL="742950" indent="-285750" algn="l" defTabSz="457200" rtl="0" eaLnBrk="0" fontAlgn="base" hangingPunct="0">
        <a:lnSpc>
          <a:spcPct val="83000"/>
        </a:lnSpc>
        <a:spcBef>
          <a:spcPct val="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57200" rtl="0" eaLnBrk="0" fontAlgn="base" hangingPunct="0">
        <a:lnSpc>
          <a:spcPct val="83000"/>
        </a:lnSpc>
        <a:spcBef>
          <a:spcPct val="0"/>
        </a:spcBef>
        <a:spcAft>
          <a:spcPts val="85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57200" rtl="0" eaLnBrk="0" fontAlgn="base" hangingPunct="0">
        <a:lnSpc>
          <a:spcPct val="83000"/>
        </a:lnSpc>
        <a:spcBef>
          <a:spcPct val="0"/>
        </a:spcBef>
        <a:spcAft>
          <a:spcPts val="575"/>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57200" rtl="0" eaLnBrk="0" fontAlgn="base" hangingPunct="0">
        <a:lnSpc>
          <a:spcPct val="8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57200" rtl="0" fontAlgn="base" hangingPunct="0">
        <a:lnSpc>
          <a:spcPct val="8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8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8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8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0" y="0"/>
            <a:ext cx="10047288" cy="9112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formatClick to edit Master title style</a:t>
            </a:r>
          </a:p>
        </p:txBody>
      </p:sp>
      <p:sp>
        <p:nvSpPr>
          <p:cNvPr id="2051" name="Rectangle 2"/>
          <p:cNvSpPr>
            <a:spLocks noGrp="1" noChangeArrowheads="1"/>
          </p:cNvSpPr>
          <p:nvPr>
            <p:ph type="body" idx="1"/>
          </p:nvPr>
        </p:nvSpPr>
        <p:spPr bwMode="auto">
          <a:xfrm>
            <a:off x="0" y="914400"/>
            <a:ext cx="9590088" cy="6399213"/>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0"/>
            <a:r>
              <a:rPr lang="en-GB" smtClean="0"/>
              <a:t>Seventh Outline LevelClick to edit Master text styles</a:t>
            </a:r>
          </a:p>
          <a:p>
            <a:pPr lvl="0"/>
            <a:r>
              <a:rPr lang="en-GB" smtClean="0"/>
              <a:t>Second level</a:t>
            </a:r>
          </a:p>
          <a:p>
            <a:pPr lvl="1"/>
            <a:r>
              <a:rPr lang="en-GB" smtClean="0"/>
              <a:t>Third level</a:t>
            </a:r>
          </a:p>
          <a:p>
            <a:pPr lvl="2"/>
            <a:r>
              <a:rPr lang="en-GB" smtClean="0"/>
              <a:t>Fourth level</a:t>
            </a:r>
          </a:p>
          <a:p>
            <a:pPr lvl="3"/>
            <a:r>
              <a:rPr lang="en-GB"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0" fontAlgn="base" hangingPunct="0">
        <a:lnSpc>
          <a:spcPct val="95000"/>
        </a:lnSpc>
        <a:spcBef>
          <a:spcPct val="0"/>
        </a:spcBef>
        <a:spcAft>
          <a:spcPct val="0"/>
        </a:spcAft>
        <a:buClr>
          <a:srgbClr val="000000"/>
        </a:buClr>
        <a:buSzPct val="100000"/>
        <a:buFont typeface="Times New Roman" pitchFamily="18" charset="0"/>
        <a:defRPr sz="2900">
          <a:solidFill>
            <a:srgbClr val="000000"/>
          </a:solidFill>
          <a:latin typeface="+mj-lt"/>
          <a:ea typeface="+mj-ea"/>
          <a:cs typeface="+mj-cs"/>
        </a:defRPr>
      </a:lvl1pPr>
      <a:lvl2pPr algn="l" defTabSz="457200" rtl="0" eaLnBrk="0" fontAlgn="base" hangingPunct="0">
        <a:lnSpc>
          <a:spcPct val="95000"/>
        </a:lnSpc>
        <a:spcBef>
          <a:spcPct val="0"/>
        </a:spcBef>
        <a:spcAft>
          <a:spcPct val="0"/>
        </a:spcAft>
        <a:buClr>
          <a:srgbClr val="000000"/>
        </a:buClr>
        <a:buSzPct val="100000"/>
        <a:buFont typeface="Times New Roman" pitchFamily="18" charset="0"/>
        <a:defRPr sz="2900">
          <a:solidFill>
            <a:srgbClr val="000000"/>
          </a:solidFill>
          <a:latin typeface="Times New Roman" pitchFamily="16" charset="0"/>
          <a:ea typeface="msmincho" charset="0"/>
          <a:cs typeface="msmincho" charset="0"/>
        </a:defRPr>
      </a:lvl2pPr>
      <a:lvl3pPr algn="l" defTabSz="457200" rtl="0" eaLnBrk="0" fontAlgn="base" hangingPunct="0">
        <a:lnSpc>
          <a:spcPct val="95000"/>
        </a:lnSpc>
        <a:spcBef>
          <a:spcPct val="0"/>
        </a:spcBef>
        <a:spcAft>
          <a:spcPct val="0"/>
        </a:spcAft>
        <a:buClr>
          <a:srgbClr val="000000"/>
        </a:buClr>
        <a:buSzPct val="100000"/>
        <a:buFont typeface="Times New Roman" pitchFamily="18" charset="0"/>
        <a:defRPr sz="2900">
          <a:solidFill>
            <a:srgbClr val="000000"/>
          </a:solidFill>
          <a:latin typeface="Times New Roman" pitchFamily="16" charset="0"/>
          <a:ea typeface="msmincho" charset="0"/>
          <a:cs typeface="msmincho" charset="0"/>
        </a:defRPr>
      </a:lvl3pPr>
      <a:lvl4pPr algn="l" defTabSz="457200" rtl="0" eaLnBrk="0" fontAlgn="base" hangingPunct="0">
        <a:lnSpc>
          <a:spcPct val="95000"/>
        </a:lnSpc>
        <a:spcBef>
          <a:spcPct val="0"/>
        </a:spcBef>
        <a:spcAft>
          <a:spcPct val="0"/>
        </a:spcAft>
        <a:buClr>
          <a:srgbClr val="000000"/>
        </a:buClr>
        <a:buSzPct val="100000"/>
        <a:buFont typeface="Times New Roman" pitchFamily="18" charset="0"/>
        <a:defRPr sz="2900">
          <a:solidFill>
            <a:srgbClr val="000000"/>
          </a:solidFill>
          <a:latin typeface="Times New Roman" pitchFamily="16" charset="0"/>
          <a:ea typeface="msmincho" charset="0"/>
          <a:cs typeface="msmincho" charset="0"/>
        </a:defRPr>
      </a:lvl4pPr>
      <a:lvl5pPr algn="l" defTabSz="457200" rtl="0" eaLnBrk="0" fontAlgn="base" hangingPunct="0">
        <a:lnSpc>
          <a:spcPct val="95000"/>
        </a:lnSpc>
        <a:spcBef>
          <a:spcPct val="0"/>
        </a:spcBef>
        <a:spcAft>
          <a:spcPct val="0"/>
        </a:spcAft>
        <a:buClr>
          <a:srgbClr val="000000"/>
        </a:buClr>
        <a:buSzPct val="100000"/>
        <a:buFont typeface="Times New Roman" pitchFamily="18" charset="0"/>
        <a:defRPr sz="2900">
          <a:solidFill>
            <a:srgbClr val="000000"/>
          </a:solidFill>
          <a:latin typeface="Times New Roman" pitchFamily="16" charset="0"/>
          <a:ea typeface="msmincho" charset="0"/>
          <a:cs typeface="msmincho" charset="0"/>
        </a:defRPr>
      </a:lvl5pPr>
      <a:lvl6pPr marL="2514600" indent="-228600" algn="l" defTabSz="457200" rtl="0" fontAlgn="base" hangingPunct="0">
        <a:lnSpc>
          <a:spcPct val="95000"/>
        </a:lnSpc>
        <a:spcBef>
          <a:spcPct val="0"/>
        </a:spcBef>
        <a:spcAft>
          <a:spcPct val="0"/>
        </a:spcAft>
        <a:buClr>
          <a:srgbClr val="000000"/>
        </a:buClr>
        <a:buSzPct val="100000"/>
        <a:buFont typeface="Times New Roman" pitchFamily="16" charset="0"/>
        <a:defRPr sz="2900">
          <a:solidFill>
            <a:srgbClr val="000000"/>
          </a:solidFill>
          <a:latin typeface="Times New Roman" pitchFamily="16" charset="0"/>
          <a:ea typeface="msmincho" charset="0"/>
          <a:cs typeface="msmincho" charset="0"/>
        </a:defRPr>
      </a:lvl6pPr>
      <a:lvl7pPr marL="2971800" indent="-228600" algn="l" defTabSz="457200" rtl="0" fontAlgn="base" hangingPunct="0">
        <a:lnSpc>
          <a:spcPct val="95000"/>
        </a:lnSpc>
        <a:spcBef>
          <a:spcPct val="0"/>
        </a:spcBef>
        <a:spcAft>
          <a:spcPct val="0"/>
        </a:spcAft>
        <a:buClr>
          <a:srgbClr val="000000"/>
        </a:buClr>
        <a:buSzPct val="100000"/>
        <a:buFont typeface="Times New Roman" pitchFamily="16" charset="0"/>
        <a:defRPr sz="2900">
          <a:solidFill>
            <a:srgbClr val="000000"/>
          </a:solidFill>
          <a:latin typeface="Times New Roman" pitchFamily="16" charset="0"/>
          <a:ea typeface="msmincho" charset="0"/>
          <a:cs typeface="msmincho" charset="0"/>
        </a:defRPr>
      </a:lvl7pPr>
      <a:lvl8pPr marL="3429000" indent="-228600" algn="l" defTabSz="457200" rtl="0" fontAlgn="base" hangingPunct="0">
        <a:lnSpc>
          <a:spcPct val="95000"/>
        </a:lnSpc>
        <a:spcBef>
          <a:spcPct val="0"/>
        </a:spcBef>
        <a:spcAft>
          <a:spcPct val="0"/>
        </a:spcAft>
        <a:buClr>
          <a:srgbClr val="000000"/>
        </a:buClr>
        <a:buSzPct val="100000"/>
        <a:buFont typeface="Times New Roman" pitchFamily="16" charset="0"/>
        <a:defRPr sz="2900">
          <a:solidFill>
            <a:srgbClr val="000000"/>
          </a:solidFill>
          <a:latin typeface="Times New Roman" pitchFamily="16" charset="0"/>
          <a:ea typeface="msmincho" charset="0"/>
          <a:cs typeface="msmincho" charset="0"/>
        </a:defRPr>
      </a:lvl8pPr>
      <a:lvl9pPr marL="3886200" indent="-228600" algn="l" defTabSz="457200" rtl="0" fontAlgn="base" hangingPunct="0">
        <a:lnSpc>
          <a:spcPct val="95000"/>
        </a:lnSpc>
        <a:spcBef>
          <a:spcPct val="0"/>
        </a:spcBef>
        <a:spcAft>
          <a:spcPct val="0"/>
        </a:spcAft>
        <a:buClr>
          <a:srgbClr val="000000"/>
        </a:buClr>
        <a:buSzPct val="100000"/>
        <a:buFont typeface="Times New Roman" pitchFamily="16" charset="0"/>
        <a:defRPr sz="2900">
          <a:solidFill>
            <a:srgbClr val="000000"/>
          </a:solidFill>
          <a:latin typeface="Times New Roman" pitchFamily="16" charset="0"/>
          <a:ea typeface="msmincho" charset="0"/>
          <a:cs typeface="msmincho" charset="0"/>
        </a:defRPr>
      </a:lvl9pPr>
    </p:titleStyle>
    <p:bodyStyle>
      <a:lvl1pPr marL="342900" indent="-342900" algn="l" defTabSz="457200" rtl="0" eaLnBrk="0" fontAlgn="base" hangingPunct="0">
        <a:lnSpc>
          <a:spcPct val="91000"/>
        </a:lnSpc>
        <a:spcBef>
          <a:spcPct val="0"/>
        </a:spcBef>
        <a:spcAft>
          <a:spcPts val="1563"/>
        </a:spcAft>
        <a:buClr>
          <a:srgbClr val="000000"/>
        </a:buClr>
        <a:buSzPct val="100000"/>
        <a:buFont typeface="Times New Roman" pitchFamily="18" charset="0"/>
        <a:defRPr sz="3200" b="1">
          <a:solidFill>
            <a:srgbClr val="000000"/>
          </a:solidFill>
          <a:latin typeface="+mn-lt"/>
          <a:ea typeface="+mn-ea"/>
          <a:cs typeface="+mn-cs"/>
        </a:defRPr>
      </a:lvl1pPr>
      <a:lvl2pPr marL="742950" indent="-285750" algn="l" defTabSz="457200" rtl="0" eaLnBrk="0" fontAlgn="base" hangingPunct="0">
        <a:lnSpc>
          <a:spcPct val="91000"/>
        </a:lnSpc>
        <a:spcBef>
          <a:spcPct val="0"/>
        </a:spcBef>
        <a:spcAft>
          <a:spcPts val="1250"/>
        </a:spcAft>
        <a:buClr>
          <a:srgbClr val="000000"/>
        </a:buClr>
        <a:buSzPct val="100000"/>
        <a:buFont typeface="Times New Roman" pitchFamily="18" charset="0"/>
        <a:defRPr sz="2400">
          <a:solidFill>
            <a:srgbClr val="000000"/>
          </a:solidFill>
          <a:latin typeface="+mn-lt"/>
          <a:ea typeface="+mn-ea"/>
          <a:cs typeface="+mn-cs"/>
        </a:defRPr>
      </a:lvl2pPr>
      <a:lvl3pPr marL="1143000" indent="-228600" algn="l" defTabSz="457200" rtl="0" eaLnBrk="0" fontAlgn="base" hangingPunct="0">
        <a:lnSpc>
          <a:spcPct val="91000"/>
        </a:lnSpc>
        <a:spcBef>
          <a:spcPct val="0"/>
        </a:spcBef>
        <a:spcAft>
          <a:spcPts val="938"/>
        </a:spcAft>
        <a:buClr>
          <a:srgbClr val="000000"/>
        </a:buClr>
        <a:buSzPct val="100000"/>
        <a:buFont typeface="Times New Roman" pitchFamily="18" charset="0"/>
        <a:defRPr sz="2000">
          <a:solidFill>
            <a:srgbClr val="000000"/>
          </a:solidFill>
          <a:latin typeface="+mn-lt"/>
          <a:ea typeface="+mn-ea"/>
          <a:cs typeface="+mn-cs"/>
        </a:defRPr>
      </a:lvl3pPr>
      <a:lvl4pPr marL="1600200" indent="-228600" algn="l" defTabSz="457200" rtl="0" eaLnBrk="0" fontAlgn="base" hangingPunct="0">
        <a:lnSpc>
          <a:spcPct val="91000"/>
        </a:lnSpc>
        <a:spcBef>
          <a:spcPct val="0"/>
        </a:spcBef>
        <a:spcAft>
          <a:spcPts val="625"/>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57200" rtl="0" eaLnBrk="0" fontAlgn="base" hangingPunct="0">
        <a:lnSpc>
          <a:spcPct val="91000"/>
        </a:lnSpc>
        <a:spcBef>
          <a:spcPct val="0"/>
        </a:spcBef>
        <a:spcAft>
          <a:spcPts val="313"/>
        </a:spcAft>
        <a:buClr>
          <a:srgbClr val="000000"/>
        </a:buClr>
        <a:buSzPct val="100000"/>
        <a:buFont typeface="Times New Roman" pitchFamily="18" charset="0"/>
        <a:defRPr sz="2200">
          <a:solidFill>
            <a:srgbClr val="000000"/>
          </a:solidFill>
          <a:latin typeface="+mn-lt"/>
          <a:ea typeface="+mn-ea"/>
          <a:cs typeface="+mn-cs"/>
        </a:defRPr>
      </a:lvl5pPr>
      <a:lvl6pPr marL="2514600" indent="-228600" algn="l" defTabSz="457200" rtl="0" fontAlgn="base" hangingPunct="0">
        <a:lnSpc>
          <a:spcPct val="91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6pPr>
      <a:lvl7pPr marL="2971800" indent="-228600" algn="l" defTabSz="457200" rtl="0" fontAlgn="base" hangingPunct="0">
        <a:lnSpc>
          <a:spcPct val="91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7pPr>
      <a:lvl8pPr marL="3429000" indent="-228600" algn="l" defTabSz="457200" rtl="0" fontAlgn="base" hangingPunct="0">
        <a:lnSpc>
          <a:spcPct val="91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8pPr>
      <a:lvl9pPr marL="3886200" indent="-228600" algn="l" defTabSz="457200" rtl="0" fontAlgn="base" hangingPunct="0">
        <a:lnSpc>
          <a:spcPct val="91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7B7B9"/>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l="15302" r="10905" b="133"/>
          <a:stretch>
            <a:fillRect/>
          </a:stretch>
        </p:blipFill>
        <p:spPr bwMode="auto">
          <a:xfrm>
            <a:off x="9525" y="-28575"/>
            <a:ext cx="10018713" cy="7626350"/>
          </a:xfrm>
          <a:prstGeom prst="rect">
            <a:avLst/>
          </a:prstGeom>
          <a:noFill/>
          <a:ln w="9525">
            <a:noFill/>
            <a:round/>
            <a:headEnd/>
            <a:tailEnd/>
          </a:ln>
        </p:spPr>
      </p:pic>
      <p:sp>
        <p:nvSpPr>
          <p:cNvPr id="3075" name="Text Box 2"/>
          <p:cNvSpPr txBox="1">
            <a:spLocks noChangeArrowheads="1"/>
          </p:cNvSpPr>
          <p:nvPr/>
        </p:nvSpPr>
        <p:spPr bwMode="auto">
          <a:xfrm>
            <a:off x="36513" y="36513"/>
            <a:ext cx="10021887" cy="914400"/>
          </a:xfrm>
          <a:prstGeom prst="rect">
            <a:avLst/>
          </a:prstGeom>
          <a:noFill/>
          <a:ln w="9525">
            <a:noFill/>
            <a:round/>
            <a:headEnd/>
            <a:tailEnd/>
          </a:ln>
        </p:spPr>
        <p:txBody>
          <a:bodyPr lIns="90000" tIns="45000" rIns="90000" bIns="45000" anchor="ctr"/>
          <a:lstStyle/>
          <a:p>
            <a:pPr algn="ctr">
              <a:lnSpc>
                <a:spcPct val="8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a:solidFill>
                  <a:srgbClr val="B84700"/>
                </a:solidFill>
              </a:rPr>
              <a:t>The North Dakota Hydroscopic Seeding Research Project</a:t>
            </a:r>
          </a:p>
          <a:p>
            <a:pPr algn="ctr">
              <a:lnSpc>
                <a:spcPct val="8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a:solidFill>
                  <a:srgbClr val="B84700"/>
                </a:solidFill>
                <a:latin typeface="Times New Roman" pitchFamily="18" charset="0"/>
              </a:rPr>
              <a:t>(El Proyecto de Investigación de Siembra Higroscópica en Dakota del Norte)</a:t>
            </a:r>
          </a:p>
        </p:txBody>
      </p:sp>
      <p:sp>
        <p:nvSpPr>
          <p:cNvPr id="3076" name="Text Box 3"/>
          <p:cNvSpPr txBox="1">
            <a:spLocks noChangeArrowheads="1"/>
          </p:cNvSpPr>
          <p:nvPr/>
        </p:nvSpPr>
        <p:spPr bwMode="auto">
          <a:xfrm>
            <a:off x="184150" y="903288"/>
            <a:ext cx="7978775" cy="585787"/>
          </a:xfrm>
          <a:prstGeom prst="rect">
            <a:avLst/>
          </a:prstGeom>
          <a:noFill/>
          <a:ln w="9525">
            <a:noFill/>
            <a:round/>
            <a:headEnd/>
            <a:tailEnd/>
          </a:ln>
        </p:spPr>
        <p:txBody>
          <a:bodyPr lIns="90000" tIns="45000" rIns="90000" bIns="45000"/>
          <a:lstStyle/>
          <a:p>
            <a:pP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sz="2800" b="1">
                <a:solidFill>
                  <a:srgbClr val="B84700"/>
                </a:solidFill>
                <a:cs typeface="Arial" pitchFamily="34" charset="0"/>
              </a:rPr>
              <a:t>David Delene      </a:t>
            </a:r>
            <a:r>
              <a:rPr lang="en-US" sz="2800" b="1">
                <a:solidFill>
                  <a:srgbClr val="FF0000"/>
                </a:solidFill>
                <a:cs typeface="Arial" pitchFamily="34" charset="0"/>
              </a:rPr>
              <a:t>Archie Ruiz (Translation)</a:t>
            </a:r>
          </a:p>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endParaRPr lang="en-US" sz="2800" b="1">
              <a:solidFill>
                <a:srgbClr val="B84700"/>
              </a:solidFill>
              <a:cs typeface="Arial" pitchFamily="34" charset="0"/>
            </a:endParaRPr>
          </a:p>
        </p:txBody>
      </p:sp>
      <p:sp>
        <p:nvSpPr>
          <p:cNvPr id="3077" name="Rectangle 4"/>
          <p:cNvSpPr>
            <a:spLocks noChangeArrowheads="1"/>
          </p:cNvSpPr>
          <p:nvPr/>
        </p:nvSpPr>
        <p:spPr bwMode="auto">
          <a:xfrm>
            <a:off x="0" y="5645150"/>
            <a:ext cx="10058400" cy="1187450"/>
          </a:xfrm>
          <a:prstGeom prst="rect">
            <a:avLst/>
          </a:prstGeom>
          <a:noFill/>
          <a:ln w="9525">
            <a:noFill/>
            <a:round/>
            <a:headEnd/>
            <a:tailEnd/>
          </a:ln>
        </p:spPr>
        <p:txBody>
          <a:bodyPr lIns="90000" tIns="46800" rIns="90000" bIns="46800">
            <a:spAutoFit/>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sz="3200" b="1">
                <a:solidFill>
                  <a:srgbClr val="FFFF00"/>
                </a:solidFill>
              </a:rPr>
              <a:t>Department of Atmospheric Sciences</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sz="3200" b="1">
                <a:solidFill>
                  <a:srgbClr val="FFFF00"/>
                </a:solidFill>
              </a:rPr>
              <a:t>University of North Dakota</a:t>
            </a:r>
          </a:p>
        </p:txBody>
      </p:sp>
      <p:sp>
        <p:nvSpPr>
          <p:cNvPr id="3078" name="Text Box 5"/>
          <p:cNvSpPr txBox="1">
            <a:spLocks noChangeArrowheads="1"/>
          </p:cNvSpPr>
          <p:nvPr/>
        </p:nvSpPr>
        <p:spPr bwMode="auto">
          <a:xfrm>
            <a:off x="1343025" y="6510338"/>
            <a:ext cx="7407275" cy="1065212"/>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FFFF00"/>
                </a:solidFill>
                <a:latin typeface="Times New Roman" pitchFamily="18" charset="0"/>
              </a:rPr>
              <a:t>(Departamento de Ciencias de la Atmósfera</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FFFF00"/>
                </a:solidFill>
                <a:latin typeface="Times New Roman" pitchFamily="18" charset="0"/>
              </a:rPr>
              <a:t>Universidad de Dakota del Norte)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771525" y="657225"/>
            <a:ext cx="8229600" cy="5870575"/>
          </a:xfrm>
          <a:prstGeom prst="rect">
            <a:avLst/>
          </a:prstGeom>
          <a:noFill/>
          <a:ln w="9525">
            <a:noFill/>
            <a:round/>
            <a:headEnd/>
            <a:tailEnd/>
          </a:ln>
        </p:spPr>
      </p:pic>
      <p:sp>
        <p:nvSpPr>
          <p:cNvPr id="12291" name="Rectangle 2"/>
          <p:cNvSpPr>
            <a:spLocks noGrp="1" noChangeArrowheads="1"/>
          </p:cNvSpPr>
          <p:nvPr>
            <p:ph type="title" idx="4294967295"/>
          </p:nvPr>
        </p:nvSpPr>
        <p:spPr>
          <a:xfrm>
            <a:off x="15875" y="77788"/>
            <a:ext cx="10053638" cy="688975"/>
          </a:xfrm>
        </p:spPr>
        <p:txBody>
          <a:bodyPr/>
          <a:lstStyle/>
          <a:p>
            <a:pPr eaLnBrk="1">
              <a:lnSpc>
                <a:spcPct val="98000"/>
              </a:lnSpc>
              <a:tabLst>
                <a:tab pos="0" algn="l"/>
                <a:tab pos="414338" algn="l"/>
                <a:tab pos="828675" algn="l"/>
                <a:tab pos="1243013" algn="l"/>
                <a:tab pos="1657350" algn="l"/>
                <a:tab pos="2071688" algn="l"/>
                <a:tab pos="2486025" algn="l"/>
                <a:tab pos="2900363" algn="l"/>
                <a:tab pos="3314700" algn="l"/>
                <a:tab pos="3729038" algn="l"/>
                <a:tab pos="4143375" algn="l"/>
                <a:tab pos="4557713" algn="l"/>
                <a:tab pos="4972050" algn="l"/>
                <a:tab pos="5386388" algn="l"/>
                <a:tab pos="5800725" algn="l"/>
                <a:tab pos="6215063" algn="l"/>
                <a:tab pos="6630988" algn="l"/>
                <a:tab pos="7045325" algn="l"/>
                <a:tab pos="7459663" algn="l"/>
                <a:tab pos="7874000" algn="l"/>
                <a:tab pos="8288338" algn="l"/>
                <a:tab pos="8529638" algn="l"/>
                <a:tab pos="8686800" algn="l"/>
                <a:tab pos="9144000" algn="l"/>
                <a:tab pos="9601200" algn="l"/>
              </a:tabLst>
            </a:pPr>
            <a:r>
              <a:rPr lang="en-US" sz="3600" smtClean="0"/>
              <a:t>POLCAST-2012</a:t>
            </a:r>
          </a:p>
        </p:txBody>
      </p:sp>
      <p:sp>
        <p:nvSpPr>
          <p:cNvPr id="12292" name="Text Box 3"/>
          <p:cNvSpPr txBox="1">
            <a:spLocks noChangeArrowheads="1"/>
          </p:cNvSpPr>
          <p:nvPr/>
        </p:nvSpPr>
        <p:spPr bwMode="auto">
          <a:xfrm>
            <a:off x="5038725" y="908050"/>
            <a:ext cx="4800600" cy="800100"/>
          </a:xfrm>
          <a:prstGeom prst="rect">
            <a:avLst/>
          </a:prstGeom>
          <a:noFill/>
          <a:ln w="9525">
            <a:noFill/>
            <a:round/>
            <a:headEnd/>
            <a:tailEnd/>
          </a:ln>
        </p:spPr>
        <p:txBody>
          <a:bodyPr lIns="90000" tIns="45000" rIns="90000" bIns="45000"/>
          <a:lstStyle/>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b="1">
                <a:solidFill>
                  <a:srgbClr val="000000"/>
                </a:solidFill>
              </a:rPr>
              <a:t>Ascent –Solid  </a:t>
            </a:r>
            <a:r>
              <a:rPr lang="en-US" b="1">
                <a:solidFill>
                  <a:srgbClr val="000000"/>
                </a:solidFill>
              </a:rPr>
              <a:t>(ascenso)</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b="1">
                <a:solidFill>
                  <a:srgbClr val="000000"/>
                </a:solidFill>
              </a:rPr>
              <a:t>Descent–Dashed </a:t>
            </a:r>
            <a:r>
              <a:rPr lang="en-US" b="1">
                <a:solidFill>
                  <a:srgbClr val="000000"/>
                </a:solidFill>
              </a:rPr>
              <a:t>(descenso)</a:t>
            </a:r>
          </a:p>
        </p:txBody>
      </p:sp>
      <p:sp>
        <p:nvSpPr>
          <p:cNvPr id="12293" name="Text Box 4"/>
          <p:cNvSpPr txBox="1">
            <a:spLocks noChangeArrowheads="1"/>
          </p:cNvSpPr>
          <p:nvPr/>
        </p:nvSpPr>
        <p:spPr bwMode="auto">
          <a:xfrm>
            <a:off x="257175" y="6545263"/>
            <a:ext cx="9680575" cy="912812"/>
          </a:xfrm>
          <a:prstGeom prst="rect">
            <a:avLst/>
          </a:prstGeom>
          <a:noFill/>
          <a:ln w="9525">
            <a:noFill/>
            <a:round/>
            <a:headEnd/>
            <a:tailEnd/>
          </a:ln>
        </p:spPr>
        <p:txBody>
          <a:bodyPr lIns="90000" tIns="45000" rIns="9000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solidFill>
                  <a:srgbClr val="000000"/>
                </a:solidFill>
              </a:rPr>
              <a:t>For individual profiles see, Bart, N. and D. J. Delene, North Dakota Aircraft and Surface CCN Measurements during the Summers of 2010 and 2012, Poster presented at the 93rd Annual Conference of the American Meteorological Society, January 6, 2013 in Austin, Texas.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cstate="print"/>
          <a:srcRect/>
          <a:stretch>
            <a:fillRect/>
          </a:stretch>
        </p:blipFill>
        <p:spPr bwMode="auto">
          <a:xfrm>
            <a:off x="379413" y="914400"/>
            <a:ext cx="9159875" cy="6545263"/>
          </a:xfrm>
          <a:prstGeom prst="rect">
            <a:avLst/>
          </a:prstGeom>
          <a:noFill/>
          <a:ln w="9525">
            <a:noFill/>
            <a:round/>
            <a:headEnd/>
            <a:tailEnd/>
          </a:ln>
        </p:spPr>
      </p:pic>
      <p:sp>
        <p:nvSpPr>
          <p:cNvPr id="13315" name="Rectangle 2"/>
          <p:cNvSpPr>
            <a:spLocks noGrp="1" noChangeArrowheads="1"/>
          </p:cNvSpPr>
          <p:nvPr>
            <p:ph type="title" idx="4294967295"/>
          </p:nvPr>
        </p:nvSpPr>
        <p:spPr>
          <a:xfrm>
            <a:off x="15875" y="12700"/>
            <a:ext cx="10053638" cy="914400"/>
          </a:xfrm>
        </p:spPr>
        <p:txBody>
          <a:bodyPr/>
          <a:lstStyle/>
          <a:p>
            <a:pPr eaLnBrk="1">
              <a:lnSpc>
                <a:spcPct val="98000"/>
              </a:lnSpc>
              <a:tabLst>
                <a:tab pos="0" algn="l"/>
                <a:tab pos="414338" algn="l"/>
                <a:tab pos="828675" algn="l"/>
                <a:tab pos="1243013" algn="l"/>
                <a:tab pos="1657350" algn="l"/>
                <a:tab pos="2071688" algn="l"/>
                <a:tab pos="2486025" algn="l"/>
                <a:tab pos="2900363" algn="l"/>
                <a:tab pos="3314700" algn="l"/>
                <a:tab pos="3729038" algn="l"/>
                <a:tab pos="4143375" algn="l"/>
                <a:tab pos="4557713" algn="l"/>
                <a:tab pos="4972050" algn="l"/>
                <a:tab pos="5386388" algn="l"/>
                <a:tab pos="5800725" algn="l"/>
                <a:tab pos="6215063" algn="l"/>
                <a:tab pos="6630988" algn="l"/>
                <a:tab pos="7045325" algn="l"/>
                <a:tab pos="7459663" algn="l"/>
                <a:tab pos="7874000" algn="l"/>
                <a:tab pos="8288338" algn="l"/>
                <a:tab pos="8529638" algn="l"/>
                <a:tab pos="8686800" algn="l"/>
                <a:tab pos="9144000" algn="l"/>
                <a:tab pos="9601200" algn="l"/>
              </a:tabLst>
            </a:pPr>
            <a:r>
              <a:rPr lang="en-US" sz="3200" smtClean="0">
                <a:latin typeface="Arial" pitchFamily="34" charset="0"/>
              </a:rPr>
              <a:t>Surface Measurements </a:t>
            </a:r>
            <a:r>
              <a:rPr lang="en-US" sz="3200" b="0" smtClean="0">
                <a:latin typeface="Times New Roman" pitchFamily="18" charset="0"/>
              </a:rPr>
              <a:t>(mediciones de superficie)</a:t>
            </a:r>
            <a:r>
              <a:rPr lang="en-US" sz="3200" smtClean="0"/>
              <a:t> </a:t>
            </a:r>
            <a:br>
              <a:rPr lang="en-US" sz="3200" smtClean="0"/>
            </a:br>
            <a:r>
              <a:rPr lang="en-US" sz="2800" smtClean="0">
                <a:latin typeface="Arial" pitchFamily="34" charset="0"/>
              </a:rPr>
              <a:t>2012 Grand Forks, ND 30 min CCN, 1 hr Rain Fall</a:t>
            </a:r>
          </a:p>
        </p:txBody>
      </p:sp>
      <p:sp>
        <p:nvSpPr>
          <p:cNvPr id="13316" name="Text Box 3"/>
          <p:cNvSpPr txBox="1">
            <a:spLocks noChangeArrowheads="1"/>
          </p:cNvSpPr>
          <p:nvPr/>
        </p:nvSpPr>
        <p:spPr bwMode="auto">
          <a:xfrm>
            <a:off x="3994150" y="1952625"/>
            <a:ext cx="2873375" cy="990600"/>
          </a:xfrm>
          <a:prstGeom prst="rect">
            <a:avLst/>
          </a:prstGeom>
          <a:noFill/>
          <a:ln w="9525">
            <a:noFill/>
            <a:round/>
            <a:headEnd/>
            <a:tailEnd/>
          </a:ln>
        </p:spPr>
        <p:txBody>
          <a:bodyPr wrap="none" lIns="90000" tIns="45000" rIns="9000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FF"/>
                </a:solidFill>
              </a:rPr>
              <a:t>Rain Gauge Location</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FF"/>
                </a:solidFill>
              </a:rPr>
              <a:t>(localización de pluviómetro)</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FF"/>
                </a:solidFill>
              </a:rPr>
              <a:t>      47.8410 -97.0710</a:t>
            </a:r>
          </a:p>
        </p:txBody>
      </p:sp>
      <p:sp>
        <p:nvSpPr>
          <p:cNvPr id="13317" name="Text Box 4"/>
          <p:cNvSpPr txBox="1">
            <a:spLocks noChangeArrowheads="1"/>
          </p:cNvSpPr>
          <p:nvPr/>
        </p:nvSpPr>
        <p:spPr bwMode="auto">
          <a:xfrm>
            <a:off x="2876550" y="7013575"/>
            <a:ext cx="4572000" cy="455613"/>
          </a:xfrm>
          <a:prstGeom prst="rect">
            <a:avLst/>
          </a:prstGeom>
          <a:solidFill>
            <a:srgbClr val="FFFFFF"/>
          </a:solidFill>
          <a:ln w="9525">
            <a:noFill/>
            <a:round/>
            <a:headEnd/>
            <a:tailEnd/>
          </a:ln>
        </p:spPr>
        <p:txBody>
          <a:bodyPr wrap="none" lIns="18360" tIns="45000" rIns="1836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Day of the Year </a:t>
            </a:r>
            <a:r>
              <a:rPr lang="en-US" sz="2400">
                <a:solidFill>
                  <a:srgbClr val="000000"/>
                </a:solidFill>
                <a:latin typeface="Times New Roman" pitchFamily="18" charset="0"/>
              </a:rPr>
              <a:t>(Día del Año)</a:t>
            </a:r>
          </a:p>
        </p:txBody>
      </p:sp>
      <p:sp>
        <p:nvSpPr>
          <p:cNvPr id="13318" name="Text Box 5"/>
          <p:cNvSpPr txBox="1">
            <a:spLocks noChangeArrowheads="1"/>
          </p:cNvSpPr>
          <p:nvPr/>
        </p:nvSpPr>
        <p:spPr bwMode="auto">
          <a:xfrm rot="-5400000">
            <a:off x="-1968499" y="3370262"/>
            <a:ext cx="4895850" cy="822325"/>
          </a:xfrm>
          <a:prstGeom prst="rect">
            <a:avLst/>
          </a:prstGeom>
          <a:solidFill>
            <a:srgbClr val="FFFFFF"/>
          </a:solidFill>
          <a:ln w="9525">
            <a:noFill/>
            <a:round/>
            <a:headEnd/>
            <a:tailEnd/>
          </a:ln>
        </p:spPr>
        <p:txBody>
          <a:bodyPr wrap="none" lIns="18360" tIns="45000" rIns="1836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CCN Concentration at STP </a:t>
            </a:r>
            <a:r>
              <a:rPr lang="en-US" sz="2400">
                <a:solidFill>
                  <a:srgbClr val="000000"/>
                </a:solidFill>
              </a:rPr>
              <a:t>[#/cm</a:t>
            </a:r>
            <a:r>
              <a:rPr lang="en-US" sz="2400" baseline="33000">
                <a:solidFill>
                  <a:srgbClr val="000000"/>
                </a:solidFill>
              </a:rPr>
              <a:t>3</a:t>
            </a:r>
            <a:r>
              <a:rPr lang="en-US" sz="2400">
                <a:solidFill>
                  <a:srgbClr val="000000"/>
                </a:solidFill>
              </a:rPr>
              <a:t>]</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a:t>
            </a:r>
            <a:r>
              <a:rPr lang="en-US" sz="2400">
                <a:solidFill>
                  <a:srgbClr val="000000"/>
                </a:solidFill>
                <a:latin typeface="Times New Roman" pitchFamily="18" charset="0"/>
              </a:rPr>
              <a:t>(Concentración de NNC a TPN) [#/cm</a:t>
            </a:r>
            <a:r>
              <a:rPr lang="en-US" sz="2400" baseline="33000">
                <a:solidFill>
                  <a:srgbClr val="000000"/>
                </a:solidFill>
                <a:latin typeface="Times New Roman" pitchFamily="18" charset="0"/>
              </a:rPr>
              <a:t>3</a:t>
            </a:r>
            <a:r>
              <a:rPr lang="en-US" sz="2400">
                <a:solidFill>
                  <a:srgbClr val="000000"/>
                </a:solidFill>
                <a:latin typeface="Times New Roman" pitchFamily="18" charset="0"/>
              </a:rPr>
              <a:t>])</a:t>
            </a:r>
          </a:p>
        </p:txBody>
      </p:sp>
      <p:sp>
        <p:nvSpPr>
          <p:cNvPr id="13319" name="Rectangle 1"/>
          <p:cNvSpPr>
            <a:spLocks noChangeArrowheads="1"/>
          </p:cNvSpPr>
          <p:nvPr/>
        </p:nvSpPr>
        <p:spPr bwMode="auto">
          <a:xfrm>
            <a:off x="4048125" y="1343025"/>
            <a:ext cx="3738563" cy="615950"/>
          </a:xfrm>
          <a:prstGeom prst="rect">
            <a:avLst/>
          </a:prstGeom>
          <a:noFill/>
          <a:ln w="9525">
            <a:noFill/>
            <a:miter lim="800000"/>
            <a:headEnd/>
            <a:tailEnd/>
          </a:ln>
        </p:spPr>
        <p:txBody>
          <a:bodyPr>
            <a:spAutoFit/>
          </a:bodyPr>
          <a:lstStyle/>
          <a:p>
            <a:pPr>
              <a:lnSpc>
                <a:spcPct val="100000"/>
              </a:lnSpc>
            </a:pPr>
            <a:r>
              <a:rPr lang="en-US" b="1">
                <a:solidFill>
                  <a:srgbClr val="000000"/>
                </a:solidFill>
              </a:rPr>
              <a:t>0.6 % Ambient Supersaturation </a:t>
            </a:r>
            <a:r>
              <a:rPr lang="en-US" sz="1600" b="1">
                <a:solidFill>
                  <a:srgbClr val="000000"/>
                </a:solidFill>
              </a:rPr>
              <a:t>(sobresaturación ambiental)</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l="5005"/>
          <a:stretch>
            <a:fillRect/>
          </a:stretch>
        </p:blipFill>
        <p:spPr bwMode="auto">
          <a:xfrm>
            <a:off x="161925" y="927100"/>
            <a:ext cx="9810750" cy="5822950"/>
          </a:xfrm>
          <a:prstGeom prst="rect">
            <a:avLst/>
          </a:prstGeom>
          <a:noFill/>
          <a:ln w="9525">
            <a:noFill/>
            <a:round/>
            <a:headEnd/>
            <a:tailEnd/>
          </a:ln>
        </p:spPr>
      </p:pic>
      <p:sp>
        <p:nvSpPr>
          <p:cNvPr id="14339" name="Rectangle 2"/>
          <p:cNvSpPr>
            <a:spLocks noGrp="1" noChangeArrowheads="1"/>
          </p:cNvSpPr>
          <p:nvPr>
            <p:ph type="title" idx="4294967295"/>
          </p:nvPr>
        </p:nvSpPr>
        <p:spPr>
          <a:xfrm>
            <a:off x="15875" y="12700"/>
            <a:ext cx="10053638" cy="914400"/>
          </a:xfrm>
        </p:spPr>
        <p:txBody>
          <a:bodyPr/>
          <a:lstStyle/>
          <a:p>
            <a:pPr eaLnBrk="1">
              <a:lnSpc>
                <a:spcPct val="98000"/>
              </a:lnSpc>
              <a:tabLst>
                <a:tab pos="0" algn="l"/>
                <a:tab pos="414338" algn="l"/>
                <a:tab pos="828675" algn="l"/>
                <a:tab pos="1243013" algn="l"/>
                <a:tab pos="1657350" algn="l"/>
                <a:tab pos="2071688" algn="l"/>
                <a:tab pos="2486025" algn="l"/>
                <a:tab pos="2900363" algn="l"/>
                <a:tab pos="3314700" algn="l"/>
                <a:tab pos="3729038" algn="l"/>
                <a:tab pos="4143375" algn="l"/>
                <a:tab pos="4557713" algn="l"/>
                <a:tab pos="4972050" algn="l"/>
                <a:tab pos="5386388" algn="l"/>
                <a:tab pos="5800725" algn="l"/>
                <a:tab pos="6215063" algn="l"/>
                <a:tab pos="6630988" algn="l"/>
                <a:tab pos="7045325" algn="l"/>
                <a:tab pos="7459663" algn="l"/>
                <a:tab pos="7874000" algn="l"/>
                <a:tab pos="8288338" algn="l"/>
                <a:tab pos="8529638" algn="l"/>
                <a:tab pos="8686800" algn="l"/>
                <a:tab pos="9144000" algn="l"/>
                <a:tab pos="9601200" algn="l"/>
              </a:tabLst>
            </a:pPr>
            <a:r>
              <a:rPr lang="en-US" sz="3200" smtClean="0">
                <a:latin typeface="Arial" pitchFamily="34" charset="0"/>
              </a:rPr>
              <a:t>Surface Measurements </a:t>
            </a:r>
            <a:r>
              <a:rPr lang="en-US" sz="3200" b="0" smtClean="0">
                <a:latin typeface="Arial" pitchFamily="34" charset="0"/>
              </a:rPr>
              <a:t>(</a:t>
            </a:r>
            <a:r>
              <a:rPr lang="en-US" sz="3200" b="0" smtClean="0">
                <a:latin typeface="Times New Roman" pitchFamily="18" charset="0"/>
              </a:rPr>
              <a:t>mediciones de superficie)</a:t>
            </a:r>
            <a:r>
              <a:rPr lang="en-US" sz="3200" smtClean="0"/>
              <a:t> </a:t>
            </a:r>
            <a:br>
              <a:rPr lang="en-US" sz="3200" smtClean="0"/>
            </a:br>
            <a:r>
              <a:rPr lang="en-US" sz="2800" smtClean="0">
                <a:latin typeface="Arial" pitchFamily="34" charset="0"/>
              </a:rPr>
              <a:t>2012 Grand Forks, ND 30 min TOEM PM2.5, 1 hr Rain Fall</a:t>
            </a:r>
          </a:p>
        </p:txBody>
      </p:sp>
      <p:sp>
        <p:nvSpPr>
          <p:cNvPr id="14340" name="Text Box 3"/>
          <p:cNvSpPr txBox="1">
            <a:spLocks noChangeArrowheads="1"/>
          </p:cNvSpPr>
          <p:nvPr/>
        </p:nvSpPr>
        <p:spPr bwMode="auto">
          <a:xfrm>
            <a:off x="3133725" y="1419225"/>
            <a:ext cx="2971800" cy="838200"/>
          </a:xfrm>
          <a:prstGeom prst="rect">
            <a:avLst/>
          </a:prstGeom>
          <a:noFill/>
          <a:ln w="9525">
            <a:noFill/>
            <a:round/>
            <a:headEnd/>
            <a:tailEnd/>
          </a:ln>
        </p:spPr>
        <p:txBody>
          <a:bodyPr wrap="none" lIns="90000" tIns="45000" rIns="9000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FF"/>
                </a:solidFill>
              </a:rPr>
              <a:t>Rain Gauge Location</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FF"/>
                </a:solidFill>
              </a:rPr>
              <a:t>(localización de pluviómetro)</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FF"/>
                </a:solidFill>
              </a:rPr>
              <a:t> 47.8410 -97.0710</a:t>
            </a:r>
          </a:p>
        </p:txBody>
      </p:sp>
      <p:sp>
        <p:nvSpPr>
          <p:cNvPr id="14341" name="Text Box 4"/>
          <p:cNvSpPr txBox="1">
            <a:spLocks noChangeArrowheads="1"/>
          </p:cNvSpPr>
          <p:nvPr/>
        </p:nvSpPr>
        <p:spPr bwMode="auto">
          <a:xfrm>
            <a:off x="2876550" y="6329363"/>
            <a:ext cx="4572000" cy="455612"/>
          </a:xfrm>
          <a:prstGeom prst="rect">
            <a:avLst/>
          </a:prstGeom>
          <a:solidFill>
            <a:srgbClr val="FFFFFF"/>
          </a:solidFill>
          <a:ln w="9525">
            <a:noFill/>
            <a:round/>
            <a:headEnd/>
            <a:tailEnd/>
          </a:ln>
        </p:spPr>
        <p:txBody>
          <a:bodyPr wrap="none" lIns="18360" tIns="45000" rIns="1836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Day of the Year </a:t>
            </a:r>
            <a:r>
              <a:rPr lang="en-US" sz="2400">
                <a:solidFill>
                  <a:srgbClr val="000000"/>
                </a:solidFill>
                <a:latin typeface="Times New Roman" pitchFamily="18" charset="0"/>
              </a:rPr>
              <a:t>(Día del Año)</a:t>
            </a:r>
          </a:p>
        </p:txBody>
      </p:sp>
      <p:sp>
        <p:nvSpPr>
          <p:cNvPr id="14342" name="Text Box 9"/>
          <p:cNvSpPr txBox="1">
            <a:spLocks noChangeArrowheads="1"/>
          </p:cNvSpPr>
          <p:nvPr/>
        </p:nvSpPr>
        <p:spPr bwMode="auto">
          <a:xfrm rot="-5400000">
            <a:off x="-2283619" y="3331369"/>
            <a:ext cx="5272088" cy="533400"/>
          </a:xfrm>
          <a:prstGeom prst="rect">
            <a:avLst/>
          </a:prstGeom>
          <a:solidFill>
            <a:srgbClr val="FFFFFF"/>
          </a:solidFill>
          <a:ln w="9525">
            <a:noFill/>
            <a:round/>
            <a:headEnd/>
            <a:tailEnd/>
          </a:ln>
        </p:spPr>
        <p:txBody>
          <a:bodyPr wrap="none" lIns="18360" tIns="45000" rIns="1836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TEOM PM2</a:t>
            </a:r>
            <a:r>
              <a:rPr lang="en-US" sz="2400" b="1" baseline="-25000">
                <a:solidFill>
                  <a:srgbClr val="000000"/>
                </a:solidFill>
              </a:rPr>
              <a:t>2.5</a:t>
            </a:r>
            <a:r>
              <a:rPr lang="en-US" sz="2400" b="1">
                <a:solidFill>
                  <a:srgbClr val="000000"/>
                </a:solidFill>
              </a:rPr>
              <a:t> Aerosol Mass </a:t>
            </a:r>
            <a:r>
              <a:rPr lang="en-US" sz="2400">
                <a:solidFill>
                  <a:srgbClr val="000000"/>
                </a:solidFill>
              </a:rPr>
              <a:t>[µg/m</a:t>
            </a:r>
            <a:r>
              <a:rPr lang="en-US" sz="2400" baseline="33000">
                <a:solidFill>
                  <a:srgbClr val="000000"/>
                </a:solidFill>
              </a:rPr>
              <a:t>3</a:t>
            </a:r>
            <a:r>
              <a:rPr lang="en-US" sz="2400">
                <a:solidFill>
                  <a:srgbClr val="000000"/>
                </a:solidFill>
              </a:rPr>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a:stretch>
            <a:fillRect/>
          </a:stretch>
        </p:blipFill>
        <p:spPr bwMode="auto">
          <a:xfrm>
            <a:off x="652463" y="722313"/>
            <a:ext cx="9169400" cy="6543675"/>
          </a:xfrm>
          <a:prstGeom prst="rect">
            <a:avLst/>
          </a:prstGeom>
          <a:noFill/>
          <a:ln w="9525">
            <a:noFill/>
            <a:round/>
            <a:headEnd/>
            <a:tailEnd/>
          </a:ln>
        </p:spPr>
      </p:pic>
      <p:sp>
        <p:nvSpPr>
          <p:cNvPr id="15363" name="Rectangle 2"/>
          <p:cNvSpPr>
            <a:spLocks noGrp="1" noChangeArrowheads="1"/>
          </p:cNvSpPr>
          <p:nvPr>
            <p:ph type="title" idx="4294967295"/>
          </p:nvPr>
        </p:nvSpPr>
        <p:spPr>
          <a:xfrm>
            <a:off x="15875" y="77788"/>
            <a:ext cx="10053638" cy="679450"/>
          </a:xfrm>
        </p:spPr>
        <p:txBody>
          <a:bodyPr/>
          <a:lstStyle/>
          <a:p>
            <a:pPr eaLnBrk="1">
              <a:lnSpc>
                <a:spcPct val="98000"/>
              </a:lnSpc>
              <a:tabLst>
                <a:tab pos="0" algn="l"/>
                <a:tab pos="414338" algn="l"/>
                <a:tab pos="828675" algn="l"/>
                <a:tab pos="1243013" algn="l"/>
                <a:tab pos="1657350" algn="l"/>
                <a:tab pos="2071688" algn="l"/>
                <a:tab pos="2486025" algn="l"/>
                <a:tab pos="2900363" algn="l"/>
                <a:tab pos="3314700" algn="l"/>
                <a:tab pos="3729038" algn="l"/>
                <a:tab pos="4143375" algn="l"/>
                <a:tab pos="4557713" algn="l"/>
                <a:tab pos="4972050" algn="l"/>
                <a:tab pos="5386388" algn="l"/>
                <a:tab pos="5800725" algn="l"/>
                <a:tab pos="6215063" algn="l"/>
                <a:tab pos="6630988" algn="l"/>
                <a:tab pos="7045325" algn="l"/>
                <a:tab pos="7459663" algn="l"/>
                <a:tab pos="7874000" algn="l"/>
                <a:tab pos="8288338" algn="l"/>
                <a:tab pos="8529638" algn="l"/>
                <a:tab pos="8686800" algn="l"/>
                <a:tab pos="9144000" algn="l"/>
                <a:tab pos="9601200" algn="l"/>
              </a:tabLst>
            </a:pPr>
            <a:r>
              <a:rPr lang="en-US" sz="2800" smtClean="0">
                <a:latin typeface="Arial" pitchFamily="34" charset="0"/>
              </a:rPr>
              <a:t>Surface Measurements (Las mediciones de superficie)</a:t>
            </a:r>
            <a:br>
              <a:rPr lang="en-US" sz="2800" smtClean="0">
                <a:latin typeface="Arial" pitchFamily="34" charset="0"/>
              </a:rPr>
            </a:br>
            <a:r>
              <a:rPr lang="en-US" sz="2800" smtClean="0">
                <a:latin typeface="Arial" pitchFamily="34" charset="0"/>
              </a:rPr>
              <a:t>10 min Samples in 2012 Grand Forks, North Dakota</a:t>
            </a:r>
          </a:p>
        </p:txBody>
      </p:sp>
      <p:sp>
        <p:nvSpPr>
          <p:cNvPr id="15364" name="Rectangle 3"/>
          <p:cNvSpPr>
            <a:spLocks noChangeArrowheads="1"/>
          </p:cNvSpPr>
          <p:nvPr/>
        </p:nvSpPr>
        <p:spPr bwMode="auto">
          <a:xfrm>
            <a:off x="7277100" y="6132513"/>
            <a:ext cx="109538" cy="238125"/>
          </a:xfrm>
          <a:prstGeom prst="rect">
            <a:avLst/>
          </a:prstGeom>
          <a:solidFill>
            <a:srgbClr val="99CCFF"/>
          </a:solidFill>
          <a:ln w="9525">
            <a:solidFill>
              <a:srgbClr val="000000"/>
            </a:solidFill>
            <a:round/>
            <a:headEnd/>
            <a:tailEnd/>
          </a:ln>
        </p:spPr>
        <p:txBody>
          <a:bodyPr wrap="none" anchor="ctr"/>
          <a:lstStyle/>
          <a:p>
            <a:endParaRPr lang="en-US"/>
          </a:p>
        </p:txBody>
      </p:sp>
      <p:sp>
        <p:nvSpPr>
          <p:cNvPr id="15365" name="Rectangle 4"/>
          <p:cNvSpPr>
            <a:spLocks noChangeArrowheads="1"/>
          </p:cNvSpPr>
          <p:nvPr/>
        </p:nvSpPr>
        <p:spPr bwMode="auto">
          <a:xfrm>
            <a:off x="8159750" y="6132513"/>
            <a:ext cx="109538" cy="238125"/>
          </a:xfrm>
          <a:prstGeom prst="rect">
            <a:avLst/>
          </a:prstGeom>
          <a:solidFill>
            <a:srgbClr val="99CCFF"/>
          </a:solidFill>
          <a:ln w="9525">
            <a:solidFill>
              <a:srgbClr val="000000"/>
            </a:solidFill>
            <a:round/>
            <a:headEnd/>
            <a:tailEnd/>
          </a:ln>
        </p:spPr>
        <p:txBody>
          <a:bodyPr wrap="none" anchor="ctr"/>
          <a:lstStyle/>
          <a:p>
            <a:endParaRPr lang="en-US"/>
          </a:p>
        </p:txBody>
      </p:sp>
      <p:sp>
        <p:nvSpPr>
          <p:cNvPr id="15366" name="Rectangle 5"/>
          <p:cNvSpPr>
            <a:spLocks noChangeArrowheads="1"/>
          </p:cNvSpPr>
          <p:nvPr/>
        </p:nvSpPr>
        <p:spPr bwMode="auto">
          <a:xfrm>
            <a:off x="5045075" y="2208213"/>
            <a:ext cx="109538" cy="238125"/>
          </a:xfrm>
          <a:prstGeom prst="rect">
            <a:avLst/>
          </a:prstGeom>
          <a:solidFill>
            <a:srgbClr val="99CCFF"/>
          </a:solidFill>
          <a:ln w="9525">
            <a:solidFill>
              <a:srgbClr val="000000"/>
            </a:solidFill>
            <a:round/>
            <a:headEnd/>
            <a:tailEnd/>
          </a:ln>
        </p:spPr>
        <p:txBody>
          <a:bodyPr wrap="none" anchor="ctr"/>
          <a:lstStyle/>
          <a:p>
            <a:endParaRPr lang="en-US"/>
          </a:p>
        </p:txBody>
      </p:sp>
      <p:sp>
        <p:nvSpPr>
          <p:cNvPr id="15367" name="Text Box 6"/>
          <p:cNvSpPr txBox="1">
            <a:spLocks noChangeArrowheads="1"/>
          </p:cNvSpPr>
          <p:nvPr/>
        </p:nvSpPr>
        <p:spPr bwMode="auto">
          <a:xfrm>
            <a:off x="5230813" y="1949450"/>
            <a:ext cx="2622550" cy="1154113"/>
          </a:xfrm>
          <a:prstGeom prst="rect">
            <a:avLst/>
          </a:prstGeom>
          <a:noFill/>
          <a:ln w="9525">
            <a:noFill/>
            <a:round/>
            <a:headEnd/>
            <a:tailEnd/>
          </a:ln>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Aircraft Flights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8" charset="0"/>
              </a:rPr>
              <a:t>(Vuelos de aviones)</a:t>
            </a:r>
          </a:p>
        </p:txBody>
      </p:sp>
      <p:sp>
        <p:nvSpPr>
          <p:cNvPr id="15368" name="Text Box 7"/>
          <p:cNvSpPr txBox="1">
            <a:spLocks noChangeArrowheads="1"/>
          </p:cNvSpPr>
          <p:nvPr/>
        </p:nvSpPr>
        <p:spPr bwMode="auto">
          <a:xfrm>
            <a:off x="3438525" y="6907213"/>
            <a:ext cx="4572000" cy="455612"/>
          </a:xfrm>
          <a:prstGeom prst="rect">
            <a:avLst/>
          </a:prstGeom>
          <a:solidFill>
            <a:srgbClr val="FFFFFF"/>
          </a:solidFill>
          <a:ln w="9525">
            <a:noFill/>
            <a:round/>
            <a:headEnd/>
            <a:tailEnd/>
          </a:ln>
        </p:spPr>
        <p:txBody>
          <a:bodyPr wrap="none" lIns="18360" tIns="45000" rIns="1836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Day of the Year </a:t>
            </a:r>
            <a:r>
              <a:rPr lang="en-US" sz="2400">
                <a:solidFill>
                  <a:srgbClr val="000000"/>
                </a:solidFill>
                <a:latin typeface="Times New Roman" pitchFamily="18" charset="0"/>
              </a:rPr>
              <a:t>(Día del Año)</a:t>
            </a:r>
          </a:p>
        </p:txBody>
      </p:sp>
      <p:sp>
        <p:nvSpPr>
          <p:cNvPr id="15369" name="Text Box 8"/>
          <p:cNvSpPr txBox="1">
            <a:spLocks noChangeArrowheads="1"/>
          </p:cNvSpPr>
          <p:nvPr/>
        </p:nvSpPr>
        <p:spPr bwMode="auto">
          <a:xfrm rot="-5400000">
            <a:off x="7152481" y="3432969"/>
            <a:ext cx="4891088" cy="558800"/>
          </a:xfrm>
          <a:prstGeom prst="rect">
            <a:avLst/>
          </a:prstGeom>
          <a:solidFill>
            <a:srgbClr val="FFFFFF"/>
          </a:solidFill>
          <a:ln w="9525">
            <a:noFill/>
            <a:round/>
            <a:headEnd/>
            <a:tailEnd/>
          </a:ln>
        </p:spPr>
        <p:txBody>
          <a:bodyPr wrap="none" lIns="18360" tIns="45000" rIns="1836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FF"/>
                </a:solidFill>
              </a:rPr>
              <a:t>TEOM PM</a:t>
            </a:r>
            <a:r>
              <a:rPr lang="en-US" sz="2400" b="1" baseline="-33000">
                <a:solidFill>
                  <a:srgbClr val="0000FF"/>
                </a:solidFill>
              </a:rPr>
              <a:t>2.5</a:t>
            </a:r>
            <a:r>
              <a:rPr lang="en-US" sz="2400" b="1">
                <a:solidFill>
                  <a:srgbClr val="0000FF"/>
                </a:solidFill>
              </a:rPr>
              <a:t> Aerosol Mass [ug/m</a:t>
            </a:r>
            <a:r>
              <a:rPr lang="en-US" sz="2400" b="1" baseline="33000">
                <a:solidFill>
                  <a:srgbClr val="0000FF"/>
                </a:solidFill>
              </a:rPr>
              <a:t>3</a:t>
            </a:r>
            <a:r>
              <a:rPr lang="en-US" sz="2400" b="1">
                <a:solidFill>
                  <a:srgbClr val="0000FF"/>
                </a:solidFill>
              </a:rPr>
              <a:t>]</a:t>
            </a:r>
          </a:p>
        </p:txBody>
      </p:sp>
      <p:sp>
        <p:nvSpPr>
          <p:cNvPr id="15370" name="Text Box 9"/>
          <p:cNvSpPr txBox="1">
            <a:spLocks noChangeArrowheads="1"/>
          </p:cNvSpPr>
          <p:nvPr/>
        </p:nvSpPr>
        <p:spPr bwMode="auto">
          <a:xfrm rot="-5400000">
            <a:off x="-1867693" y="3110706"/>
            <a:ext cx="5272088" cy="822325"/>
          </a:xfrm>
          <a:prstGeom prst="rect">
            <a:avLst/>
          </a:prstGeom>
          <a:solidFill>
            <a:srgbClr val="FFFFFF"/>
          </a:solidFill>
          <a:ln w="9525">
            <a:noFill/>
            <a:round/>
            <a:headEnd/>
            <a:tailEnd/>
          </a:ln>
        </p:spPr>
        <p:txBody>
          <a:bodyPr wrap="none" lIns="18360" tIns="45000" rIns="1836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CCN Concentration at STP </a:t>
            </a:r>
            <a:r>
              <a:rPr lang="en-US" sz="2400">
                <a:solidFill>
                  <a:srgbClr val="000000"/>
                </a:solidFill>
              </a:rPr>
              <a:t>[#/cm</a:t>
            </a:r>
            <a:r>
              <a:rPr lang="en-US" sz="2400" baseline="33000">
                <a:solidFill>
                  <a:srgbClr val="000000"/>
                </a:solidFill>
              </a:rPr>
              <a:t>3</a:t>
            </a:r>
            <a:r>
              <a:rPr lang="en-US" sz="2400">
                <a:solidFill>
                  <a:srgbClr val="000000"/>
                </a:solidFill>
              </a:rPr>
              <a:t>]</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a:t>
            </a:r>
            <a:r>
              <a:rPr lang="en-US" sz="2400">
                <a:solidFill>
                  <a:srgbClr val="000000"/>
                </a:solidFill>
                <a:latin typeface="Times New Roman" pitchFamily="18" charset="0"/>
              </a:rPr>
              <a:t>(Concentración de NNC a TPN) [#/cm</a:t>
            </a:r>
            <a:r>
              <a:rPr lang="en-US" sz="2400" baseline="33000">
                <a:solidFill>
                  <a:srgbClr val="000000"/>
                </a:solidFill>
                <a:latin typeface="Times New Roman" pitchFamily="18" charset="0"/>
              </a:rPr>
              <a:t>3</a:t>
            </a:r>
            <a:r>
              <a:rPr lang="en-US" sz="2400">
                <a:solidFill>
                  <a:srgbClr val="000000"/>
                </a:solidFill>
                <a:latin typeface="Times New Roman" pitchFamily="18" charset="0"/>
              </a:rPr>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Santiago_PM2.5_Spanish_130924.gif"/>
          <p:cNvPicPr>
            <a:picLocks noChangeAspect="1"/>
          </p:cNvPicPr>
          <p:nvPr/>
        </p:nvPicPr>
        <p:blipFill>
          <a:blip r:embed="rId3" cstate="print"/>
          <a:srcRect t="9801" r="2274" b="1984"/>
          <a:stretch>
            <a:fillRect/>
          </a:stretch>
        </p:blipFill>
        <p:spPr bwMode="auto">
          <a:xfrm>
            <a:off x="9525" y="1250950"/>
            <a:ext cx="9991725" cy="5578475"/>
          </a:xfrm>
          <a:prstGeom prst="rect">
            <a:avLst/>
          </a:prstGeom>
          <a:noFill/>
          <a:ln w="9525">
            <a:noFill/>
            <a:miter lim="800000"/>
            <a:headEnd/>
            <a:tailEnd/>
          </a:ln>
        </p:spPr>
      </p:pic>
      <p:graphicFrame>
        <p:nvGraphicFramePr>
          <p:cNvPr id="12" name="Table 11"/>
          <p:cNvGraphicFramePr>
            <a:graphicFrameLocks noGrp="1"/>
          </p:cNvGraphicFramePr>
          <p:nvPr/>
        </p:nvGraphicFramePr>
        <p:xfrm>
          <a:off x="4471988" y="3171825"/>
          <a:ext cx="3429000" cy="2454275"/>
        </p:xfrm>
        <a:graphic>
          <a:graphicData uri="http://schemas.openxmlformats.org/drawingml/2006/table">
            <a:tbl>
              <a:tblPr/>
              <a:tblGrid>
                <a:gridCol w="1796143"/>
                <a:gridCol w="489858"/>
                <a:gridCol w="1143000"/>
              </a:tblGrid>
              <a:tr h="0">
                <a:tc gridSpan="2">
                  <a:txBody>
                    <a:bodyPr/>
                    <a:lstStyle/>
                    <a:p>
                      <a:pPr algn="l" fontAlgn="ctr"/>
                      <a:r>
                        <a:rPr lang="en-US" b="1" dirty="0" err="1">
                          <a:latin typeface="inherit"/>
                        </a:rPr>
                        <a:t>Leyenda</a:t>
                      </a:r>
                      <a:endParaRPr lang="en-US" b="1" dirty="0">
                        <a:latin typeface="inherit"/>
                      </a:endParaRPr>
                    </a:p>
                  </a:txBody>
                  <a:tcPr marL="47625" marR="95250" marT="38100" marB="38100" anchor="ctr">
                    <a:lnL>
                      <a:noFill/>
                    </a:lnL>
                    <a:lnR>
                      <a:noFill/>
                    </a:lnR>
                    <a:lnT>
                      <a:noFill/>
                    </a:lnT>
                    <a:lnB>
                      <a:noFill/>
                    </a:lnB>
                    <a:solidFill>
                      <a:srgbClr val="FFFFFF"/>
                    </a:solidFill>
                  </a:tcPr>
                </a:tc>
                <a:tc hMerge="1">
                  <a:txBody>
                    <a:bodyPr/>
                    <a:lstStyle/>
                    <a:p>
                      <a:endParaRPr lang="en-US"/>
                    </a:p>
                  </a:txBody>
                  <a:tcPr/>
                </a:tc>
                <a:tc>
                  <a:txBody>
                    <a:bodyPr/>
                    <a:lstStyle/>
                    <a:p>
                      <a:pPr algn="l" fontAlgn="ctr"/>
                      <a:r>
                        <a:rPr lang="en-US" b="1" dirty="0">
                          <a:latin typeface="inherit"/>
                        </a:rPr>
                        <a:t>µg/m</a:t>
                      </a:r>
                      <a:r>
                        <a:rPr lang="en-US" b="1" baseline="30000" dirty="0">
                          <a:latin typeface="inherit"/>
                        </a:rPr>
                        <a:t>3</a:t>
                      </a:r>
                      <a:endParaRPr lang="en-US" b="1" dirty="0">
                        <a:latin typeface="inherit"/>
                      </a:endParaRPr>
                    </a:p>
                  </a:txBody>
                  <a:tcPr marL="47625" marR="95250" marT="38100" marB="38100" anchor="ctr">
                    <a:lnL>
                      <a:noFill/>
                    </a:lnL>
                    <a:lnR>
                      <a:noFill/>
                    </a:lnR>
                    <a:lnT>
                      <a:noFill/>
                    </a:lnT>
                    <a:lnB>
                      <a:noFill/>
                    </a:lnB>
                    <a:solidFill>
                      <a:srgbClr val="FFFFFF"/>
                    </a:solidFill>
                  </a:tcPr>
                </a:tc>
              </a:tr>
              <a:tr h="0">
                <a:tc>
                  <a:txBody>
                    <a:bodyPr/>
                    <a:lstStyle/>
                    <a:p>
                      <a:pPr algn="l" fontAlgn="ctr"/>
                      <a:r>
                        <a:rPr lang="en-US" b="0">
                          <a:latin typeface="inherit"/>
                        </a:rPr>
                        <a:t>Emergencia</a:t>
                      </a:r>
                    </a:p>
                  </a:txBody>
                  <a:tcPr marL="47625" marR="95250" marT="38100" marB="38100" anchor="ctr">
                    <a:lnL>
                      <a:noFill/>
                    </a:lnL>
                    <a:lnR>
                      <a:noFill/>
                    </a:lnR>
                    <a:lnT>
                      <a:noFill/>
                    </a:lnT>
                    <a:lnB w="9525" cap="flat" cmpd="sng" algn="ctr">
                      <a:solidFill>
                        <a:srgbClr val="DDDDDD"/>
                      </a:solidFill>
                      <a:prstDash val="solid"/>
                      <a:round/>
                      <a:headEnd type="none" w="med" len="med"/>
                      <a:tailEnd type="none" w="med" len="med"/>
                    </a:lnB>
                    <a:solidFill>
                      <a:srgbClr val="FF0000"/>
                    </a:solidFill>
                  </a:tcPr>
                </a:tc>
                <a:tc>
                  <a:txBody>
                    <a:bodyPr/>
                    <a:lstStyle/>
                    <a:p>
                      <a:pPr algn="l" fontAlgn="b"/>
                      <a:endParaRPr lang="en-US" b="0">
                        <a:latin typeface="inherit"/>
                      </a:endParaRPr>
                    </a:p>
                  </a:txBody>
                  <a:tcPr marL="47625" marR="95250" marT="38100" marB="38100"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b="0" dirty="0">
                          <a:latin typeface="inherit"/>
                        </a:rPr>
                        <a:t>170</a:t>
                      </a:r>
                    </a:p>
                  </a:txBody>
                  <a:tcPr marL="47625" marR="95250" marT="38100" marB="38100" anchor="ctr">
                    <a:lnL>
                      <a:noFill/>
                    </a:lnL>
                    <a:lnR>
                      <a:noFill/>
                    </a:lnR>
                    <a:lnT>
                      <a:noFill/>
                    </a:lnT>
                    <a:lnB w="9525" cap="flat" cmpd="sng" algn="ctr">
                      <a:solidFill>
                        <a:srgbClr val="DDDDDD"/>
                      </a:solidFill>
                      <a:prstDash val="solid"/>
                      <a:round/>
                      <a:headEnd type="none" w="med" len="med"/>
                      <a:tailEnd type="none" w="med" len="med"/>
                    </a:lnB>
                    <a:solidFill>
                      <a:schemeClr val="bg1"/>
                    </a:solidFill>
                  </a:tcPr>
                </a:tc>
              </a:tr>
              <a:tr h="0">
                <a:tc>
                  <a:txBody>
                    <a:bodyPr/>
                    <a:lstStyle/>
                    <a:p>
                      <a:pPr algn="l" fontAlgn="ctr"/>
                      <a:r>
                        <a:rPr lang="en-US" b="0" dirty="0" err="1">
                          <a:latin typeface="inherit"/>
                        </a:rPr>
                        <a:t>Preemergencia</a:t>
                      </a:r>
                      <a:endParaRPr lang="en-US" b="0" dirty="0">
                        <a:latin typeface="inherit"/>
                      </a:endParaRPr>
                    </a:p>
                  </a:txBody>
                  <a:tcPr marL="47625" marR="95250" marT="38100" marB="3810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7608"/>
                    </a:solidFill>
                  </a:tcPr>
                </a:tc>
                <a:tc>
                  <a:txBody>
                    <a:bodyPr/>
                    <a:lstStyle/>
                    <a:p>
                      <a:pPr algn="l" fontAlgn="b"/>
                      <a:endParaRPr lang="en-US" b="0">
                        <a:latin typeface="inherit"/>
                      </a:endParaRPr>
                    </a:p>
                  </a:txBody>
                  <a:tcPr marL="47625" marR="95250" marT="38100" marB="38100" anchor="b">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b="0" dirty="0">
                          <a:latin typeface="inherit"/>
                        </a:rPr>
                        <a:t>140</a:t>
                      </a:r>
                    </a:p>
                  </a:txBody>
                  <a:tcPr marL="47625" marR="95250" marT="38100" marB="3810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0">
                <a:tc>
                  <a:txBody>
                    <a:bodyPr/>
                    <a:lstStyle/>
                    <a:p>
                      <a:pPr algn="l" fontAlgn="ctr"/>
                      <a:r>
                        <a:rPr lang="en-US" b="0">
                          <a:latin typeface="inherit"/>
                        </a:rPr>
                        <a:t>Preemergencia</a:t>
                      </a:r>
                    </a:p>
                  </a:txBody>
                  <a:tcPr marL="47625" marR="95250" marT="38100" marB="3810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7608"/>
                    </a:solidFill>
                  </a:tcPr>
                </a:tc>
                <a:tc>
                  <a:txBody>
                    <a:bodyPr/>
                    <a:lstStyle/>
                    <a:p>
                      <a:pPr algn="l" fontAlgn="b"/>
                      <a:endParaRPr lang="en-US" b="0">
                        <a:latin typeface="inherit"/>
                      </a:endParaRPr>
                    </a:p>
                  </a:txBody>
                  <a:tcPr marL="47625" marR="95250" marT="38100" marB="38100" anchor="b">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b="0" dirty="0">
                          <a:latin typeface="inherit"/>
                        </a:rPr>
                        <a:t>110</a:t>
                      </a:r>
                    </a:p>
                  </a:txBody>
                  <a:tcPr marL="47625" marR="95250" marT="38100" marB="3810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0">
                <a:tc>
                  <a:txBody>
                    <a:bodyPr/>
                    <a:lstStyle/>
                    <a:p>
                      <a:pPr algn="l" fontAlgn="ctr"/>
                      <a:r>
                        <a:rPr lang="en-US" b="0">
                          <a:latin typeface="inherit"/>
                        </a:rPr>
                        <a:t>Alerta</a:t>
                      </a:r>
                    </a:p>
                  </a:txBody>
                  <a:tcPr marL="47625" marR="95250" marT="38100" marB="3810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CD08"/>
                    </a:solidFill>
                  </a:tcPr>
                </a:tc>
                <a:tc>
                  <a:txBody>
                    <a:bodyPr/>
                    <a:lstStyle/>
                    <a:p>
                      <a:pPr algn="l" fontAlgn="b"/>
                      <a:endParaRPr lang="en-US" b="0">
                        <a:latin typeface="inherit"/>
                      </a:endParaRPr>
                    </a:p>
                  </a:txBody>
                  <a:tcPr marL="47625" marR="95250" marT="38100" marB="38100" anchor="b">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b="0" dirty="0">
                          <a:latin typeface="inherit"/>
                        </a:rPr>
                        <a:t>80</a:t>
                      </a:r>
                    </a:p>
                  </a:txBody>
                  <a:tcPr marL="47625" marR="95250" marT="38100" marB="3810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0">
                <a:tc>
                  <a:txBody>
                    <a:bodyPr/>
                    <a:lstStyle/>
                    <a:p>
                      <a:pPr algn="l" fontAlgn="ctr"/>
                      <a:r>
                        <a:rPr lang="en-US" b="0" dirty="0">
                          <a:latin typeface="inherit"/>
                        </a:rPr>
                        <a:t>Regular</a:t>
                      </a:r>
                    </a:p>
                  </a:txBody>
                  <a:tcPr marL="47625" marR="95250" marT="38100" marB="3810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D7F"/>
                    </a:solidFill>
                  </a:tcPr>
                </a:tc>
                <a:tc>
                  <a:txBody>
                    <a:bodyPr/>
                    <a:lstStyle/>
                    <a:p>
                      <a:pPr algn="l" fontAlgn="b"/>
                      <a:endParaRPr lang="en-US" b="0">
                        <a:latin typeface="inherit"/>
                      </a:endParaRPr>
                    </a:p>
                  </a:txBody>
                  <a:tcPr marL="47625" marR="95250" marT="38100" marB="38100" anchor="b">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b="0">
                          <a:latin typeface="inherit"/>
                        </a:rPr>
                        <a:t>50</a:t>
                      </a:r>
                    </a:p>
                  </a:txBody>
                  <a:tcPr marL="47625" marR="95250" marT="38100" marB="3810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0">
                <a:tc>
                  <a:txBody>
                    <a:bodyPr/>
                    <a:lstStyle/>
                    <a:p>
                      <a:pPr algn="l" fontAlgn="ctr"/>
                      <a:r>
                        <a:rPr lang="en-US" b="0" dirty="0" err="1">
                          <a:latin typeface="inherit"/>
                        </a:rPr>
                        <a:t>Bueno</a:t>
                      </a:r>
                      <a:endParaRPr lang="en-US" b="0" dirty="0">
                        <a:latin typeface="inherit"/>
                      </a:endParaRPr>
                    </a:p>
                  </a:txBody>
                  <a:tcPr marL="47625" marR="95250" marT="38100" marB="3810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11F504"/>
                    </a:solidFill>
                  </a:tcPr>
                </a:tc>
                <a:tc>
                  <a:txBody>
                    <a:bodyPr/>
                    <a:lstStyle/>
                    <a:p>
                      <a:pPr algn="l" fontAlgn="b"/>
                      <a:endParaRPr lang="en-US" b="0">
                        <a:latin typeface="inherit"/>
                      </a:endParaRPr>
                    </a:p>
                  </a:txBody>
                  <a:tcPr marL="47625" marR="95250" marT="38100" marB="38100" anchor="b">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b="0" dirty="0">
                          <a:latin typeface="inherit"/>
                        </a:rPr>
                        <a:t>0</a:t>
                      </a:r>
                    </a:p>
                  </a:txBody>
                  <a:tcPr marL="47625" marR="95250" marT="38100" marB="3810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pic>
        <p:nvPicPr>
          <p:cNvPr id="16414" name="Picture 1" descr="http://sinca.mma.gob.cl/SINCA2012/images/arrow.gif"/>
          <p:cNvPicPr>
            <a:picLocks noChangeAspect="1" noChangeArrowheads="1"/>
          </p:cNvPicPr>
          <p:nvPr/>
        </p:nvPicPr>
        <p:blipFill>
          <a:blip r:embed="rId4" cstate="print"/>
          <a:srcRect/>
          <a:stretch>
            <a:fillRect/>
          </a:stretch>
        </p:blipFill>
        <p:spPr bwMode="auto">
          <a:xfrm>
            <a:off x="0" y="0"/>
            <a:ext cx="152400" cy="76200"/>
          </a:xfrm>
          <a:prstGeom prst="rect">
            <a:avLst/>
          </a:prstGeom>
          <a:noFill/>
          <a:ln w="9525">
            <a:noFill/>
            <a:miter lim="800000"/>
            <a:headEnd/>
            <a:tailEnd/>
          </a:ln>
        </p:spPr>
      </p:pic>
      <p:pic>
        <p:nvPicPr>
          <p:cNvPr id="16415" name="Picture 2" descr="http://sinca.mma.gob.cl/SINCA2012/images/arrow.gif"/>
          <p:cNvPicPr>
            <a:picLocks noChangeAspect="1" noChangeArrowheads="1"/>
          </p:cNvPicPr>
          <p:nvPr/>
        </p:nvPicPr>
        <p:blipFill>
          <a:blip r:embed="rId4" cstate="print"/>
          <a:srcRect/>
          <a:stretch>
            <a:fillRect/>
          </a:stretch>
        </p:blipFill>
        <p:spPr bwMode="auto">
          <a:xfrm>
            <a:off x="0" y="0"/>
            <a:ext cx="152400" cy="76200"/>
          </a:xfrm>
          <a:prstGeom prst="rect">
            <a:avLst/>
          </a:prstGeom>
          <a:noFill/>
          <a:ln w="9525">
            <a:noFill/>
            <a:miter lim="800000"/>
            <a:headEnd/>
            <a:tailEnd/>
          </a:ln>
        </p:spPr>
      </p:pic>
      <p:pic>
        <p:nvPicPr>
          <p:cNvPr id="16416" name="Picture 3" descr="http://sinca.mma.gob.cl/SINCA2012/images/arrow.gif"/>
          <p:cNvPicPr>
            <a:picLocks noChangeAspect="1" noChangeArrowheads="1"/>
          </p:cNvPicPr>
          <p:nvPr/>
        </p:nvPicPr>
        <p:blipFill>
          <a:blip r:embed="rId4" cstate="print"/>
          <a:srcRect/>
          <a:stretch>
            <a:fillRect/>
          </a:stretch>
        </p:blipFill>
        <p:spPr bwMode="auto">
          <a:xfrm>
            <a:off x="0" y="0"/>
            <a:ext cx="152400" cy="76200"/>
          </a:xfrm>
          <a:prstGeom prst="rect">
            <a:avLst/>
          </a:prstGeom>
          <a:noFill/>
          <a:ln w="9525">
            <a:noFill/>
            <a:miter lim="800000"/>
            <a:headEnd/>
            <a:tailEnd/>
          </a:ln>
        </p:spPr>
      </p:pic>
      <p:pic>
        <p:nvPicPr>
          <p:cNvPr id="16417" name="Picture 4" descr="http://sinca.mma.gob.cl/SINCA2012/images/arrow.gif"/>
          <p:cNvPicPr>
            <a:picLocks noChangeAspect="1" noChangeArrowheads="1"/>
          </p:cNvPicPr>
          <p:nvPr/>
        </p:nvPicPr>
        <p:blipFill>
          <a:blip r:embed="rId4" cstate="print"/>
          <a:srcRect/>
          <a:stretch>
            <a:fillRect/>
          </a:stretch>
        </p:blipFill>
        <p:spPr bwMode="auto">
          <a:xfrm>
            <a:off x="0" y="0"/>
            <a:ext cx="152400" cy="76200"/>
          </a:xfrm>
          <a:prstGeom prst="rect">
            <a:avLst/>
          </a:prstGeom>
          <a:noFill/>
          <a:ln w="9525">
            <a:noFill/>
            <a:miter lim="800000"/>
            <a:headEnd/>
            <a:tailEnd/>
          </a:ln>
        </p:spPr>
      </p:pic>
      <p:pic>
        <p:nvPicPr>
          <p:cNvPr id="16418" name="Picture 5" descr="http://sinca.mma.gob.cl/SINCA2012/images/arrow.gif"/>
          <p:cNvPicPr>
            <a:picLocks noChangeAspect="1" noChangeArrowheads="1"/>
          </p:cNvPicPr>
          <p:nvPr/>
        </p:nvPicPr>
        <p:blipFill>
          <a:blip r:embed="rId4" cstate="print"/>
          <a:srcRect/>
          <a:stretch>
            <a:fillRect/>
          </a:stretch>
        </p:blipFill>
        <p:spPr bwMode="auto">
          <a:xfrm>
            <a:off x="0" y="0"/>
            <a:ext cx="152400" cy="76200"/>
          </a:xfrm>
          <a:prstGeom prst="rect">
            <a:avLst/>
          </a:prstGeom>
          <a:noFill/>
          <a:ln w="9525">
            <a:noFill/>
            <a:miter lim="800000"/>
            <a:headEnd/>
            <a:tailEnd/>
          </a:ln>
        </p:spPr>
      </p:pic>
      <p:pic>
        <p:nvPicPr>
          <p:cNvPr id="16419" name="Picture 6" descr="http://sinca.mma.gob.cl/SINCA2012/images/arrow.gif"/>
          <p:cNvPicPr>
            <a:picLocks noChangeAspect="1" noChangeArrowheads="1"/>
          </p:cNvPicPr>
          <p:nvPr/>
        </p:nvPicPr>
        <p:blipFill>
          <a:blip r:embed="rId4" cstate="print"/>
          <a:srcRect/>
          <a:stretch>
            <a:fillRect/>
          </a:stretch>
        </p:blipFill>
        <p:spPr bwMode="auto">
          <a:xfrm>
            <a:off x="0" y="0"/>
            <a:ext cx="152400" cy="76200"/>
          </a:xfrm>
          <a:prstGeom prst="rect">
            <a:avLst/>
          </a:prstGeom>
          <a:noFill/>
          <a:ln w="9525">
            <a:noFill/>
            <a:miter lim="800000"/>
            <a:headEnd/>
            <a:tailEnd/>
          </a:ln>
        </p:spPr>
      </p:pic>
      <p:sp>
        <p:nvSpPr>
          <p:cNvPr id="16420" name="Rectangle 18"/>
          <p:cNvSpPr>
            <a:spLocks noChangeArrowheads="1"/>
          </p:cNvSpPr>
          <p:nvPr/>
        </p:nvSpPr>
        <p:spPr bwMode="auto">
          <a:xfrm>
            <a:off x="1228725" y="6677025"/>
            <a:ext cx="8696325" cy="708025"/>
          </a:xfrm>
          <a:prstGeom prst="rect">
            <a:avLst/>
          </a:prstGeom>
          <a:noFill/>
          <a:ln w="9525">
            <a:noFill/>
            <a:miter lim="800000"/>
            <a:headEnd/>
            <a:tailEnd/>
          </a:ln>
        </p:spPr>
        <p:txBody>
          <a:bodyPr>
            <a:spAutoFit/>
          </a:bodyPr>
          <a:lstStyle/>
          <a:p>
            <a:pPr algn="ctr">
              <a:lnSpc>
                <a:spcPct val="100000"/>
              </a:lnSpc>
            </a:pPr>
            <a:r>
              <a:rPr lang="en-US" sz="2000" b="1">
                <a:solidFill>
                  <a:schemeClr val="tx1"/>
                </a:solidFill>
                <a:cs typeface="Arial" pitchFamily="34" charset="0"/>
              </a:rPr>
              <a:t>Measurements from the Parque O’Higgins Station.  Plot from </a:t>
            </a:r>
            <a:r>
              <a:rPr lang="es-ES" sz="2000" b="1">
                <a:solidFill>
                  <a:schemeClr val="tx1"/>
                </a:solidFill>
                <a:cs typeface="Arial" pitchFamily="34" charset="0"/>
              </a:rPr>
              <a:t>Sistema Nacional de Calidad del Aire Web Site (http://sinca.mma.gob.cl)</a:t>
            </a:r>
            <a:endParaRPr lang="en-US" sz="2000" b="1"/>
          </a:p>
        </p:txBody>
      </p:sp>
      <p:pic>
        <p:nvPicPr>
          <p:cNvPr id="16421" name="Picture 19" descr="IMG_20130924_120125_785.jpg"/>
          <p:cNvPicPr>
            <a:picLocks noChangeAspect="1"/>
          </p:cNvPicPr>
          <p:nvPr/>
        </p:nvPicPr>
        <p:blipFill>
          <a:blip r:embed="rId5" cstate="print"/>
          <a:srcRect/>
          <a:stretch>
            <a:fillRect/>
          </a:stretch>
        </p:blipFill>
        <p:spPr bwMode="auto">
          <a:xfrm>
            <a:off x="0" y="-28575"/>
            <a:ext cx="10077450" cy="2271713"/>
          </a:xfrm>
          <a:prstGeom prst="rect">
            <a:avLst/>
          </a:prstGeom>
          <a:noFill/>
          <a:ln w="9525">
            <a:noFill/>
            <a:miter lim="800000"/>
            <a:headEnd/>
            <a:tailEnd/>
          </a:ln>
        </p:spPr>
      </p:pic>
      <p:sp>
        <p:nvSpPr>
          <p:cNvPr id="16422" name="Rectangle 2"/>
          <p:cNvSpPr>
            <a:spLocks noGrp="1" noChangeArrowheads="1"/>
          </p:cNvSpPr>
          <p:nvPr>
            <p:ph type="title" idx="4294967295"/>
          </p:nvPr>
        </p:nvSpPr>
        <p:spPr>
          <a:xfrm>
            <a:off x="0" y="1968500"/>
            <a:ext cx="10069513" cy="1038225"/>
          </a:xfrm>
          <a:solidFill>
            <a:schemeClr val="bg1"/>
          </a:solidFill>
        </p:spPr>
        <p:txBody>
          <a:bodyPr/>
          <a:lstStyle/>
          <a:p>
            <a:pPr eaLnBrk="1">
              <a:lnSpc>
                <a:spcPct val="100000"/>
              </a:lnSpc>
              <a:tabLst>
                <a:tab pos="0" algn="l"/>
                <a:tab pos="414338" algn="l"/>
                <a:tab pos="828675" algn="l"/>
                <a:tab pos="1243013" algn="l"/>
                <a:tab pos="1657350" algn="l"/>
                <a:tab pos="2071688" algn="l"/>
                <a:tab pos="2486025" algn="l"/>
                <a:tab pos="2900363" algn="l"/>
                <a:tab pos="3314700" algn="l"/>
                <a:tab pos="3729038" algn="l"/>
                <a:tab pos="4143375" algn="l"/>
                <a:tab pos="4557713" algn="l"/>
                <a:tab pos="4972050" algn="l"/>
                <a:tab pos="5386388" algn="l"/>
                <a:tab pos="5800725" algn="l"/>
                <a:tab pos="6215063" algn="l"/>
                <a:tab pos="6630988" algn="l"/>
                <a:tab pos="7045325" algn="l"/>
                <a:tab pos="7459663" algn="l"/>
                <a:tab pos="7874000" algn="l"/>
                <a:tab pos="8288338" algn="l"/>
                <a:tab pos="8529638" algn="l"/>
                <a:tab pos="8686800" algn="l"/>
                <a:tab pos="9144000" algn="l"/>
                <a:tab pos="9601200" algn="l"/>
              </a:tabLst>
            </a:pPr>
            <a:r>
              <a:rPr lang="en-US" sz="2800" smtClean="0">
                <a:latin typeface="Arial" pitchFamily="34" charset="0"/>
              </a:rPr>
              <a:t>Surface Measurements (Las mediciones de superficie)</a:t>
            </a:r>
            <a:br>
              <a:rPr lang="en-US" sz="2800" smtClean="0">
                <a:latin typeface="Arial" pitchFamily="34" charset="0"/>
              </a:rPr>
            </a:br>
            <a:r>
              <a:rPr lang="en-US" sz="2800" smtClean="0">
                <a:latin typeface="Arial" pitchFamily="34" charset="0"/>
              </a:rPr>
              <a:t>24 Hour PM</a:t>
            </a:r>
            <a:r>
              <a:rPr lang="en-US" sz="2800" baseline="-25000" smtClean="0">
                <a:latin typeface="Arial" pitchFamily="34" charset="0"/>
              </a:rPr>
              <a:t>2.5</a:t>
            </a:r>
            <a:r>
              <a:rPr lang="en-US" sz="2800" smtClean="0">
                <a:latin typeface="Arial" pitchFamily="34" charset="0"/>
              </a:rPr>
              <a:t> Samples in Santiago (Sep 22/23/24, 2013)</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srcRect l="11562" t="5920" r="4271" b="6688"/>
          <a:stretch>
            <a:fillRect/>
          </a:stretch>
        </p:blipFill>
        <p:spPr bwMode="auto">
          <a:xfrm>
            <a:off x="1685925" y="20638"/>
            <a:ext cx="7239000" cy="6199187"/>
          </a:xfrm>
          <a:prstGeom prst="rect">
            <a:avLst/>
          </a:prstGeom>
          <a:noFill/>
          <a:ln w="9525">
            <a:noFill/>
            <a:round/>
            <a:headEnd/>
            <a:tailEnd/>
          </a:ln>
        </p:spPr>
      </p:pic>
      <p:sp>
        <p:nvSpPr>
          <p:cNvPr id="17411" name="Text Box 2"/>
          <p:cNvSpPr txBox="1">
            <a:spLocks noChangeArrowheads="1"/>
          </p:cNvSpPr>
          <p:nvPr/>
        </p:nvSpPr>
        <p:spPr bwMode="auto">
          <a:xfrm>
            <a:off x="84138" y="6605588"/>
            <a:ext cx="9848850" cy="485775"/>
          </a:xfrm>
          <a:prstGeom prst="rect">
            <a:avLst/>
          </a:prstGeom>
          <a:noFill/>
          <a:ln w="9525">
            <a:noFill/>
            <a:round/>
            <a:headEnd/>
            <a:tailEnd/>
          </a:ln>
        </p:spPr>
        <p:txBody>
          <a:bodyPr lIns="90000" tIns="45000" rIns="90000" bIns="45000"/>
          <a:lstStyle/>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300" b="1">
                <a:solidFill>
                  <a:srgbClr val="000000"/>
                </a:solidFill>
              </a:rPr>
              <a:t>The Cloud Droplet Probe (CDP) mean droplet diameter versus the height above cloud base for aircraft flights during POLCAST3 near Grand Forks, North Dakota.  Only measurements with CDP concentrations about 140 cm</a:t>
            </a:r>
            <a:r>
              <a:rPr lang="en-US" sz="1300" b="1" baseline="33000">
                <a:solidFill>
                  <a:srgbClr val="000000"/>
                </a:solidFill>
              </a:rPr>
              <a:t>-3</a:t>
            </a:r>
            <a:r>
              <a:rPr lang="en-US" sz="1300" b="1">
                <a:solidFill>
                  <a:srgbClr val="000000"/>
                </a:solidFill>
              </a:rPr>
              <a:t> are presented.</a:t>
            </a:r>
          </a:p>
        </p:txBody>
      </p:sp>
      <p:sp>
        <p:nvSpPr>
          <p:cNvPr id="17412" name="Text Box 3"/>
          <p:cNvSpPr txBox="1">
            <a:spLocks noChangeArrowheads="1"/>
          </p:cNvSpPr>
          <p:nvPr/>
        </p:nvSpPr>
        <p:spPr bwMode="auto">
          <a:xfrm>
            <a:off x="781050" y="6116638"/>
            <a:ext cx="9210675" cy="484187"/>
          </a:xfrm>
          <a:prstGeom prst="rect">
            <a:avLst/>
          </a:prstGeom>
          <a:solidFill>
            <a:srgbClr val="FFFFFF"/>
          </a:solid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Mean Droplet Diameter [um] </a:t>
            </a:r>
            <a:r>
              <a:rPr lang="en-US" sz="2400">
                <a:solidFill>
                  <a:srgbClr val="000000"/>
                </a:solidFill>
                <a:latin typeface="Times New Roman" pitchFamily="18" charset="0"/>
              </a:rPr>
              <a:t>(El diámetro medio de la gota [</a:t>
            </a:r>
            <a:r>
              <a:rPr lang="en-US" sz="2400">
                <a:solidFill>
                  <a:srgbClr val="000000"/>
                </a:solidFill>
                <a:latin typeface="Times New Roman" pitchFamily="18" charset="0"/>
                <a:cs typeface="Times New Roman" pitchFamily="18" charset="0"/>
              </a:rPr>
              <a:t>μ</a:t>
            </a:r>
            <a:r>
              <a:rPr lang="en-US" sz="2400">
                <a:solidFill>
                  <a:srgbClr val="000000"/>
                </a:solidFill>
                <a:latin typeface="Times New Roman" pitchFamily="18" charset="0"/>
              </a:rPr>
              <a:t>m])</a:t>
            </a:r>
          </a:p>
        </p:txBody>
      </p:sp>
      <p:sp>
        <p:nvSpPr>
          <p:cNvPr id="17413" name="Text Box 4"/>
          <p:cNvSpPr txBox="1">
            <a:spLocks noChangeArrowheads="1"/>
          </p:cNvSpPr>
          <p:nvPr/>
        </p:nvSpPr>
        <p:spPr bwMode="auto">
          <a:xfrm rot="-5400000">
            <a:off x="-2067718" y="2507456"/>
            <a:ext cx="5256212" cy="949325"/>
          </a:xfrm>
          <a:prstGeom prst="rect">
            <a:avLst/>
          </a:prstGeom>
          <a:solidFill>
            <a:srgbClr val="FFFFFF"/>
          </a:solid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Height Above Cloud Base [</a:t>
            </a:r>
            <a:r>
              <a:rPr lang="en-US" sz="2800" b="1">
                <a:solidFill>
                  <a:srgbClr val="000000"/>
                </a:solidFill>
                <a:cs typeface="Times New Roman" pitchFamily="18" charset="0"/>
              </a:rPr>
              <a:t>m</a:t>
            </a:r>
            <a:r>
              <a:rPr lang="en-US" sz="2800" b="1">
                <a:solidFill>
                  <a:srgbClr val="000000"/>
                </a:solidFill>
              </a:rPr>
              <a:t>]</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8" charset="0"/>
              </a:rPr>
              <a:t>(Altura sobre la Base de las nubes [um])</a:t>
            </a:r>
          </a:p>
        </p:txBody>
      </p:sp>
      <p:sp>
        <p:nvSpPr>
          <p:cNvPr id="17414" name="Text Box 5"/>
          <p:cNvSpPr txBox="1">
            <a:spLocks noChangeArrowheads="1"/>
          </p:cNvSpPr>
          <p:nvPr/>
        </p:nvSpPr>
        <p:spPr bwMode="auto">
          <a:xfrm>
            <a:off x="1885950" y="304800"/>
            <a:ext cx="2767013" cy="1627188"/>
          </a:xfrm>
          <a:prstGeom prst="rect">
            <a:avLst/>
          </a:prstGeom>
          <a:solidFill>
            <a:srgbClr val="FFFFFF"/>
          </a:solidFill>
          <a:ln w="9525">
            <a:noFill/>
            <a:round/>
            <a:headEnd/>
            <a:tailEnd/>
          </a:ln>
        </p:spPr>
        <p:txBody>
          <a:bodyPr lIns="90000" tIns="45000" rIns="90000" bIns="45000"/>
          <a:lstStyle/>
          <a:p>
            <a:pPr algn="ctr">
              <a:lnSpc>
                <a:spcPct val="12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E100"/>
                </a:solidFill>
                <a:latin typeface="Times New Roman" pitchFamily="18" charset="0"/>
              </a:rPr>
              <a:t>* 13 July 2010</a:t>
            </a:r>
          </a:p>
          <a:p>
            <a:pPr algn="ctr">
              <a:lnSpc>
                <a:spcPct val="12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8000"/>
                </a:solidFill>
                <a:latin typeface="Times New Roman" pitchFamily="18" charset="0"/>
              </a:rPr>
              <a:t>* 15 July 2010</a:t>
            </a:r>
          </a:p>
          <a:p>
            <a:pPr algn="ctr">
              <a:lnSpc>
                <a:spcPct val="12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FF0000"/>
                </a:solidFill>
                <a:latin typeface="Times New Roman" pitchFamily="18" charset="0"/>
              </a:rPr>
              <a:t>* 20 July 2010</a:t>
            </a:r>
          </a:p>
        </p:txBody>
      </p:sp>
      <p:sp>
        <p:nvSpPr>
          <p:cNvPr id="17415" name="Line 6"/>
          <p:cNvSpPr>
            <a:spLocks noChangeShapeType="1"/>
          </p:cNvSpPr>
          <p:nvPr/>
        </p:nvSpPr>
        <p:spPr bwMode="auto">
          <a:xfrm>
            <a:off x="7691438" y="107950"/>
            <a:ext cx="1587" cy="5741988"/>
          </a:xfrm>
          <a:prstGeom prst="line">
            <a:avLst/>
          </a:prstGeom>
          <a:noFill/>
          <a:ln w="18360">
            <a:solidFill>
              <a:srgbClr val="800080"/>
            </a:solidFill>
            <a:round/>
            <a:headEnd/>
            <a:tailEnd/>
          </a:ln>
        </p:spPr>
        <p:txBody>
          <a:bodyPr/>
          <a:lstStyle/>
          <a:p>
            <a:endParaRPr lang="en-US"/>
          </a:p>
        </p:txBody>
      </p:sp>
      <p:sp>
        <p:nvSpPr>
          <p:cNvPr id="17416" name="Line 7"/>
          <p:cNvSpPr>
            <a:spLocks noChangeShapeType="1"/>
          </p:cNvSpPr>
          <p:nvPr/>
        </p:nvSpPr>
        <p:spPr bwMode="auto">
          <a:xfrm flipH="1">
            <a:off x="2447925" y="3095625"/>
            <a:ext cx="5230813" cy="2743200"/>
          </a:xfrm>
          <a:prstGeom prst="line">
            <a:avLst/>
          </a:prstGeom>
          <a:noFill/>
          <a:ln w="18360">
            <a:solidFill>
              <a:srgbClr val="00E100"/>
            </a:solidFill>
            <a:round/>
            <a:headEnd/>
            <a:tailEnd/>
          </a:ln>
        </p:spPr>
        <p:txBody>
          <a:bodyPr/>
          <a:lstStyle/>
          <a:p>
            <a:endParaRPr lang="en-US"/>
          </a:p>
        </p:txBody>
      </p:sp>
      <p:sp>
        <p:nvSpPr>
          <p:cNvPr id="17417" name="Line 8"/>
          <p:cNvSpPr>
            <a:spLocks noChangeShapeType="1"/>
          </p:cNvSpPr>
          <p:nvPr/>
        </p:nvSpPr>
        <p:spPr bwMode="auto">
          <a:xfrm flipH="1">
            <a:off x="2524125" y="3603625"/>
            <a:ext cx="5154613" cy="2235200"/>
          </a:xfrm>
          <a:prstGeom prst="line">
            <a:avLst/>
          </a:prstGeom>
          <a:noFill/>
          <a:ln w="18360">
            <a:solidFill>
              <a:srgbClr val="FF0000"/>
            </a:solidFill>
            <a:round/>
            <a:headEnd/>
            <a:tailEnd/>
          </a:ln>
        </p:spPr>
        <p:txBody>
          <a:bodyPr/>
          <a:lstStyle/>
          <a:p>
            <a:endParaRPr lang="en-US"/>
          </a:p>
        </p:txBody>
      </p:sp>
      <p:sp>
        <p:nvSpPr>
          <p:cNvPr id="17418" name="Line 9"/>
          <p:cNvSpPr>
            <a:spLocks noChangeShapeType="1"/>
          </p:cNvSpPr>
          <p:nvPr/>
        </p:nvSpPr>
        <p:spPr bwMode="auto">
          <a:xfrm flipH="1">
            <a:off x="2447925" y="917575"/>
            <a:ext cx="5243513" cy="4921250"/>
          </a:xfrm>
          <a:prstGeom prst="line">
            <a:avLst/>
          </a:prstGeom>
          <a:noFill/>
          <a:ln w="18360">
            <a:solidFill>
              <a:srgbClr val="008000"/>
            </a:solidFill>
            <a:round/>
            <a:headEnd/>
            <a:tailEnd/>
          </a:ln>
        </p:spPr>
        <p:txBody>
          <a:bodyPr/>
          <a:lstStyle/>
          <a:p>
            <a:endParaRPr lang="en-US"/>
          </a:p>
        </p:txBody>
      </p:sp>
      <p:sp>
        <p:nvSpPr>
          <p:cNvPr id="17419" name="Text Box 10"/>
          <p:cNvSpPr txBox="1">
            <a:spLocks noChangeArrowheads="1"/>
          </p:cNvSpPr>
          <p:nvPr/>
        </p:nvSpPr>
        <p:spPr bwMode="auto">
          <a:xfrm>
            <a:off x="8010525" y="428625"/>
            <a:ext cx="1676400" cy="5257800"/>
          </a:xfrm>
          <a:prstGeom prst="rect">
            <a:avLst/>
          </a:prstGeom>
          <a:solidFill>
            <a:schemeClr val="bg1"/>
          </a:solid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Slow</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Growth</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8" charset="0"/>
              </a:rPr>
              <a:t>(Crecimiento lento)</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a:solidFill>
                <a:srgbClr val="000000"/>
              </a:solidFill>
            </a:endParaRP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a:solidFill>
                <a:srgbClr val="000000"/>
              </a:solidFill>
            </a:endParaRP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Fast</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Growth</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8" charset="0"/>
              </a:rPr>
              <a:t>(rápido</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8" charset="0"/>
              </a:rPr>
              <a:t>crecimiento</a:t>
            </a:r>
            <a:endParaRPr lang="en-US" sz="2400" b="1">
              <a:solidFill>
                <a:srgbClr val="000000"/>
              </a:solidFill>
            </a:endParaRP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a:solidFill>
                <a:srgbClr val="000000"/>
              </a:solidFill>
              <a:latin typeface="Times New Roman" pitchFamily="18" charset="0"/>
            </a:endParaRP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a:solidFill>
                <a:srgbClr val="000000"/>
              </a:solidFill>
            </a:endParaRPr>
          </a:p>
        </p:txBody>
      </p:sp>
      <p:sp>
        <p:nvSpPr>
          <p:cNvPr id="17420" name="Text Box 14"/>
          <p:cNvSpPr txBox="1">
            <a:spLocks noChangeArrowheads="1"/>
          </p:cNvSpPr>
          <p:nvPr/>
        </p:nvSpPr>
        <p:spPr bwMode="auto">
          <a:xfrm>
            <a:off x="84138" y="7073900"/>
            <a:ext cx="9848850" cy="485775"/>
          </a:xfrm>
          <a:prstGeom prst="rect">
            <a:avLst/>
          </a:prstGeom>
          <a:noFill/>
          <a:ln w="9525">
            <a:noFill/>
            <a:round/>
            <a:headEnd/>
            <a:tailEnd/>
          </a:ln>
        </p:spPr>
        <p:txBody>
          <a:bodyPr lIns="90000" tIns="45000" rIns="90000" bIns="45000"/>
          <a:lstStyle/>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300">
                <a:solidFill>
                  <a:srgbClr val="000000"/>
                </a:solidFill>
                <a:latin typeface="Times New Roman" pitchFamily="18" charset="0"/>
              </a:rPr>
              <a:t>(el diámetro medio de las gotas de nube medidas con la sonda CDP ploteado contra la altura sobre la base de nubes para los vuelos de aviones durante POLCAST3 cerca de Grand Forks, Dakota del Norte. Sólo se presentan las mediciones con concentraciones CDP alrededor de 140 cm</a:t>
            </a:r>
            <a:r>
              <a:rPr lang="en-US" sz="1300" baseline="33000">
                <a:solidFill>
                  <a:srgbClr val="000000"/>
                </a:solidFill>
                <a:latin typeface="Times New Roman" pitchFamily="18" charset="0"/>
              </a:rPr>
              <a:t>-3</a:t>
            </a:r>
            <a:r>
              <a:rPr lang="en-US" sz="1300">
                <a:solidFill>
                  <a:srgbClr val="000000"/>
                </a:solidFill>
                <a:latin typeface="Times New Roman" pitchFamily="18" charset="0"/>
              </a:rPr>
              <a:t>.)</a:t>
            </a:r>
          </a:p>
        </p:txBody>
      </p:sp>
      <p:sp>
        <p:nvSpPr>
          <p:cNvPr id="17421" name="Text Box 15"/>
          <p:cNvSpPr txBox="1">
            <a:spLocks noChangeArrowheads="1"/>
          </p:cNvSpPr>
          <p:nvPr/>
        </p:nvSpPr>
        <p:spPr bwMode="auto">
          <a:xfrm>
            <a:off x="2176463" y="5838825"/>
            <a:ext cx="663575" cy="395288"/>
          </a:xfrm>
          <a:prstGeom prst="rect">
            <a:avLst/>
          </a:prstGeom>
          <a:solidFill>
            <a:srgbClr val="FFFFFF"/>
          </a:solid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10</a:t>
            </a:r>
          </a:p>
        </p:txBody>
      </p:sp>
      <p:sp>
        <p:nvSpPr>
          <p:cNvPr id="17422" name="Text Box 16"/>
          <p:cNvSpPr txBox="1">
            <a:spLocks noChangeArrowheads="1"/>
          </p:cNvSpPr>
          <p:nvPr/>
        </p:nvSpPr>
        <p:spPr bwMode="auto">
          <a:xfrm>
            <a:off x="3890963" y="5838825"/>
            <a:ext cx="663575" cy="395288"/>
          </a:xfrm>
          <a:prstGeom prst="rect">
            <a:avLst/>
          </a:prstGeom>
          <a:solidFill>
            <a:srgbClr val="FFFFFF"/>
          </a:solid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15</a:t>
            </a:r>
          </a:p>
        </p:txBody>
      </p:sp>
      <p:sp>
        <p:nvSpPr>
          <p:cNvPr id="17423" name="Text Box 17"/>
          <p:cNvSpPr txBox="1">
            <a:spLocks noChangeArrowheads="1"/>
          </p:cNvSpPr>
          <p:nvPr/>
        </p:nvSpPr>
        <p:spPr bwMode="auto">
          <a:xfrm>
            <a:off x="5629275" y="5838825"/>
            <a:ext cx="663575" cy="395288"/>
          </a:xfrm>
          <a:prstGeom prst="rect">
            <a:avLst/>
          </a:prstGeom>
          <a:solidFill>
            <a:srgbClr val="FFFFFF"/>
          </a:solid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20</a:t>
            </a:r>
          </a:p>
        </p:txBody>
      </p:sp>
      <p:sp>
        <p:nvSpPr>
          <p:cNvPr id="17424" name="Text Box 18"/>
          <p:cNvSpPr txBox="1">
            <a:spLocks noChangeArrowheads="1"/>
          </p:cNvSpPr>
          <p:nvPr/>
        </p:nvSpPr>
        <p:spPr bwMode="auto">
          <a:xfrm>
            <a:off x="7364413" y="5838825"/>
            <a:ext cx="663575" cy="395288"/>
          </a:xfrm>
          <a:prstGeom prst="rect">
            <a:avLst/>
          </a:prstGeom>
          <a:solidFill>
            <a:srgbClr val="FFFFFF"/>
          </a:solid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25</a:t>
            </a:r>
          </a:p>
        </p:txBody>
      </p:sp>
      <p:sp>
        <p:nvSpPr>
          <p:cNvPr id="17425" name="Text Box 19"/>
          <p:cNvSpPr txBox="1">
            <a:spLocks noChangeArrowheads="1"/>
          </p:cNvSpPr>
          <p:nvPr/>
        </p:nvSpPr>
        <p:spPr bwMode="auto">
          <a:xfrm>
            <a:off x="1481138" y="5595938"/>
            <a:ext cx="228600" cy="395287"/>
          </a:xfrm>
          <a:prstGeom prst="rect">
            <a:avLst/>
          </a:prstGeom>
          <a:solidFill>
            <a:srgbClr val="FFFFFF"/>
          </a:solidFill>
          <a:ln w="9525">
            <a:noFill/>
            <a:round/>
            <a:headEnd/>
            <a:tailEnd/>
          </a:ln>
        </p:spPr>
        <p:txBody>
          <a:bodyPr lIns="9000" tIns="45000" rIns="9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0</a:t>
            </a:r>
          </a:p>
        </p:txBody>
      </p:sp>
      <p:sp>
        <p:nvSpPr>
          <p:cNvPr id="17426" name="Text Box 20"/>
          <p:cNvSpPr txBox="1">
            <a:spLocks noChangeArrowheads="1"/>
          </p:cNvSpPr>
          <p:nvPr/>
        </p:nvSpPr>
        <p:spPr bwMode="auto">
          <a:xfrm>
            <a:off x="1228725" y="4833938"/>
            <a:ext cx="481013" cy="395287"/>
          </a:xfrm>
          <a:prstGeom prst="rect">
            <a:avLst/>
          </a:prstGeom>
          <a:solidFill>
            <a:srgbClr val="FFFFFF"/>
          </a:solidFill>
          <a:ln w="9525">
            <a:noFill/>
            <a:round/>
            <a:headEnd/>
            <a:tailEnd/>
          </a:ln>
        </p:spPr>
        <p:txBody>
          <a:bodyPr lIns="9000" tIns="45000" rIns="9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500</a:t>
            </a:r>
          </a:p>
        </p:txBody>
      </p:sp>
      <p:sp>
        <p:nvSpPr>
          <p:cNvPr id="17427" name="Text Box 21"/>
          <p:cNvSpPr txBox="1">
            <a:spLocks noChangeArrowheads="1"/>
          </p:cNvSpPr>
          <p:nvPr/>
        </p:nvSpPr>
        <p:spPr bwMode="auto">
          <a:xfrm>
            <a:off x="1000125" y="4057650"/>
            <a:ext cx="709613" cy="395288"/>
          </a:xfrm>
          <a:prstGeom prst="rect">
            <a:avLst/>
          </a:prstGeom>
          <a:solidFill>
            <a:srgbClr val="FFFFFF"/>
          </a:solidFill>
          <a:ln w="9525">
            <a:noFill/>
            <a:round/>
            <a:headEnd/>
            <a:tailEnd/>
          </a:ln>
        </p:spPr>
        <p:txBody>
          <a:bodyPr lIns="9000" tIns="45000" rIns="9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1000</a:t>
            </a:r>
          </a:p>
        </p:txBody>
      </p:sp>
      <p:sp>
        <p:nvSpPr>
          <p:cNvPr id="17428" name="Text Box 22"/>
          <p:cNvSpPr txBox="1">
            <a:spLocks noChangeArrowheads="1"/>
          </p:cNvSpPr>
          <p:nvPr/>
        </p:nvSpPr>
        <p:spPr bwMode="auto">
          <a:xfrm>
            <a:off x="1000125" y="3246438"/>
            <a:ext cx="709613" cy="395287"/>
          </a:xfrm>
          <a:prstGeom prst="rect">
            <a:avLst/>
          </a:prstGeom>
          <a:solidFill>
            <a:srgbClr val="FFFFFF"/>
          </a:solidFill>
          <a:ln w="9525">
            <a:noFill/>
            <a:round/>
            <a:headEnd/>
            <a:tailEnd/>
          </a:ln>
        </p:spPr>
        <p:txBody>
          <a:bodyPr lIns="9000" tIns="45000" rIns="9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1500</a:t>
            </a:r>
          </a:p>
        </p:txBody>
      </p:sp>
      <p:sp>
        <p:nvSpPr>
          <p:cNvPr id="17429" name="Text Box 23"/>
          <p:cNvSpPr txBox="1">
            <a:spLocks noChangeArrowheads="1"/>
          </p:cNvSpPr>
          <p:nvPr/>
        </p:nvSpPr>
        <p:spPr bwMode="auto">
          <a:xfrm>
            <a:off x="1001713" y="2459038"/>
            <a:ext cx="709612" cy="395287"/>
          </a:xfrm>
          <a:prstGeom prst="rect">
            <a:avLst/>
          </a:prstGeom>
          <a:solidFill>
            <a:srgbClr val="FFFFFF"/>
          </a:solidFill>
          <a:ln w="9525">
            <a:noFill/>
            <a:round/>
            <a:headEnd/>
            <a:tailEnd/>
          </a:ln>
        </p:spPr>
        <p:txBody>
          <a:bodyPr lIns="9000" tIns="45000" rIns="9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2000</a:t>
            </a:r>
          </a:p>
        </p:txBody>
      </p:sp>
      <p:sp>
        <p:nvSpPr>
          <p:cNvPr id="17430" name="Text Box 24"/>
          <p:cNvSpPr txBox="1">
            <a:spLocks noChangeArrowheads="1"/>
          </p:cNvSpPr>
          <p:nvPr/>
        </p:nvSpPr>
        <p:spPr bwMode="auto">
          <a:xfrm>
            <a:off x="1001713" y="1647825"/>
            <a:ext cx="709612" cy="395288"/>
          </a:xfrm>
          <a:prstGeom prst="rect">
            <a:avLst/>
          </a:prstGeom>
          <a:solidFill>
            <a:srgbClr val="FFFFFF"/>
          </a:solidFill>
          <a:ln w="9525">
            <a:noFill/>
            <a:round/>
            <a:headEnd/>
            <a:tailEnd/>
          </a:ln>
        </p:spPr>
        <p:txBody>
          <a:bodyPr lIns="9000" tIns="45000" rIns="9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2500</a:t>
            </a:r>
          </a:p>
        </p:txBody>
      </p:sp>
      <p:sp>
        <p:nvSpPr>
          <p:cNvPr id="17431" name="Text Box 25"/>
          <p:cNvSpPr txBox="1">
            <a:spLocks noChangeArrowheads="1"/>
          </p:cNvSpPr>
          <p:nvPr/>
        </p:nvSpPr>
        <p:spPr bwMode="auto">
          <a:xfrm>
            <a:off x="1001713" y="887413"/>
            <a:ext cx="709612" cy="395287"/>
          </a:xfrm>
          <a:prstGeom prst="rect">
            <a:avLst/>
          </a:prstGeom>
          <a:solidFill>
            <a:srgbClr val="FFFFFF"/>
          </a:solidFill>
          <a:ln w="9525">
            <a:noFill/>
            <a:round/>
            <a:headEnd/>
            <a:tailEnd/>
          </a:ln>
        </p:spPr>
        <p:txBody>
          <a:bodyPr lIns="9000" tIns="45000" rIns="9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3000</a:t>
            </a:r>
          </a:p>
        </p:txBody>
      </p:sp>
      <p:sp>
        <p:nvSpPr>
          <p:cNvPr id="17432" name="Text Box 26"/>
          <p:cNvSpPr txBox="1">
            <a:spLocks noChangeArrowheads="1"/>
          </p:cNvSpPr>
          <p:nvPr/>
        </p:nvSpPr>
        <p:spPr bwMode="auto">
          <a:xfrm>
            <a:off x="1001713" y="123825"/>
            <a:ext cx="709612" cy="395288"/>
          </a:xfrm>
          <a:prstGeom prst="rect">
            <a:avLst/>
          </a:prstGeom>
          <a:solidFill>
            <a:srgbClr val="FFFFFF"/>
          </a:solidFill>
          <a:ln w="9525">
            <a:noFill/>
            <a:round/>
            <a:headEnd/>
            <a:tailEnd/>
          </a:ln>
        </p:spPr>
        <p:txBody>
          <a:bodyPr lIns="9000" tIns="45000" rIns="9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3500</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360363" y="901700"/>
            <a:ext cx="9228137" cy="6524625"/>
          </a:xfrm>
          <a:prstGeom prst="rect">
            <a:avLst/>
          </a:prstGeom>
          <a:noFill/>
          <a:ln w="9525">
            <a:noFill/>
            <a:round/>
            <a:headEnd/>
            <a:tailEnd/>
          </a:ln>
        </p:spPr>
        <p:txBody>
          <a:bodyPr lIns="0" tIns="0" rIns="0" bIns="0"/>
          <a:lstStyle/>
          <a:p>
            <a:pPr marL="571500" lvl="1" indent="-361950">
              <a:lnSpc>
                <a:spcPct val="110000"/>
              </a:lnSpc>
              <a:spcAft>
                <a:spcPts val="725"/>
              </a:spcAft>
              <a:buFont typeface="Bitstream Vera Serif" pitchFamily="16" charset="0"/>
              <a:buChar char="•"/>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pPr>
            <a:r>
              <a:rPr lang="en-US" sz="2800" b="1">
                <a:solidFill>
                  <a:srgbClr val="000000"/>
                </a:solidFill>
              </a:rPr>
              <a:t>Day-to-day variations in CCN concentrations are larger than regional scale changes.</a:t>
            </a:r>
          </a:p>
          <a:p>
            <a:pPr marL="592138">
              <a:lnSpc>
                <a:spcPct val="110000"/>
              </a:lnSpc>
              <a:spcAft>
                <a:spcPts val="725"/>
              </a:spcAft>
              <a:buClrTx/>
              <a:buSzTx/>
              <a:buFontTx/>
              <a:buNone/>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pPr>
            <a:r>
              <a:rPr lang="en-US" sz="2800">
                <a:solidFill>
                  <a:srgbClr val="000000"/>
                </a:solidFill>
                <a:latin typeface="Times New Roman" pitchFamily="18" charset="0"/>
              </a:rPr>
              <a:t>(Variaciones día a día en las concentraciones de NNC son más grandes que los cambios a escala regional.)</a:t>
            </a:r>
          </a:p>
          <a:p>
            <a:pPr marL="571500" lvl="1" indent="-361950">
              <a:lnSpc>
                <a:spcPct val="110000"/>
              </a:lnSpc>
              <a:spcAft>
                <a:spcPts val="725"/>
              </a:spcAft>
              <a:buFont typeface="Bitstream Vera Serif" pitchFamily="16" charset="0"/>
              <a:buChar char="•"/>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pPr>
            <a:r>
              <a:rPr lang="en-US" sz="2800" b="1">
                <a:solidFill>
                  <a:srgbClr val="000000"/>
                </a:solidFill>
              </a:rPr>
              <a:t>On Cloud seeding days, the below cloud base atmosphere is well-mixed so surface CCN measurements can be used to determine cloud base measurements.</a:t>
            </a:r>
          </a:p>
          <a:p>
            <a:pPr marL="592138">
              <a:lnSpc>
                <a:spcPct val="110000"/>
              </a:lnSpc>
              <a:spcAft>
                <a:spcPts val="725"/>
              </a:spcAft>
              <a:buClrTx/>
              <a:buSzTx/>
              <a:buFontTx/>
              <a:buNone/>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pPr>
            <a:r>
              <a:rPr lang="en-US" sz="2800">
                <a:solidFill>
                  <a:srgbClr val="000000"/>
                </a:solidFill>
                <a:latin typeface="Times New Roman" pitchFamily="18" charset="0"/>
              </a:rPr>
              <a:t>(En los días de la siembra de nubes, la atmósfera por debajo de la base de nubes está bien mezclada y por consiguiente las mediciones de superficie de NNC pueden ser usadas ​​para determinar las mediciones de la base de las nubes.)</a:t>
            </a:r>
          </a:p>
          <a:p>
            <a:pPr marL="592138">
              <a:lnSpc>
                <a:spcPct val="110000"/>
              </a:lnSpc>
              <a:spcAft>
                <a:spcPts val="725"/>
              </a:spcAft>
              <a:buClrTx/>
              <a:buSzTx/>
              <a:buFontTx/>
              <a:buNone/>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pPr>
            <a:endParaRPr lang="en-US" sz="3200">
              <a:solidFill>
                <a:srgbClr val="000000"/>
              </a:solidFill>
              <a:latin typeface="Times New Roman" pitchFamily="18" charset="0"/>
            </a:endParaRPr>
          </a:p>
        </p:txBody>
      </p:sp>
      <p:sp>
        <p:nvSpPr>
          <p:cNvPr id="18435" name="Text Box 2"/>
          <p:cNvSpPr txBox="1">
            <a:spLocks noChangeArrowheads="1"/>
          </p:cNvSpPr>
          <p:nvPr/>
        </p:nvSpPr>
        <p:spPr bwMode="auto">
          <a:xfrm>
            <a:off x="0" y="119063"/>
            <a:ext cx="10077450" cy="598487"/>
          </a:xfrm>
          <a:prstGeom prst="rect">
            <a:avLst/>
          </a:prstGeom>
          <a:noFill/>
          <a:ln w="9525">
            <a:noFill/>
            <a:round/>
            <a:headEnd/>
            <a:tailEnd/>
          </a:ln>
        </p:spPr>
        <p:txBody>
          <a:bodyPr lIns="0" tIns="0" rIns="0" bIns="0" anchor="ctr"/>
          <a:lstStyle/>
          <a:p>
            <a:pPr algn="ctr">
              <a:lnSpc>
                <a:spcPct val="9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sz="4000" b="1">
                <a:solidFill>
                  <a:srgbClr val="B84700"/>
                </a:solidFill>
              </a:rPr>
              <a:t>Conclusions</a:t>
            </a:r>
            <a:r>
              <a:rPr lang="en-US" sz="4000">
                <a:solidFill>
                  <a:srgbClr val="B84700"/>
                </a:solidFill>
                <a:latin typeface="Times New Roman" pitchFamily="18" charset="0"/>
              </a:rPr>
              <a:t> (Conclusiones)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0" y="865188"/>
            <a:ext cx="9829800" cy="6524625"/>
          </a:xfrm>
          <a:prstGeom prst="rect">
            <a:avLst/>
          </a:prstGeom>
          <a:noFill/>
          <a:ln w="9525">
            <a:noFill/>
            <a:round/>
            <a:headEnd/>
            <a:tailEnd/>
          </a:ln>
        </p:spPr>
        <p:txBody>
          <a:bodyPr lIns="0" tIns="0" rIns="0" bIns="0"/>
          <a:lstStyle/>
          <a:p>
            <a:pPr marL="571500" lvl="1" indent="-361950">
              <a:lnSpc>
                <a:spcPct val="110000"/>
              </a:lnSpc>
              <a:spcAft>
                <a:spcPts val="725"/>
              </a:spcAft>
              <a:buFont typeface="Bitstream Vera Serif" pitchFamily="16" charset="0"/>
              <a:buChar char="•"/>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pPr>
            <a:r>
              <a:rPr lang="en-US" sz="2800" b="1">
                <a:solidFill>
                  <a:srgbClr val="000000"/>
                </a:solidFill>
              </a:rPr>
              <a:t>Investigate how changes in CCN concentration affect model predictions of precipitation.  </a:t>
            </a:r>
          </a:p>
          <a:p>
            <a:pPr marL="568325">
              <a:lnSpc>
                <a:spcPct val="110000"/>
              </a:lnSpc>
              <a:spcAft>
                <a:spcPts val="725"/>
              </a:spcAft>
              <a:buClrTx/>
              <a:buSzTx/>
              <a:buFontTx/>
              <a:buNone/>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pPr>
            <a:r>
              <a:rPr lang="en-US" sz="2800">
                <a:solidFill>
                  <a:srgbClr val="000000"/>
                </a:solidFill>
                <a:latin typeface="Times New Roman" pitchFamily="18" charset="0"/>
              </a:rPr>
              <a:t>(investigar cómo los cambios en la concentración de NNC afectan las predicciones del modelo de la precipitación.)</a:t>
            </a:r>
          </a:p>
          <a:p>
            <a:pPr marL="571500" lvl="1" indent="-361950">
              <a:lnSpc>
                <a:spcPct val="110000"/>
              </a:lnSpc>
              <a:spcAft>
                <a:spcPts val="725"/>
              </a:spcAft>
              <a:buFont typeface="Bitstream Vera Serif" pitchFamily="16" charset="0"/>
              <a:buChar char="•"/>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pPr>
            <a:r>
              <a:rPr lang="en-US" sz="2800" b="1">
                <a:solidFill>
                  <a:srgbClr val="000000"/>
                </a:solidFill>
              </a:rPr>
              <a:t>Relate cloud base CCN concentration to satellite derived droplet effective radius.</a:t>
            </a:r>
          </a:p>
          <a:p>
            <a:pPr marL="571500" lvl="1" indent="-361950">
              <a:lnSpc>
                <a:spcPct val="110000"/>
              </a:lnSpc>
              <a:spcAft>
                <a:spcPts val="725"/>
              </a:spcAft>
              <a:buFont typeface="Bitstream Vera Serif" pitchFamily="16" charset="0"/>
              <a:buNone/>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pPr>
            <a:r>
              <a:rPr lang="en-US" sz="2800">
                <a:solidFill>
                  <a:srgbClr val="000000"/>
                </a:solidFill>
                <a:latin typeface="Times New Roman" pitchFamily="18" charset="0"/>
              </a:rPr>
              <a:t>    (Relacionar la concentración de NNC en la base de la nube con el radio efectivo de las gotas nubosas determinado por satélite .)</a:t>
            </a:r>
          </a:p>
          <a:p>
            <a:pPr marL="571500" lvl="1" indent="-361950">
              <a:lnSpc>
                <a:spcPct val="110000"/>
              </a:lnSpc>
              <a:spcAft>
                <a:spcPts val="725"/>
              </a:spcAft>
              <a:buFont typeface="Bitstream Vera Serif" pitchFamily="16" charset="0"/>
              <a:buChar char="•"/>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pPr>
            <a:r>
              <a:rPr lang="en-US" sz="2800" b="1">
                <a:solidFill>
                  <a:srgbClr val="000000"/>
                </a:solidFill>
              </a:rPr>
              <a:t>Summer 2014 North Dakota Field project.</a:t>
            </a:r>
          </a:p>
          <a:p>
            <a:pPr marL="571500" lvl="1" indent="-361950">
              <a:lnSpc>
                <a:spcPct val="110000"/>
              </a:lnSpc>
              <a:spcAft>
                <a:spcPts val="725"/>
              </a:spcAft>
              <a:buFont typeface="Bitstream Vera Serif" pitchFamily="16" charset="0"/>
              <a:buNone/>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pPr>
            <a:r>
              <a:rPr lang="en-US" sz="2800">
                <a:solidFill>
                  <a:srgbClr val="000000"/>
                </a:solidFill>
                <a:latin typeface="Times New Roman" pitchFamily="18" charset="0"/>
              </a:rPr>
              <a:t>     (Proyecto de Campo del Verano 2014 en Dakota del Norte)</a:t>
            </a:r>
          </a:p>
        </p:txBody>
      </p:sp>
      <p:sp>
        <p:nvSpPr>
          <p:cNvPr id="19459" name="Text Box 2"/>
          <p:cNvSpPr txBox="1">
            <a:spLocks noChangeArrowheads="1"/>
          </p:cNvSpPr>
          <p:nvPr/>
        </p:nvSpPr>
        <p:spPr bwMode="auto">
          <a:xfrm>
            <a:off x="0" y="119063"/>
            <a:ext cx="10077450" cy="598487"/>
          </a:xfrm>
          <a:prstGeom prst="rect">
            <a:avLst/>
          </a:prstGeom>
          <a:noFill/>
          <a:ln w="9525">
            <a:noFill/>
            <a:round/>
            <a:headEnd/>
            <a:tailEnd/>
          </a:ln>
        </p:spPr>
        <p:txBody>
          <a:bodyPr lIns="0" tIns="0" rIns="0" bIns="0" anchor="ctr"/>
          <a:lstStyle/>
          <a:p>
            <a:pPr algn="ctr">
              <a:lnSpc>
                <a:spcPct val="9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sz="4000" b="1">
                <a:solidFill>
                  <a:srgbClr val="B84700"/>
                </a:solidFill>
              </a:rPr>
              <a:t>Future Work</a:t>
            </a:r>
            <a:r>
              <a:rPr lang="en-US" sz="4000">
                <a:solidFill>
                  <a:srgbClr val="B84700"/>
                </a:solidFill>
                <a:latin typeface="Times New Roman" pitchFamily="18" charset="0"/>
              </a:rPr>
              <a:t> (Trabajo Futuro)</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r="35294"/>
          <a:stretch>
            <a:fillRect/>
          </a:stretch>
        </p:blipFill>
        <p:spPr bwMode="auto">
          <a:xfrm>
            <a:off x="0" y="-1588"/>
            <a:ext cx="10077450" cy="7562851"/>
          </a:xfrm>
          <a:prstGeom prst="rect">
            <a:avLst/>
          </a:prstGeom>
          <a:noFill/>
          <a:ln w="9525">
            <a:noFill/>
            <a:round/>
            <a:headEnd/>
            <a:tailEnd/>
          </a:ln>
        </p:spPr>
      </p:pic>
      <p:sp>
        <p:nvSpPr>
          <p:cNvPr id="20483" name="Rectangle 2"/>
          <p:cNvSpPr>
            <a:spLocks noChangeArrowheads="1"/>
          </p:cNvSpPr>
          <p:nvPr/>
        </p:nvSpPr>
        <p:spPr bwMode="auto">
          <a:xfrm>
            <a:off x="1204913" y="228600"/>
            <a:ext cx="7253287" cy="1555750"/>
          </a:xfrm>
          <a:prstGeom prst="rect">
            <a:avLst/>
          </a:prstGeom>
          <a:noFill/>
          <a:ln w="9525">
            <a:noFill/>
            <a:round/>
            <a:headEnd/>
            <a:tailEnd/>
          </a:ln>
        </p:spPr>
        <p:txBody>
          <a:bodyPr wrap="none" lIns="90000" tIns="46800" rIns="90000" bIns="46800">
            <a:spAutoFit/>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b="1">
                <a:solidFill>
                  <a:srgbClr val="B84700"/>
                </a:solidFill>
              </a:rPr>
              <a:t>Questions or Comments</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b="1" i="1">
                <a:solidFill>
                  <a:srgbClr val="B84700"/>
                </a:solidFill>
                <a:latin typeface="Times New Roman" pitchFamily="18" charset="0"/>
              </a:rPr>
              <a:t>(Preguntas o comentarios)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0" y="284163"/>
            <a:ext cx="10055225" cy="449262"/>
          </a:xfrm>
        </p:spPr>
        <p:txBody>
          <a:bodyPr/>
          <a:lstStyle/>
          <a:p>
            <a:pPr eaLnBrk="1">
              <a:lnSpc>
                <a:spcPct val="92000"/>
              </a:lnSpc>
              <a:spcAft>
                <a:spcPts val="86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3600" smtClean="0">
                <a:latin typeface="Arial" pitchFamily="34" charset="0"/>
              </a:rPr>
              <a:t>Objective</a:t>
            </a:r>
            <a:r>
              <a:rPr lang="ar-SA" sz="3600" smtClean="0">
                <a:solidFill>
                  <a:srgbClr val="000080"/>
                </a:solidFill>
                <a:latin typeface="Arial" pitchFamily="34" charset="0"/>
                <a:cs typeface="Arial" pitchFamily="34" charset="0"/>
              </a:rPr>
              <a:t>‏</a:t>
            </a:r>
            <a:r>
              <a:rPr lang="en-GB" sz="3600" smtClean="0">
                <a:solidFill>
                  <a:srgbClr val="000080"/>
                </a:solidFill>
                <a:latin typeface="Arial" pitchFamily="34" charset="0"/>
              </a:rPr>
              <a:t> </a:t>
            </a:r>
            <a:r>
              <a:rPr lang="en-GB" sz="3600" b="0" smtClean="0">
                <a:latin typeface="Times New Roman" pitchFamily="18" charset="0"/>
              </a:rPr>
              <a:t>(objetivo)</a:t>
            </a:r>
          </a:p>
        </p:txBody>
      </p:sp>
      <p:sp>
        <p:nvSpPr>
          <p:cNvPr id="8194" name="Text Box 2"/>
          <p:cNvSpPr txBox="1">
            <a:spLocks noChangeArrowheads="1"/>
          </p:cNvSpPr>
          <p:nvPr/>
        </p:nvSpPr>
        <p:spPr bwMode="auto">
          <a:xfrm>
            <a:off x="106363" y="931863"/>
            <a:ext cx="9961562" cy="2316162"/>
          </a:xfrm>
          <a:prstGeom prst="rect">
            <a:avLst/>
          </a:prstGeom>
          <a:noFill/>
          <a:ln w="9525" cap="flat">
            <a:noFill/>
            <a:round/>
            <a:headEnd/>
            <a:tailEnd/>
          </a:ln>
          <a:effectLst/>
        </p:spPr>
        <p:txBody>
          <a:bodyPr lIns="90000" tIns="45000" rIns="90000" bIns="45000"/>
          <a:lstStyle/>
          <a:p>
            <a:pPr indent="-452438">
              <a:lnSpc>
                <a:spcPct val="100000"/>
              </a:lnSpc>
              <a:spcAft>
                <a:spcPts val="0"/>
              </a:spcAft>
              <a:buFont typeface="Times New Roman" pitchFamily="16" charset="0"/>
              <a:buNone/>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596438" algn="l"/>
              </a:tabLst>
              <a:defRPr/>
            </a:pPr>
            <a:r>
              <a:rPr lang="en-GB" sz="3200" b="1" dirty="0">
                <a:solidFill>
                  <a:srgbClr val="000000"/>
                </a:solidFill>
                <a:latin typeface="Arial" charset="0"/>
                <a:cs typeface="DejaVu Sans" charset="0"/>
              </a:rPr>
              <a:t>Describe how the POLCAST project </a:t>
            </a:r>
            <a:r>
              <a:rPr lang="en-GB" sz="3200" b="1" dirty="0">
                <a:solidFill>
                  <a:srgbClr val="000000"/>
                </a:solidFill>
                <a:latin typeface="Arial" charset="0"/>
                <a:cs typeface="DejaVu Sans" charset="0"/>
              </a:rPr>
              <a:t>is researching </a:t>
            </a:r>
            <a:r>
              <a:rPr lang="en-GB" sz="3200" b="1" dirty="0">
                <a:solidFill>
                  <a:srgbClr val="000000"/>
                </a:solidFill>
                <a:latin typeface="Arial" charset="0"/>
                <a:cs typeface="DejaVu Sans" charset="0"/>
              </a:rPr>
              <a:t>the effects of aerosols on precipitation.</a:t>
            </a:r>
          </a:p>
          <a:p>
            <a:pPr>
              <a:lnSpc>
                <a:spcPct val="100000"/>
              </a:lnSpc>
              <a:spcAft>
                <a:spcPts val="0"/>
              </a:spcAft>
              <a:buClrTx/>
              <a:buSzTx/>
              <a:buFontTx/>
              <a:buNone/>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596438" algn="l"/>
              </a:tabLst>
              <a:defRPr/>
            </a:pPr>
            <a:r>
              <a:rPr lang="en-GB" sz="3200" dirty="0">
                <a:solidFill>
                  <a:srgbClr val="000000"/>
                </a:solidFill>
                <a:latin typeface="Times New Roman" pitchFamily="16" charset="0"/>
                <a:cs typeface="DejaVu Sans" charset="0"/>
              </a:rPr>
              <a:t>(</a:t>
            </a:r>
            <a:r>
              <a:rPr lang="en-GB" sz="3200" dirty="0" err="1">
                <a:solidFill>
                  <a:srgbClr val="000000"/>
                </a:solidFill>
                <a:latin typeface="Times New Roman" pitchFamily="16" charset="0"/>
                <a:cs typeface="DejaVu Sans" charset="0"/>
              </a:rPr>
              <a:t>Describir</a:t>
            </a:r>
            <a:r>
              <a:rPr lang="en-GB" sz="3200" dirty="0">
                <a:solidFill>
                  <a:srgbClr val="000000"/>
                </a:solidFill>
                <a:latin typeface="Times New Roman" pitchFamily="16" charset="0"/>
                <a:cs typeface="DejaVu Sans" charset="0"/>
              </a:rPr>
              <a:t> </a:t>
            </a:r>
            <a:r>
              <a:rPr lang="en-GB" sz="3200" dirty="0" err="1">
                <a:solidFill>
                  <a:srgbClr val="000000"/>
                </a:solidFill>
                <a:latin typeface="Times New Roman" pitchFamily="16" charset="0"/>
                <a:cs typeface="DejaVu Sans" charset="0"/>
              </a:rPr>
              <a:t>cómo</a:t>
            </a:r>
            <a:r>
              <a:rPr lang="en-GB" sz="3200" dirty="0">
                <a:solidFill>
                  <a:srgbClr val="000000"/>
                </a:solidFill>
                <a:latin typeface="Times New Roman" pitchFamily="16" charset="0"/>
                <a:cs typeface="DejaVu Sans" charset="0"/>
              </a:rPr>
              <a:t> el proyecto POLCAST </a:t>
            </a:r>
            <a:r>
              <a:rPr lang="en-GB" sz="3200" dirty="0" err="1">
                <a:solidFill>
                  <a:srgbClr val="000000"/>
                </a:solidFill>
                <a:latin typeface="Times New Roman" pitchFamily="16" charset="0"/>
                <a:cs typeface="DejaVu Sans" charset="0"/>
              </a:rPr>
              <a:t>investiga</a:t>
            </a:r>
            <a:r>
              <a:rPr lang="en-GB" sz="3200" dirty="0">
                <a:solidFill>
                  <a:srgbClr val="000000"/>
                </a:solidFill>
                <a:latin typeface="Times New Roman" pitchFamily="16" charset="0"/>
                <a:cs typeface="DejaVu Sans" charset="0"/>
              </a:rPr>
              <a:t> los </a:t>
            </a:r>
            <a:r>
              <a:rPr lang="en-GB" sz="3200" dirty="0" err="1">
                <a:solidFill>
                  <a:srgbClr val="000000"/>
                </a:solidFill>
                <a:latin typeface="Times New Roman" pitchFamily="16" charset="0"/>
                <a:cs typeface="DejaVu Sans" charset="0"/>
              </a:rPr>
              <a:t>efectos</a:t>
            </a:r>
            <a:r>
              <a:rPr lang="en-GB" sz="3200" dirty="0">
                <a:solidFill>
                  <a:srgbClr val="000000"/>
                </a:solidFill>
                <a:latin typeface="Times New Roman" pitchFamily="16" charset="0"/>
                <a:cs typeface="DejaVu Sans" charset="0"/>
              </a:rPr>
              <a:t> de los </a:t>
            </a:r>
            <a:r>
              <a:rPr lang="en-GB" sz="3200" dirty="0" err="1">
                <a:solidFill>
                  <a:srgbClr val="000000"/>
                </a:solidFill>
                <a:latin typeface="Times New Roman" pitchFamily="16" charset="0"/>
                <a:cs typeface="DejaVu Sans" charset="0"/>
              </a:rPr>
              <a:t>aerosoles</a:t>
            </a:r>
            <a:r>
              <a:rPr lang="en-GB" sz="3200" dirty="0">
                <a:solidFill>
                  <a:srgbClr val="000000"/>
                </a:solidFill>
                <a:latin typeface="Times New Roman" pitchFamily="16" charset="0"/>
                <a:cs typeface="DejaVu Sans" charset="0"/>
              </a:rPr>
              <a:t> en las </a:t>
            </a:r>
            <a:r>
              <a:rPr lang="en-GB" sz="3200" dirty="0" err="1">
                <a:solidFill>
                  <a:srgbClr val="000000"/>
                </a:solidFill>
                <a:latin typeface="Times New Roman" pitchFamily="16" charset="0"/>
                <a:cs typeface="DejaVu Sans" charset="0"/>
              </a:rPr>
              <a:t>precipitaciones</a:t>
            </a:r>
            <a:r>
              <a:rPr lang="en-GB" sz="3200" dirty="0">
                <a:solidFill>
                  <a:srgbClr val="000000"/>
                </a:solidFill>
                <a:latin typeface="Times New Roman" pitchFamily="16" charset="0"/>
                <a:cs typeface="DejaVu Sans" charset="0"/>
              </a:rPr>
              <a:t>.)</a:t>
            </a:r>
          </a:p>
        </p:txBody>
      </p:sp>
      <p:sp>
        <p:nvSpPr>
          <p:cNvPr id="4100" name="Text Box 3"/>
          <p:cNvSpPr txBox="1">
            <a:spLocks noChangeArrowheads="1"/>
          </p:cNvSpPr>
          <p:nvPr/>
        </p:nvSpPr>
        <p:spPr bwMode="auto">
          <a:xfrm>
            <a:off x="4811713" y="6524625"/>
            <a:ext cx="5265737" cy="381000"/>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Particles from Hygroscopic Flares</a:t>
            </a:r>
          </a:p>
        </p:txBody>
      </p:sp>
      <p:sp>
        <p:nvSpPr>
          <p:cNvPr id="4101" name="Text Box 4"/>
          <p:cNvSpPr txBox="1">
            <a:spLocks noChangeArrowheads="1"/>
          </p:cNvSpPr>
          <p:nvPr/>
        </p:nvSpPr>
        <p:spPr bwMode="auto">
          <a:xfrm>
            <a:off x="0" y="6524625"/>
            <a:ext cx="4657725" cy="304800"/>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Dust in Saudi Arabia on April 8, 2009</a:t>
            </a:r>
          </a:p>
        </p:txBody>
      </p:sp>
      <p:pic>
        <p:nvPicPr>
          <p:cNvPr id="4102" name="Picture 5"/>
          <p:cNvPicPr>
            <a:picLocks noChangeAspect="1" noChangeArrowheads="1"/>
          </p:cNvPicPr>
          <p:nvPr/>
        </p:nvPicPr>
        <p:blipFill>
          <a:blip r:embed="rId3" cstate="print"/>
          <a:srcRect b="22499"/>
          <a:stretch>
            <a:fillRect/>
          </a:stretch>
        </p:blipFill>
        <p:spPr bwMode="auto">
          <a:xfrm>
            <a:off x="25400" y="3400425"/>
            <a:ext cx="4627563" cy="2992438"/>
          </a:xfrm>
          <a:prstGeom prst="rect">
            <a:avLst/>
          </a:prstGeom>
          <a:noFill/>
          <a:ln w="36720">
            <a:solidFill>
              <a:srgbClr val="000000"/>
            </a:solidFill>
            <a:round/>
            <a:headEnd/>
            <a:tailEnd/>
          </a:ln>
        </p:spPr>
      </p:pic>
      <p:pic>
        <p:nvPicPr>
          <p:cNvPr id="4103" name="Picture 6"/>
          <p:cNvPicPr>
            <a:picLocks noChangeAspect="1" noChangeArrowheads="1"/>
          </p:cNvPicPr>
          <p:nvPr/>
        </p:nvPicPr>
        <p:blipFill>
          <a:blip r:embed="rId4" cstate="print"/>
          <a:srcRect l="22679" t="26450" b="25351"/>
          <a:stretch>
            <a:fillRect/>
          </a:stretch>
        </p:blipFill>
        <p:spPr bwMode="auto">
          <a:xfrm>
            <a:off x="4810125" y="3400425"/>
            <a:ext cx="5257800" cy="3006725"/>
          </a:xfrm>
          <a:prstGeom prst="rect">
            <a:avLst/>
          </a:prstGeom>
          <a:noFill/>
          <a:ln w="36720">
            <a:solidFill>
              <a:srgbClr val="000000"/>
            </a:solid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6988" y="-44450"/>
            <a:ext cx="10077450" cy="1025525"/>
          </a:xfrm>
          <a:prstGeom prst="rect">
            <a:avLst/>
          </a:prstGeom>
          <a:solidFill>
            <a:srgbClr val="FFFFFF"/>
          </a:solidFill>
          <a:ln w="9525">
            <a:noFill/>
            <a:round/>
            <a:headEnd/>
            <a:tailEnd/>
          </a:ln>
        </p:spPr>
        <p:txBody>
          <a:bodyPr lIns="90000" tIns="45000" rIns="90000" bIns="45000"/>
          <a:lstStyle/>
          <a:p>
            <a:pPr algn="ctr" hangingPunct="1">
              <a:lnSpc>
                <a:spcPct val="9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sz="3200" b="1">
                <a:solidFill>
                  <a:srgbClr val="B84700"/>
                </a:solidFill>
              </a:rPr>
              <a:t>POLCAST4 Aircraft Instrument Configuration</a:t>
            </a:r>
          </a:p>
          <a:p>
            <a:pPr algn="ctr" hangingPunct="1">
              <a:lnSpc>
                <a:spcPct val="9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sz="3200">
                <a:solidFill>
                  <a:srgbClr val="B84700"/>
                </a:solidFill>
                <a:latin typeface="Times New Roman" pitchFamily="18" charset="0"/>
              </a:rPr>
              <a:t>(configuración del instrumento aéreo POLCAST4)</a:t>
            </a:r>
          </a:p>
        </p:txBody>
      </p:sp>
      <p:pic>
        <p:nvPicPr>
          <p:cNvPr id="5123" name="Picture 2"/>
          <p:cNvPicPr>
            <a:picLocks noChangeAspect="1" noChangeArrowheads="1"/>
          </p:cNvPicPr>
          <p:nvPr/>
        </p:nvPicPr>
        <p:blipFill>
          <a:blip r:embed="rId3" cstate="print"/>
          <a:srcRect t="8000" b="1332"/>
          <a:stretch>
            <a:fillRect/>
          </a:stretch>
        </p:blipFill>
        <p:spPr bwMode="auto">
          <a:xfrm>
            <a:off x="431800" y="1089025"/>
            <a:ext cx="9142413" cy="6218238"/>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cstate="print"/>
          <a:srcRect/>
          <a:stretch>
            <a:fillRect/>
          </a:stretch>
        </p:blipFill>
        <p:spPr bwMode="auto">
          <a:xfrm>
            <a:off x="404813" y="501650"/>
            <a:ext cx="9144000" cy="6858000"/>
          </a:xfrm>
          <a:prstGeom prst="rect">
            <a:avLst/>
          </a:prstGeom>
          <a:noFill/>
          <a:ln w="9525">
            <a:noFill/>
            <a:round/>
            <a:headEnd/>
            <a:tailEnd/>
          </a:ln>
        </p:spPr>
      </p:pic>
      <p:sp>
        <p:nvSpPr>
          <p:cNvPr id="6147" name="Text Box 2"/>
          <p:cNvSpPr txBox="1">
            <a:spLocks noChangeArrowheads="1"/>
          </p:cNvSpPr>
          <p:nvPr/>
        </p:nvSpPr>
        <p:spPr bwMode="auto">
          <a:xfrm>
            <a:off x="23813" y="-12700"/>
            <a:ext cx="10077450" cy="1025525"/>
          </a:xfrm>
          <a:prstGeom prst="rect">
            <a:avLst/>
          </a:prstGeom>
          <a:solidFill>
            <a:srgbClr val="FFFFFF"/>
          </a:solidFill>
          <a:ln w="9525">
            <a:noFill/>
            <a:round/>
            <a:headEnd/>
            <a:tailEnd/>
          </a:ln>
        </p:spPr>
        <p:txBody>
          <a:bodyPr lIns="90000" tIns="45000" rIns="90000" bIns="45000"/>
          <a:lstStyle/>
          <a:p>
            <a:pPr algn="ctr" hangingPunct="1">
              <a:lnSpc>
                <a:spcPct val="9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sz="3200" b="1">
                <a:solidFill>
                  <a:srgbClr val="B84700"/>
                </a:solidFill>
              </a:rPr>
              <a:t>POLCAST4 Surface Measurements</a:t>
            </a:r>
          </a:p>
          <a:p>
            <a:pPr algn="ctr" hangingPunct="1">
              <a:lnSpc>
                <a:spcPct val="9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sz="3200">
                <a:solidFill>
                  <a:srgbClr val="B84700"/>
                </a:solidFill>
                <a:latin typeface="Times New Roman" pitchFamily="18" charset="0"/>
              </a:rPr>
              <a:t>(mediciones de superficie del POLCAST4 )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19050" y="1254125"/>
            <a:ext cx="5038725" cy="5667375"/>
          </a:xfrm>
          <a:prstGeom prst="rect">
            <a:avLst/>
          </a:prstGeom>
          <a:noFill/>
          <a:ln w="9525">
            <a:noFill/>
            <a:round/>
            <a:headEnd/>
            <a:tailEnd/>
          </a:ln>
        </p:spPr>
      </p:pic>
      <p:pic>
        <p:nvPicPr>
          <p:cNvPr id="7171" name="Picture 2"/>
          <p:cNvPicPr>
            <a:picLocks noChangeAspect="1" noChangeArrowheads="1"/>
          </p:cNvPicPr>
          <p:nvPr/>
        </p:nvPicPr>
        <p:blipFill>
          <a:blip r:embed="rId4" cstate="print"/>
          <a:srcRect/>
          <a:stretch>
            <a:fillRect/>
          </a:stretch>
        </p:blipFill>
        <p:spPr bwMode="auto">
          <a:xfrm>
            <a:off x="5043488" y="1254125"/>
            <a:ext cx="5038725" cy="5667375"/>
          </a:xfrm>
          <a:prstGeom prst="rect">
            <a:avLst/>
          </a:prstGeom>
          <a:noFill/>
          <a:ln w="9525">
            <a:noFill/>
            <a:round/>
            <a:headEnd/>
            <a:tailEnd/>
          </a:ln>
        </p:spPr>
      </p:pic>
      <p:sp>
        <p:nvSpPr>
          <p:cNvPr id="7172" name="Rectangle 3"/>
          <p:cNvSpPr>
            <a:spLocks noGrp="1" noChangeArrowheads="1"/>
          </p:cNvSpPr>
          <p:nvPr>
            <p:ph type="title"/>
          </p:nvPr>
        </p:nvSpPr>
        <p:spPr>
          <a:xfrm>
            <a:off x="14288" y="44450"/>
            <a:ext cx="10053637" cy="688975"/>
          </a:xfrm>
        </p:spPr>
        <p:txBody>
          <a:bodyPr/>
          <a:lstStyle/>
          <a:p>
            <a:pPr algn="ctr" eaLnBrk="1">
              <a:lnSpc>
                <a:spcPct val="98000"/>
              </a:lnSpc>
              <a:tabLst>
                <a:tab pos="0" algn="l"/>
                <a:tab pos="414338" algn="l"/>
                <a:tab pos="828675" algn="l"/>
                <a:tab pos="1243013" algn="l"/>
                <a:tab pos="1657350" algn="l"/>
                <a:tab pos="2071688" algn="l"/>
                <a:tab pos="2486025" algn="l"/>
                <a:tab pos="2900363" algn="l"/>
                <a:tab pos="3314700" algn="l"/>
                <a:tab pos="3729038" algn="l"/>
                <a:tab pos="4143375" algn="l"/>
                <a:tab pos="4557713" algn="l"/>
                <a:tab pos="4972050" algn="l"/>
                <a:tab pos="5386388" algn="l"/>
                <a:tab pos="5800725" algn="l"/>
                <a:tab pos="6215063" algn="l"/>
                <a:tab pos="6630988" algn="l"/>
                <a:tab pos="7045325" algn="l"/>
                <a:tab pos="7459663" algn="l"/>
                <a:tab pos="7874000" algn="l"/>
                <a:tab pos="8288338" algn="l"/>
                <a:tab pos="8529638" algn="l"/>
                <a:tab pos="8686800" algn="l"/>
                <a:tab pos="9144000" algn="l"/>
                <a:tab pos="9601200" algn="l"/>
              </a:tabLst>
            </a:pPr>
            <a:r>
              <a:rPr lang="en-US" sz="4000" b="1" smtClean="0">
                <a:solidFill>
                  <a:srgbClr val="B84700"/>
                </a:solidFill>
                <a:latin typeface="Arial" pitchFamily="34" charset="0"/>
              </a:rPr>
              <a:t>Flight Tracks </a:t>
            </a:r>
            <a:r>
              <a:rPr lang="en-US" sz="4000" smtClean="0">
                <a:solidFill>
                  <a:srgbClr val="B84700"/>
                </a:solidFill>
              </a:rPr>
              <a:t>(rastros de vuelos)</a:t>
            </a:r>
          </a:p>
        </p:txBody>
      </p:sp>
      <p:sp>
        <p:nvSpPr>
          <p:cNvPr id="7173" name="Text Box 4"/>
          <p:cNvSpPr txBox="1">
            <a:spLocks noChangeArrowheads="1"/>
          </p:cNvSpPr>
          <p:nvPr/>
        </p:nvSpPr>
        <p:spPr bwMode="auto">
          <a:xfrm>
            <a:off x="0" y="769938"/>
            <a:ext cx="5029200" cy="485775"/>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000000"/>
                </a:solidFill>
              </a:rPr>
              <a:t>2010 POLCAST3</a:t>
            </a:r>
          </a:p>
        </p:txBody>
      </p:sp>
      <p:sp>
        <p:nvSpPr>
          <p:cNvPr id="7174" name="Text Box 5"/>
          <p:cNvSpPr txBox="1">
            <a:spLocks noChangeArrowheads="1"/>
          </p:cNvSpPr>
          <p:nvPr/>
        </p:nvSpPr>
        <p:spPr bwMode="auto">
          <a:xfrm>
            <a:off x="5040313" y="771525"/>
            <a:ext cx="5029200" cy="485775"/>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000000"/>
                </a:solidFill>
              </a:rPr>
              <a:t>2012 POLCAST4</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cstate="print"/>
          <a:srcRect/>
          <a:stretch>
            <a:fillRect/>
          </a:stretch>
        </p:blipFill>
        <p:spPr bwMode="auto">
          <a:xfrm>
            <a:off x="161925" y="342900"/>
            <a:ext cx="9255125" cy="6094413"/>
          </a:xfrm>
          <a:prstGeom prst="rect">
            <a:avLst/>
          </a:prstGeom>
          <a:noFill/>
          <a:ln w="9525">
            <a:noFill/>
            <a:round/>
            <a:headEnd/>
            <a:tailEnd/>
          </a:ln>
        </p:spPr>
      </p:pic>
      <p:sp>
        <p:nvSpPr>
          <p:cNvPr id="8195" name="Text Box 2"/>
          <p:cNvSpPr txBox="1">
            <a:spLocks noChangeArrowheads="1"/>
          </p:cNvSpPr>
          <p:nvPr/>
        </p:nvSpPr>
        <p:spPr bwMode="auto">
          <a:xfrm>
            <a:off x="103188" y="6283325"/>
            <a:ext cx="9828212" cy="1231900"/>
          </a:xfrm>
          <a:prstGeom prst="rect">
            <a:avLst/>
          </a:prstGeom>
          <a:noFill/>
          <a:ln w="9525">
            <a:noFill/>
            <a:round/>
            <a:headEnd/>
            <a:tailEnd/>
          </a:ln>
        </p:spPr>
        <p:txBody>
          <a:bodyPr lIns="90000" tIns="45000" rIns="90000" bIns="45000"/>
          <a:lstStyle/>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200" b="1">
                <a:solidFill>
                  <a:srgbClr val="000000"/>
                </a:solidFill>
              </a:rPr>
              <a:t>Statistical distributions of 30 s 0.6 % ambient supersaturation Cloud Condensation Nuclei (CCN) adjusted to standard temperature and pressure.  The solid circle is the mean value, the horizontal line is the 50th percentile, the top of the box is the 75th percentile, the bottom is the 25th percentile, and the top and bottom of the whiskers are the 95th and 5th percentiles, respectively.</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200">
                <a:solidFill>
                  <a:srgbClr val="000000"/>
                </a:solidFill>
                <a:latin typeface="Times New Roman" pitchFamily="18" charset="0"/>
              </a:rPr>
              <a:t>(Distribuciones estadísticas de 30 s 0,6% de sobresaturación ambiental  núcleos nubosos de condensación (NNC) ajustados a la temperatura y presión estándares. El círculo sólido es el valor medio, la línea horizontal es el percentil 50, la parte superior de la caja es el percentil 75, la parte inferior es el percentil 25, y la parte superior e inferior de los diagramas son los percentiles 95 y 5, respectivamente.)</a:t>
            </a:r>
          </a:p>
        </p:txBody>
      </p:sp>
      <p:sp>
        <p:nvSpPr>
          <p:cNvPr id="8196" name="Rectangle 3"/>
          <p:cNvSpPr>
            <a:spLocks noGrp="1" noChangeArrowheads="1"/>
          </p:cNvSpPr>
          <p:nvPr>
            <p:ph type="title" idx="4294967295"/>
          </p:nvPr>
        </p:nvSpPr>
        <p:spPr>
          <a:xfrm>
            <a:off x="0" y="47625"/>
            <a:ext cx="10077450" cy="560388"/>
          </a:xfrm>
        </p:spPr>
        <p:txBody>
          <a:bodyPr/>
          <a:lstStyle/>
          <a:p>
            <a:pPr eaLnBrk="1">
              <a:lnSpc>
                <a:spcPct val="92000"/>
              </a:lnSpc>
              <a:spcAft>
                <a:spcPts val="863"/>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sz="3600" smtClean="0">
                <a:latin typeface="Arial" pitchFamily="34" charset="0"/>
                <a:cs typeface="Arial" pitchFamily="34" charset="0"/>
              </a:rPr>
              <a:t>Cloud Base:  2008</a:t>
            </a:r>
          </a:p>
        </p:txBody>
      </p:sp>
      <p:sp>
        <p:nvSpPr>
          <p:cNvPr id="8197" name="Line 4"/>
          <p:cNvSpPr>
            <a:spLocks noChangeShapeType="1"/>
          </p:cNvSpPr>
          <p:nvPr/>
        </p:nvSpPr>
        <p:spPr bwMode="auto">
          <a:xfrm>
            <a:off x="1497013" y="3436938"/>
            <a:ext cx="7951787" cy="1587"/>
          </a:xfrm>
          <a:prstGeom prst="line">
            <a:avLst/>
          </a:prstGeom>
          <a:noFill/>
          <a:ln w="18360">
            <a:solidFill>
              <a:srgbClr val="008000"/>
            </a:solidFill>
            <a:round/>
            <a:headEnd/>
            <a:tailEnd/>
          </a:ln>
        </p:spPr>
        <p:txBody>
          <a:bodyPr/>
          <a:lstStyle/>
          <a:p>
            <a:endParaRPr lang="en-US"/>
          </a:p>
        </p:txBody>
      </p:sp>
      <p:sp>
        <p:nvSpPr>
          <p:cNvPr id="8198" name="Text Box 5"/>
          <p:cNvSpPr txBox="1">
            <a:spLocks noChangeArrowheads="1"/>
          </p:cNvSpPr>
          <p:nvPr/>
        </p:nvSpPr>
        <p:spPr bwMode="auto">
          <a:xfrm>
            <a:off x="9374188" y="3208338"/>
            <a:ext cx="769937" cy="425450"/>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b="1">
                <a:solidFill>
                  <a:srgbClr val="008000"/>
                </a:solidFill>
                <a:latin typeface="Times New Roman" pitchFamily="18" charset="0"/>
              </a:rPr>
              <a:t>1200</a:t>
            </a:r>
          </a:p>
        </p:txBody>
      </p:sp>
      <p:sp>
        <p:nvSpPr>
          <p:cNvPr id="8199" name="Text Box 6"/>
          <p:cNvSpPr txBox="1">
            <a:spLocks noChangeArrowheads="1"/>
          </p:cNvSpPr>
          <p:nvPr/>
        </p:nvSpPr>
        <p:spPr bwMode="auto">
          <a:xfrm rot="-5400000">
            <a:off x="-2116137" y="2874962"/>
            <a:ext cx="5105400" cy="822325"/>
          </a:xfrm>
          <a:prstGeom prst="rect">
            <a:avLst/>
          </a:prstGeom>
          <a:solidFill>
            <a:srgbClr val="FFFFFF"/>
          </a:solidFill>
          <a:ln w="9525">
            <a:noFill/>
            <a:round/>
            <a:headEnd/>
            <a:tailEnd/>
          </a:ln>
        </p:spPr>
        <p:txBody>
          <a:bodyPr wrap="none" lIns="18360" tIns="45000" rIns="1836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CCN Concentration at STP </a:t>
            </a:r>
            <a:r>
              <a:rPr lang="en-US" sz="2400">
                <a:solidFill>
                  <a:srgbClr val="000000"/>
                </a:solidFill>
              </a:rPr>
              <a:t>[#/cm</a:t>
            </a:r>
            <a:r>
              <a:rPr lang="en-US" sz="2400" baseline="33000">
                <a:solidFill>
                  <a:srgbClr val="000000"/>
                </a:solidFill>
              </a:rPr>
              <a:t>3</a:t>
            </a:r>
            <a:r>
              <a:rPr lang="en-US" sz="2400">
                <a:solidFill>
                  <a:srgbClr val="000000"/>
                </a:solidFill>
              </a:rPr>
              <a:t>]</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a:t>
            </a:r>
            <a:r>
              <a:rPr lang="en-US" sz="2400">
                <a:solidFill>
                  <a:srgbClr val="000000"/>
                </a:solidFill>
                <a:latin typeface="Times New Roman" pitchFamily="18" charset="0"/>
              </a:rPr>
              <a:t>(Concentración CCN en STP [#/cm</a:t>
            </a:r>
            <a:r>
              <a:rPr lang="en-US" sz="2400" baseline="33000">
                <a:solidFill>
                  <a:srgbClr val="000000"/>
                </a:solidFill>
                <a:latin typeface="Times New Roman" pitchFamily="18" charset="0"/>
              </a:rPr>
              <a:t>3</a:t>
            </a:r>
            <a:r>
              <a:rPr lang="en-US" sz="2400">
                <a:solidFill>
                  <a:srgbClr val="000000"/>
                </a:solidFill>
                <a:latin typeface="Times New Roman" pitchFamily="18" charset="0"/>
              </a:rPr>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srcRect l="5225" t="7112" r="5176" b="10103"/>
          <a:stretch>
            <a:fillRect/>
          </a:stretch>
        </p:blipFill>
        <p:spPr bwMode="auto">
          <a:xfrm>
            <a:off x="814388" y="352425"/>
            <a:ext cx="8686800" cy="5943600"/>
          </a:xfrm>
          <a:prstGeom prst="rect">
            <a:avLst/>
          </a:prstGeom>
          <a:noFill/>
          <a:ln w="9525">
            <a:noFill/>
            <a:round/>
            <a:headEnd/>
            <a:tailEnd/>
          </a:ln>
        </p:spPr>
      </p:pic>
      <p:sp>
        <p:nvSpPr>
          <p:cNvPr id="9219" name="Text Box 2"/>
          <p:cNvSpPr txBox="1">
            <a:spLocks noChangeArrowheads="1"/>
          </p:cNvSpPr>
          <p:nvPr/>
        </p:nvSpPr>
        <p:spPr bwMode="auto">
          <a:xfrm rot="-5400000">
            <a:off x="-2006600" y="2997200"/>
            <a:ext cx="5207000" cy="577850"/>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000000"/>
                </a:solidFill>
                <a:latin typeface="Times New Roman" pitchFamily="18" charset="0"/>
              </a:rPr>
              <a:t>CCN Concentration [#/cm</a:t>
            </a:r>
            <a:r>
              <a:rPr lang="en-US" sz="3200" b="1" baseline="33000">
                <a:solidFill>
                  <a:srgbClr val="000000"/>
                </a:solidFill>
                <a:latin typeface="Times New Roman" pitchFamily="18" charset="0"/>
              </a:rPr>
              <a:t>3</a:t>
            </a:r>
            <a:r>
              <a:rPr lang="en-US" sz="3200" b="1">
                <a:solidFill>
                  <a:srgbClr val="000000"/>
                </a:solidFill>
                <a:latin typeface="Times New Roman" pitchFamily="18" charset="0"/>
              </a:rPr>
              <a:t>]</a:t>
            </a:r>
          </a:p>
        </p:txBody>
      </p:sp>
      <p:sp>
        <p:nvSpPr>
          <p:cNvPr id="9220" name="Text Box 3"/>
          <p:cNvSpPr txBox="1">
            <a:spLocks noChangeArrowheads="1"/>
          </p:cNvSpPr>
          <p:nvPr/>
        </p:nvSpPr>
        <p:spPr bwMode="auto">
          <a:xfrm>
            <a:off x="2862263" y="6219825"/>
            <a:ext cx="1200150" cy="365125"/>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26a-JUN</a:t>
            </a:r>
          </a:p>
        </p:txBody>
      </p:sp>
      <p:sp>
        <p:nvSpPr>
          <p:cNvPr id="9221" name="Text Box 4"/>
          <p:cNvSpPr txBox="1">
            <a:spLocks noChangeArrowheads="1"/>
          </p:cNvSpPr>
          <p:nvPr/>
        </p:nvSpPr>
        <p:spPr bwMode="auto">
          <a:xfrm>
            <a:off x="1927225" y="6219825"/>
            <a:ext cx="1200150" cy="365125"/>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23-JUN</a:t>
            </a:r>
          </a:p>
        </p:txBody>
      </p:sp>
      <p:sp>
        <p:nvSpPr>
          <p:cNvPr id="9222" name="Text Box 5"/>
          <p:cNvSpPr txBox="1">
            <a:spLocks noChangeArrowheads="1"/>
          </p:cNvSpPr>
          <p:nvPr/>
        </p:nvSpPr>
        <p:spPr bwMode="auto">
          <a:xfrm>
            <a:off x="3798888" y="6219825"/>
            <a:ext cx="1200150" cy="365125"/>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26b-JUN</a:t>
            </a:r>
          </a:p>
        </p:txBody>
      </p:sp>
      <p:sp>
        <p:nvSpPr>
          <p:cNvPr id="9223" name="Text Box 6"/>
          <p:cNvSpPr txBox="1">
            <a:spLocks noChangeArrowheads="1"/>
          </p:cNvSpPr>
          <p:nvPr/>
        </p:nvSpPr>
        <p:spPr bwMode="auto">
          <a:xfrm>
            <a:off x="4735513" y="6219825"/>
            <a:ext cx="1200150" cy="365125"/>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27-JUN</a:t>
            </a:r>
          </a:p>
        </p:txBody>
      </p:sp>
      <p:sp>
        <p:nvSpPr>
          <p:cNvPr id="9224" name="Text Box 7"/>
          <p:cNvSpPr txBox="1">
            <a:spLocks noChangeArrowheads="1"/>
          </p:cNvSpPr>
          <p:nvPr/>
        </p:nvSpPr>
        <p:spPr bwMode="auto">
          <a:xfrm>
            <a:off x="5670550" y="6219825"/>
            <a:ext cx="1200150" cy="365125"/>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8-JUL</a:t>
            </a:r>
          </a:p>
        </p:txBody>
      </p:sp>
      <p:sp>
        <p:nvSpPr>
          <p:cNvPr id="9225" name="Text Box 8"/>
          <p:cNvSpPr txBox="1">
            <a:spLocks noChangeArrowheads="1"/>
          </p:cNvSpPr>
          <p:nvPr/>
        </p:nvSpPr>
        <p:spPr bwMode="auto">
          <a:xfrm>
            <a:off x="6607175" y="6221413"/>
            <a:ext cx="1200150" cy="365125"/>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13-JUL</a:t>
            </a:r>
          </a:p>
        </p:txBody>
      </p:sp>
      <p:sp>
        <p:nvSpPr>
          <p:cNvPr id="9226" name="Text Box 9"/>
          <p:cNvSpPr txBox="1">
            <a:spLocks noChangeArrowheads="1"/>
          </p:cNvSpPr>
          <p:nvPr/>
        </p:nvSpPr>
        <p:spPr bwMode="auto">
          <a:xfrm>
            <a:off x="7542213" y="6221413"/>
            <a:ext cx="1200150" cy="365125"/>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15-JUL</a:t>
            </a:r>
          </a:p>
        </p:txBody>
      </p:sp>
      <p:sp>
        <p:nvSpPr>
          <p:cNvPr id="9227" name="Text Box 10"/>
          <p:cNvSpPr txBox="1">
            <a:spLocks noChangeArrowheads="1"/>
          </p:cNvSpPr>
          <p:nvPr/>
        </p:nvSpPr>
        <p:spPr bwMode="auto">
          <a:xfrm>
            <a:off x="1925638" y="911225"/>
            <a:ext cx="1200150" cy="639763"/>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23:03:32</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23:58:06</a:t>
            </a:r>
          </a:p>
        </p:txBody>
      </p:sp>
      <p:sp>
        <p:nvSpPr>
          <p:cNvPr id="9228" name="Text Box 11"/>
          <p:cNvSpPr txBox="1">
            <a:spLocks noChangeArrowheads="1"/>
          </p:cNvSpPr>
          <p:nvPr/>
        </p:nvSpPr>
        <p:spPr bwMode="auto">
          <a:xfrm>
            <a:off x="2898775" y="1668463"/>
            <a:ext cx="1200150" cy="639762"/>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22:32:16</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22:42:05</a:t>
            </a:r>
          </a:p>
        </p:txBody>
      </p:sp>
      <p:sp>
        <p:nvSpPr>
          <p:cNvPr id="9229" name="Text Box 12"/>
          <p:cNvSpPr txBox="1">
            <a:spLocks noChangeArrowheads="1"/>
          </p:cNvSpPr>
          <p:nvPr/>
        </p:nvSpPr>
        <p:spPr bwMode="auto">
          <a:xfrm>
            <a:off x="3887788" y="912813"/>
            <a:ext cx="1200150" cy="639762"/>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23:40:11</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24:32:38</a:t>
            </a:r>
          </a:p>
        </p:txBody>
      </p:sp>
      <p:sp>
        <p:nvSpPr>
          <p:cNvPr id="9230" name="Text Box 13"/>
          <p:cNvSpPr txBox="1">
            <a:spLocks noChangeArrowheads="1"/>
          </p:cNvSpPr>
          <p:nvPr/>
        </p:nvSpPr>
        <p:spPr bwMode="auto">
          <a:xfrm>
            <a:off x="4905375" y="1633538"/>
            <a:ext cx="1200150" cy="639762"/>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22:13:24</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23:47:51</a:t>
            </a:r>
          </a:p>
        </p:txBody>
      </p:sp>
      <p:sp>
        <p:nvSpPr>
          <p:cNvPr id="9231" name="Text Box 14"/>
          <p:cNvSpPr txBox="1">
            <a:spLocks noChangeArrowheads="1"/>
          </p:cNvSpPr>
          <p:nvPr/>
        </p:nvSpPr>
        <p:spPr bwMode="auto">
          <a:xfrm>
            <a:off x="5846763" y="912813"/>
            <a:ext cx="1200150" cy="639762"/>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21:57:41</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23:20:55</a:t>
            </a:r>
          </a:p>
        </p:txBody>
      </p:sp>
      <p:sp>
        <p:nvSpPr>
          <p:cNvPr id="9232" name="Text Box 15"/>
          <p:cNvSpPr txBox="1">
            <a:spLocks noChangeArrowheads="1"/>
          </p:cNvSpPr>
          <p:nvPr/>
        </p:nvSpPr>
        <p:spPr bwMode="auto">
          <a:xfrm>
            <a:off x="6829425" y="1633538"/>
            <a:ext cx="1200150" cy="639762"/>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21:09:25</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22:38:14</a:t>
            </a:r>
          </a:p>
        </p:txBody>
      </p:sp>
      <p:sp>
        <p:nvSpPr>
          <p:cNvPr id="9233" name="Text Box 16"/>
          <p:cNvSpPr txBox="1">
            <a:spLocks noChangeArrowheads="1"/>
          </p:cNvSpPr>
          <p:nvPr/>
        </p:nvSpPr>
        <p:spPr bwMode="auto">
          <a:xfrm>
            <a:off x="7850188" y="914400"/>
            <a:ext cx="1200150" cy="639763"/>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21:09:25</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21:40:29</a:t>
            </a:r>
          </a:p>
        </p:txBody>
      </p:sp>
      <p:sp>
        <p:nvSpPr>
          <p:cNvPr id="9234" name="Rectangle 17"/>
          <p:cNvSpPr>
            <a:spLocks noGrp="1" noChangeArrowheads="1"/>
          </p:cNvSpPr>
          <p:nvPr>
            <p:ph type="title" idx="4294967295"/>
          </p:nvPr>
        </p:nvSpPr>
        <p:spPr>
          <a:xfrm>
            <a:off x="0" y="76200"/>
            <a:ext cx="10077450" cy="393700"/>
          </a:xfrm>
        </p:spPr>
        <p:txBody>
          <a:bodyPr/>
          <a:lstStyle/>
          <a:p>
            <a:pPr eaLnBrk="1">
              <a:lnSpc>
                <a:spcPct val="92000"/>
              </a:lnSpc>
              <a:spcAft>
                <a:spcPts val="863"/>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sz="3600" smtClean="0">
                <a:latin typeface="Arial" pitchFamily="34" charset="0"/>
                <a:cs typeface="Arial" pitchFamily="34" charset="0"/>
              </a:rPr>
              <a:t>Cloud Base:  2010</a:t>
            </a:r>
          </a:p>
        </p:txBody>
      </p:sp>
      <p:sp>
        <p:nvSpPr>
          <p:cNvPr id="9235" name="Line 18"/>
          <p:cNvSpPr>
            <a:spLocks noChangeShapeType="1"/>
          </p:cNvSpPr>
          <p:nvPr/>
        </p:nvSpPr>
        <p:spPr bwMode="auto">
          <a:xfrm>
            <a:off x="1458913" y="3424238"/>
            <a:ext cx="7951787" cy="1587"/>
          </a:xfrm>
          <a:prstGeom prst="line">
            <a:avLst/>
          </a:prstGeom>
          <a:noFill/>
          <a:ln w="18360">
            <a:solidFill>
              <a:srgbClr val="008000"/>
            </a:solidFill>
            <a:round/>
            <a:headEnd/>
            <a:tailEnd/>
          </a:ln>
        </p:spPr>
        <p:txBody>
          <a:bodyPr/>
          <a:lstStyle/>
          <a:p>
            <a:endParaRPr lang="en-US"/>
          </a:p>
        </p:txBody>
      </p:sp>
      <p:sp>
        <p:nvSpPr>
          <p:cNvPr id="9236" name="Text Box 19"/>
          <p:cNvSpPr txBox="1">
            <a:spLocks noChangeArrowheads="1"/>
          </p:cNvSpPr>
          <p:nvPr/>
        </p:nvSpPr>
        <p:spPr bwMode="auto">
          <a:xfrm>
            <a:off x="9382125" y="3195638"/>
            <a:ext cx="779463" cy="425450"/>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b="1">
                <a:solidFill>
                  <a:srgbClr val="008000"/>
                </a:solidFill>
                <a:latin typeface="Times New Roman" pitchFamily="18" charset="0"/>
              </a:rPr>
              <a:t>1200</a:t>
            </a:r>
          </a:p>
        </p:txBody>
      </p:sp>
      <p:sp>
        <p:nvSpPr>
          <p:cNvPr id="9237" name="Text Box 20"/>
          <p:cNvSpPr txBox="1">
            <a:spLocks noChangeArrowheads="1"/>
          </p:cNvSpPr>
          <p:nvPr/>
        </p:nvSpPr>
        <p:spPr bwMode="auto">
          <a:xfrm>
            <a:off x="771525" y="352425"/>
            <a:ext cx="698500" cy="395288"/>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2500</a:t>
            </a:r>
          </a:p>
        </p:txBody>
      </p:sp>
      <p:sp>
        <p:nvSpPr>
          <p:cNvPr id="9238" name="Text Box 21"/>
          <p:cNvSpPr txBox="1">
            <a:spLocks noChangeArrowheads="1"/>
          </p:cNvSpPr>
          <p:nvPr/>
        </p:nvSpPr>
        <p:spPr bwMode="auto">
          <a:xfrm>
            <a:off x="758825" y="146208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2000</a:t>
            </a:r>
          </a:p>
        </p:txBody>
      </p:sp>
      <p:sp>
        <p:nvSpPr>
          <p:cNvPr id="9239" name="Text Box 22"/>
          <p:cNvSpPr txBox="1">
            <a:spLocks noChangeArrowheads="1"/>
          </p:cNvSpPr>
          <p:nvPr/>
        </p:nvSpPr>
        <p:spPr bwMode="auto">
          <a:xfrm>
            <a:off x="771525" y="2578100"/>
            <a:ext cx="698500" cy="395288"/>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1500</a:t>
            </a:r>
          </a:p>
        </p:txBody>
      </p:sp>
      <p:sp>
        <p:nvSpPr>
          <p:cNvPr id="9240" name="Text Box 23"/>
          <p:cNvSpPr txBox="1">
            <a:spLocks noChangeArrowheads="1"/>
          </p:cNvSpPr>
          <p:nvPr/>
        </p:nvSpPr>
        <p:spPr bwMode="auto">
          <a:xfrm>
            <a:off x="788988" y="3687763"/>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1000</a:t>
            </a:r>
          </a:p>
        </p:txBody>
      </p:sp>
      <p:sp>
        <p:nvSpPr>
          <p:cNvPr id="9241" name="Text Box 24"/>
          <p:cNvSpPr txBox="1">
            <a:spLocks noChangeArrowheads="1"/>
          </p:cNvSpPr>
          <p:nvPr/>
        </p:nvSpPr>
        <p:spPr bwMode="auto">
          <a:xfrm>
            <a:off x="900113" y="4818063"/>
            <a:ext cx="5842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500</a:t>
            </a:r>
          </a:p>
        </p:txBody>
      </p:sp>
      <p:sp>
        <p:nvSpPr>
          <p:cNvPr id="9242" name="Text Box 25"/>
          <p:cNvSpPr txBox="1">
            <a:spLocks noChangeArrowheads="1"/>
          </p:cNvSpPr>
          <p:nvPr/>
        </p:nvSpPr>
        <p:spPr bwMode="auto">
          <a:xfrm>
            <a:off x="771525" y="5908675"/>
            <a:ext cx="698500" cy="395288"/>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0</a:t>
            </a:r>
          </a:p>
        </p:txBody>
      </p:sp>
      <p:sp>
        <p:nvSpPr>
          <p:cNvPr id="9243" name="Text Box 26"/>
          <p:cNvSpPr txBox="1">
            <a:spLocks noChangeArrowheads="1"/>
          </p:cNvSpPr>
          <p:nvPr/>
        </p:nvSpPr>
        <p:spPr bwMode="auto">
          <a:xfrm>
            <a:off x="103188" y="7731125"/>
            <a:ext cx="9828212" cy="1231900"/>
          </a:xfrm>
          <a:prstGeom prst="rect">
            <a:avLst/>
          </a:prstGeom>
          <a:noFill/>
          <a:ln w="9525">
            <a:noFill/>
            <a:round/>
            <a:headEnd/>
            <a:tailEnd/>
          </a:ln>
        </p:spPr>
        <p:txBody>
          <a:bodyPr lIns="90000" tIns="45000" rIns="90000" bIns="45000"/>
          <a:lstStyle/>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200" b="1">
                <a:solidFill>
                  <a:srgbClr val="000000"/>
                </a:solidFill>
              </a:rPr>
              <a:t>Statistical distributions of 30 s 0.6 % ambient supersaturation Cloud Condensation Nuclei (CCN) adjusted to standard temperature and pressure.  The solid circle is the mean value, the horizontal line is the 50th percentile, the top of the box is the 75th percentile, the bottom is the 25th percentile, and the top and bottom of the whiskers are the 95th and 5th percentiles, respectively.</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200">
                <a:solidFill>
                  <a:srgbClr val="000000"/>
                </a:solidFill>
                <a:latin typeface="Times New Roman" pitchFamily="18" charset="0"/>
              </a:rPr>
              <a:t>(Distribuciones estadísticas de 30 s 0,6%  de sobresaturación ambiental núcleos nubosos de condensación (NNC) ajustados a la temperatura y presión estándares. El círculo sólido es el valor medio, la línea horizontal es el percentil 50, la parte superior de la caja es el percentil 75, la parte inferior es el percentil 25, y la parte superior e inferior de los diagrams son los percentiles 95 y 5, respectivamente.)</a:t>
            </a:r>
          </a:p>
        </p:txBody>
      </p:sp>
      <p:sp>
        <p:nvSpPr>
          <p:cNvPr id="9244" name="Text Box 27"/>
          <p:cNvSpPr txBox="1">
            <a:spLocks noChangeArrowheads="1"/>
          </p:cNvSpPr>
          <p:nvPr/>
        </p:nvSpPr>
        <p:spPr bwMode="auto">
          <a:xfrm rot="-5400000">
            <a:off x="-2166143" y="2764631"/>
            <a:ext cx="5173662" cy="822325"/>
          </a:xfrm>
          <a:prstGeom prst="rect">
            <a:avLst/>
          </a:prstGeom>
          <a:solidFill>
            <a:srgbClr val="FFFFFF"/>
          </a:solidFill>
          <a:ln w="9525">
            <a:noFill/>
            <a:round/>
            <a:headEnd/>
            <a:tailEnd/>
          </a:ln>
        </p:spPr>
        <p:txBody>
          <a:bodyPr wrap="none" lIns="18360" tIns="45000" rIns="1836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CCN Concentration at STP </a:t>
            </a:r>
            <a:r>
              <a:rPr lang="en-US" sz="2400">
                <a:solidFill>
                  <a:srgbClr val="000000"/>
                </a:solidFill>
              </a:rPr>
              <a:t>[#/cm</a:t>
            </a:r>
            <a:r>
              <a:rPr lang="en-US" sz="2400" baseline="33000">
                <a:solidFill>
                  <a:srgbClr val="000000"/>
                </a:solidFill>
              </a:rPr>
              <a:t>3</a:t>
            </a:r>
            <a:r>
              <a:rPr lang="en-US" sz="2400">
                <a:solidFill>
                  <a:srgbClr val="000000"/>
                </a:solidFill>
              </a:rPr>
              <a:t>]</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a:t>
            </a:r>
            <a:r>
              <a:rPr lang="en-US" sz="2400">
                <a:solidFill>
                  <a:srgbClr val="000000"/>
                </a:solidFill>
                <a:latin typeface="Times New Roman" pitchFamily="18" charset="0"/>
              </a:rPr>
              <a:t>(Concentración de NNC a TPN [#/cm</a:t>
            </a:r>
            <a:r>
              <a:rPr lang="en-US" sz="2400" baseline="33000">
                <a:solidFill>
                  <a:srgbClr val="000000"/>
                </a:solidFill>
                <a:latin typeface="Times New Roman" pitchFamily="18" charset="0"/>
              </a:rPr>
              <a:t>3</a:t>
            </a:r>
            <a:r>
              <a:rPr lang="en-US" sz="2400">
                <a:solidFill>
                  <a:srgbClr val="000000"/>
                </a:solidFill>
                <a:latin typeface="Times New Roman" pitchFamily="18" charset="0"/>
              </a:rPr>
              <a:t>])</a:t>
            </a:r>
          </a:p>
        </p:txBody>
      </p:sp>
      <p:sp>
        <p:nvSpPr>
          <p:cNvPr id="9245" name="Text Box 2"/>
          <p:cNvSpPr txBox="1">
            <a:spLocks noChangeArrowheads="1"/>
          </p:cNvSpPr>
          <p:nvPr/>
        </p:nvSpPr>
        <p:spPr bwMode="auto">
          <a:xfrm>
            <a:off x="103188" y="6670675"/>
            <a:ext cx="9828212" cy="844550"/>
          </a:xfrm>
          <a:prstGeom prst="rect">
            <a:avLst/>
          </a:prstGeom>
          <a:noFill/>
          <a:ln w="9525">
            <a:noFill/>
            <a:round/>
            <a:headEnd/>
            <a:tailEnd/>
          </a:ln>
        </p:spPr>
        <p:txBody>
          <a:bodyPr lIns="90000" tIns="45000" rIns="90000" bIns="45000"/>
          <a:lstStyle/>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000000"/>
                </a:solidFill>
              </a:rPr>
              <a:t>Statistical distributions of 30 s 0.6 % ambient supersaturation Cloud Condensation Nuclei (CCN) adjusted to standard temperature and pressure. </a:t>
            </a:r>
            <a:r>
              <a:rPr lang="en-US" sz="1600">
                <a:solidFill>
                  <a:srgbClr val="000000"/>
                </a:solidFill>
                <a:latin typeface="Times New Roman" pitchFamily="18" charset="0"/>
              </a:rPr>
              <a:t>(Distribuciones estadísticas de 30 s 0,6% de sobresaturación ambiental  núcleos nubosos de condensación (NNC) ajustados a la temperatura y presión estándares.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srcRect l="5557" t="9079" r="4935" b="11285"/>
          <a:stretch>
            <a:fillRect/>
          </a:stretch>
        </p:blipFill>
        <p:spPr bwMode="auto">
          <a:xfrm>
            <a:off x="847725" y="554038"/>
            <a:ext cx="8594725" cy="5578475"/>
          </a:xfrm>
          <a:prstGeom prst="rect">
            <a:avLst/>
          </a:prstGeom>
          <a:noFill/>
          <a:ln w="9525">
            <a:noFill/>
            <a:round/>
            <a:headEnd/>
            <a:tailEnd/>
          </a:ln>
        </p:spPr>
      </p:pic>
      <p:sp>
        <p:nvSpPr>
          <p:cNvPr id="10243" name="Text Box 3"/>
          <p:cNvSpPr txBox="1">
            <a:spLocks noChangeArrowheads="1"/>
          </p:cNvSpPr>
          <p:nvPr/>
        </p:nvSpPr>
        <p:spPr bwMode="auto">
          <a:xfrm>
            <a:off x="1782763" y="809625"/>
            <a:ext cx="1200150" cy="639763"/>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23:20:00</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24:47:20</a:t>
            </a:r>
          </a:p>
        </p:txBody>
      </p:sp>
      <p:sp>
        <p:nvSpPr>
          <p:cNvPr id="10244" name="Text Box 4"/>
          <p:cNvSpPr txBox="1">
            <a:spLocks noChangeArrowheads="1"/>
          </p:cNvSpPr>
          <p:nvPr/>
        </p:nvSpPr>
        <p:spPr bwMode="auto">
          <a:xfrm>
            <a:off x="2649538" y="5016500"/>
            <a:ext cx="1200150" cy="639763"/>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18:04:00</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19:36:10</a:t>
            </a:r>
          </a:p>
        </p:txBody>
      </p:sp>
      <p:sp>
        <p:nvSpPr>
          <p:cNvPr id="10245" name="Text Box 5"/>
          <p:cNvSpPr txBox="1">
            <a:spLocks noChangeArrowheads="1"/>
          </p:cNvSpPr>
          <p:nvPr/>
        </p:nvSpPr>
        <p:spPr bwMode="auto">
          <a:xfrm>
            <a:off x="3519488" y="811213"/>
            <a:ext cx="1200150" cy="639762"/>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19:21:40</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20:43:40</a:t>
            </a:r>
          </a:p>
        </p:txBody>
      </p:sp>
      <p:sp>
        <p:nvSpPr>
          <p:cNvPr id="10246" name="Text Box 6"/>
          <p:cNvSpPr txBox="1">
            <a:spLocks noChangeArrowheads="1"/>
          </p:cNvSpPr>
          <p:nvPr/>
        </p:nvSpPr>
        <p:spPr bwMode="auto">
          <a:xfrm>
            <a:off x="4381500" y="1531938"/>
            <a:ext cx="1200150" cy="639762"/>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20:13:10</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22:47:20</a:t>
            </a:r>
          </a:p>
        </p:txBody>
      </p:sp>
      <p:sp>
        <p:nvSpPr>
          <p:cNvPr id="10247" name="Text Box 7"/>
          <p:cNvSpPr txBox="1">
            <a:spLocks noChangeArrowheads="1"/>
          </p:cNvSpPr>
          <p:nvPr/>
        </p:nvSpPr>
        <p:spPr bwMode="auto">
          <a:xfrm>
            <a:off x="5249863" y="811213"/>
            <a:ext cx="1200150" cy="639762"/>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20:03:10</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20:17:10</a:t>
            </a:r>
          </a:p>
        </p:txBody>
      </p:sp>
      <p:sp>
        <p:nvSpPr>
          <p:cNvPr id="10248" name="Text Box 8"/>
          <p:cNvSpPr txBox="1">
            <a:spLocks noChangeArrowheads="1"/>
          </p:cNvSpPr>
          <p:nvPr/>
        </p:nvSpPr>
        <p:spPr bwMode="auto">
          <a:xfrm>
            <a:off x="6124575" y="1531938"/>
            <a:ext cx="1200150" cy="639762"/>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17:37:30</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20:36:30</a:t>
            </a:r>
          </a:p>
        </p:txBody>
      </p:sp>
      <p:sp>
        <p:nvSpPr>
          <p:cNvPr id="10249" name="Text Box 9"/>
          <p:cNvSpPr txBox="1">
            <a:spLocks noChangeArrowheads="1"/>
          </p:cNvSpPr>
          <p:nvPr/>
        </p:nvSpPr>
        <p:spPr bwMode="auto">
          <a:xfrm>
            <a:off x="6981825" y="812800"/>
            <a:ext cx="1200150" cy="639763"/>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21:33:30</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22:16:30</a:t>
            </a:r>
          </a:p>
        </p:txBody>
      </p:sp>
      <p:sp>
        <p:nvSpPr>
          <p:cNvPr id="10250" name="Rectangle 10"/>
          <p:cNvSpPr>
            <a:spLocks noGrp="1" noChangeArrowheads="1"/>
          </p:cNvSpPr>
          <p:nvPr>
            <p:ph type="title" idx="4294967295"/>
          </p:nvPr>
        </p:nvSpPr>
        <p:spPr>
          <a:xfrm>
            <a:off x="0" y="47625"/>
            <a:ext cx="10077450" cy="457200"/>
          </a:xfrm>
        </p:spPr>
        <p:txBody>
          <a:bodyPr/>
          <a:lstStyle/>
          <a:p>
            <a:pPr eaLnBrk="1">
              <a:lnSpc>
                <a:spcPct val="92000"/>
              </a:lnSpc>
              <a:spcAft>
                <a:spcPts val="863"/>
              </a:spcAft>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sz="3600" smtClean="0">
                <a:latin typeface="Arial" pitchFamily="34" charset="0"/>
                <a:cs typeface="Arial" pitchFamily="34" charset="0"/>
              </a:rPr>
              <a:t>Cloud Base:  2012</a:t>
            </a:r>
          </a:p>
        </p:txBody>
      </p:sp>
      <p:sp>
        <p:nvSpPr>
          <p:cNvPr id="10251" name="Line 11"/>
          <p:cNvSpPr>
            <a:spLocks noChangeShapeType="1"/>
          </p:cNvSpPr>
          <p:nvPr/>
        </p:nvSpPr>
        <p:spPr bwMode="auto">
          <a:xfrm>
            <a:off x="1390650" y="3433763"/>
            <a:ext cx="7951788" cy="1587"/>
          </a:xfrm>
          <a:prstGeom prst="line">
            <a:avLst/>
          </a:prstGeom>
          <a:noFill/>
          <a:ln w="18360">
            <a:solidFill>
              <a:srgbClr val="008000"/>
            </a:solidFill>
            <a:round/>
            <a:headEnd/>
            <a:tailEnd/>
          </a:ln>
        </p:spPr>
        <p:txBody>
          <a:bodyPr/>
          <a:lstStyle/>
          <a:p>
            <a:endParaRPr lang="en-US"/>
          </a:p>
        </p:txBody>
      </p:sp>
      <p:sp>
        <p:nvSpPr>
          <p:cNvPr id="10252" name="Text Box 12"/>
          <p:cNvSpPr txBox="1">
            <a:spLocks noChangeArrowheads="1"/>
          </p:cNvSpPr>
          <p:nvPr/>
        </p:nvSpPr>
        <p:spPr bwMode="auto">
          <a:xfrm>
            <a:off x="9382125" y="3228975"/>
            <a:ext cx="769938" cy="425450"/>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b="1">
                <a:solidFill>
                  <a:srgbClr val="008000"/>
                </a:solidFill>
                <a:latin typeface="Times New Roman" pitchFamily="18" charset="0"/>
              </a:rPr>
              <a:t>1200</a:t>
            </a:r>
          </a:p>
        </p:txBody>
      </p:sp>
      <p:sp>
        <p:nvSpPr>
          <p:cNvPr id="10253" name="Text Box 13"/>
          <p:cNvSpPr txBox="1">
            <a:spLocks noChangeArrowheads="1"/>
          </p:cNvSpPr>
          <p:nvPr/>
        </p:nvSpPr>
        <p:spPr bwMode="auto">
          <a:xfrm>
            <a:off x="790575" y="428625"/>
            <a:ext cx="698500" cy="395288"/>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2500</a:t>
            </a:r>
          </a:p>
        </p:txBody>
      </p:sp>
      <p:sp>
        <p:nvSpPr>
          <p:cNvPr id="10254" name="Text Box 14"/>
          <p:cNvSpPr txBox="1">
            <a:spLocks noChangeArrowheads="1"/>
          </p:cNvSpPr>
          <p:nvPr/>
        </p:nvSpPr>
        <p:spPr bwMode="auto">
          <a:xfrm>
            <a:off x="785813" y="1484313"/>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2000</a:t>
            </a:r>
          </a:p>
        </p:txBody>
      </p:sp>
      <p:sp>
        <p:nvSpPr>
          <p:cNvPr id="10255" name="Text Box 15"/>
          <p:cNvSpPr txBox="1">
            <a:spLocks noChangeArrowheads="1"/>
          </p:cNvSpPr>
          <p:nvPr/>
        </p:nvSpPr>
        <p:spPr bwMode="auto">
          <a:xfrm>
            <a:off x="808038" y="2551113"/>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1500</a:t>
            </a:r>
          </a:p>
        </p:txBody>
      </p:sp>
      <p:sp>
        <p:nvSpPr>
          <p:cNvPr id="10256" name="Text Box 16"/>
          <p:cNvSpPr txBox="1">
            <a:spLocks noChangeArrowheads="1"/>
          </p:cNvSpPr>
          <p:nvPr/>
        </p:nvSpPr>
        <p:spPr bwMode="auto">
          <a:xfrm>
            <a:off x="808038" y="3644900"/>
            <a:ext cx="698500" cy="395288"/>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1000</a:t>
            </a:r>
          </a:p>
        </p:txBody>
      </p:sp>
      <p:sp>
        <p:nvSpPr>
          <p:cNvPr id="10257" name="Text Box 17"/>
          <p:cNvSpPr txBox="1">
            <a:spLocks noChangeArrowheads="1"/>
          </p:cNvSpPr>
          <p:nvPr/>
        </p:nvSpPr>
        <p:spPr bwMode="auto">
          <a:xfrm>
            <a:off x="825500" y="477043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500</a:t>
            </a:r>
          </a:p>
        </p:txBody>
      </p:sp>
      <p:sp>
        <p:nvSpPr>
          <p:cNvPr id="10258" name="Text Box 18"/>
          <p:cNvSpPr txBox="1">
            <a:spLocks noChangeArrowheads="1"/>
          </p:cNvSpPr>
          <p:nvPr/>
        </p:nvSpPr>
        <p:spPr bwMode="auto">
          <a:xfrm>
            <a:off x="835025" y="5861050"/>
            <a:ext cx="698500" cy="395288"/>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0</a:t>
            </a:r>
          </a:p>
        </p:txBody>
      </p:sp>
      <p:sp>
        <p:nvSpPr>
          <p:cNvPr id="10259" name="Text Box 20"/>
          <p:cNvSpPr txBox="1">
            <a:spLocks noChangeArrowheads="1"/>
          </p:cNvSpPr>
          <p:nvPr/>
        </p:nvSpPr>
        <p:spPr bwMode="auto">
          <a:xfrm>
            <a:off x="7877175" y="1531938"/>
            <a:ext cx="1200150" cy="639762"/>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21:01:30</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Times New Roman" pitchFamily="18" charset="0"/>
              </a:rPr>
              <a:t>22:08:20</a:t>
            </a:r>
          </a:p>
        </p:txBody>
      </p:sp>
      <p:sp>
        <p:nvSpPr>
          <p:cNvPr id="10260" name="Text Box 22"/>
          <p:cNvSpPr txBox="1">
            <a:spLocks noChangeArrowheads="1"/>
          </p:cNvSpPr>
          <p:nvPr/>
        </p:nvSpPr>
        <p:spPr bwMode="auto">
          <a:xfrm>
            <a:off x="1958975" y="6180138"/>
            <a:ext cx="858838" cy="347662"/>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Times New Roman" pitchFamily="18" charset="0"/>
              </a:rPr>
              <a:t>2-JUL</a:t>
            </a:r>
          </a:p>
        </p:txBody>
      </p:sp>
      <p:sp>
        <p:nvSpPr>
          <p:cNvPr id="10261" name="Text Box 23"/>
          <p:cNvSpPr txBox="1">
            <a:spLocks noChangeArrowheads="1"/>
          </p:cNvSpPr>
          <p:nvPr/>
        </p:nvSpPr>
        <p:spPr bwMode="auto">
          <a:xfrm>
            <a:off x="2822575" y="6180138"/>
            <a:ext cx="858838" cy="347662"/>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Times New Roman" pitchFamily="18" charset="0"/>
              </a:rPr>
              <a:t>8-JUL</a:t>
            </a:r>
          </a:p>
        </p:txBody>
      </p:sp>
      <p:sp>
        <p:nvSpPr>
          <p:cNvPr id="10262" name="Text Box 24"/>
          <p:cNvSpPr txBox="1">
            <a:spLocks noChangeArrowheads="1"/>
          </p:cNvSpPr>
          <p:nvPr/>
        </p:nvSpPr>
        <p:spPr bwMode="auto">
          <a:xfrm>
            <a:off x="3697288" y="6180138"/>
            <a:ext cx="858837" cy="347662"/>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Times New Roman" pitchFamily="18" charset="0"/>
              </a:rPr>
              <a:t>9-JUL</a:t>
            </a:r>
          </a:p>
        </p:txBody>
      </p:sp>
      <p:sp>
        <p:nvSpPr>
          <p:cNvPr id="10263" name="Text Box 25"/>
          <p:cNvSpPr txBox="1">
            <a:spLocks noChangeArrowheads="1"/>
          </p:cNvSpPr>
          <p:nvPr/>
        </p:nvSpPr>
        <p:spPr bwMode="auto">
          <a:xfrm>
            <a:off x="4560888" y="6180138"/>
            <a:ext cx="858837" cy="347662"/>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Times New Roman" pitchFamily="18" charset="0"/>
              </a:rPr>
              <a:t>12-JUL</a:t>
            </a:r>
          </a:p>
        </p:txBody>
      </p:sp>
      <p:sp>
        <p:nvSpPr>
          <p:cNvPr id="10264" name="Text Box 26"/>
          <p:cNvSpPr txBox="1">
            <a:spLocks noChangeArrowheads="1"/>
          </p:cNvSpPr>
          <p:nvPr/>
        </p:nvSpPr>
        <p:spPr bwMode="auto">
          <a:xfrm>
            <a:off x="5426075" y="6181725"/>
            <a:ext cx="858838" cy="347663"/>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Times New Roman" pitchFamily="18" charset="0"/>
              </a:rPr>
              <a:t>25-JUL</a:t>
            </a:r>
          </a:p>
        </p:txBody>
      </p:sp>
      <p:sp>
        <p:nvSpPr>
          <p:cNvPr id="10265" name="Text Box 27"/>
          <p:cNvSpPr txBox="1">
            <a:spLocks noChangeArrowheads="1"/>
          </p:cNvSpPr>
          <p:nvPr/>
        </p:nvSpPr>
        <p:spPr bwMode="auto">
          <a:xfrm>
            <a:off x="6240463" y="6181725"/>
            <a:ext cx="952500" cy="347663"/>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Times New Roman" pitchFamily="18" charset="0"/>
              </a:rPr>
              <a:t>2ba-JUL</a:t>
            </a:r>
          </a:p>
        </p:txBody>
      </p:sp>
      <p:sp>
        <p:nvSpPr>
          <p:cNvPr id="10266" name="Text Box 28"/>
          <p:cNvSpPr txBox="1">
            <a:spLocks noChangeArrowheads="1"/>
          </p:cNvSpPr>
          <p:nvPr/>
        </p:nvSpPr>
        <p:spPr bwMode="auto">
          <a:xfrm>
            <a:off x="7099300" y="6181725"/>
            <a:ext cx="952500" cy="347663"/>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Times New Roman" pitchFamily="18" charset="0"/>
              </a:rPr>
              <a:t>26b-JUL</a:t>
            </a:r>
          </a:p>
        </p:txBody>
      </p:sp>
      <p:sp>
        <p:nvSpPr>
          <p:cNvPr id="10267" name="Text Box 29"/>
          <p:cNvSpPr txBox="1">
            <a:spLocks noChangeArrowheads="1"/>
          </p:cNvSpPr>
          <p:nvPr/>
        </p:nvSpPr>
        <p:spPr bwMode="auto">
          <a:xfrm>
            <a:off x="7970838" y="6181725"/>
            <a:ext cx="952500" cy="347663"/>
          </a:xfrm>
          <a:prstGeom prst="rect">
            <a:avLst/>
          </a:prstGeom>
          <a:noFill/>
          <a:ln w="9525">
            <a:no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Times New Roman" pitchFamily="18" charset="0"/>
              </a:rPr>
              <a:t>29-JUL</a:t>
            </a:r>
          </a:p>
        </p:txBody>
      </p:sp>
      <p:sp>
        <p:nvSpPr>
          <p:cNvPr id="10268" name="Text Box 31"/>
          <p:cNvSpPr txBox="1">
            <a:spLocks noChangeArrowheads="1"/>
          </p:cNvSpPr>
          <p:nvPr/>
        </p:nvSpPr>
        <p:spPr bwMode="auto">
          <a:xfrm rot="-5400000">
            <a:off x="-2170906" y="2796381"/>
            <a:ext cx="5183188" cy="822325"/>
          </a:xfrm>
          <a:prstGeom prst="rect">
            <a:avLst/>
          </a:prstGeom>
          <a:solidFill>
            <a:srgbClr val="FFFFFF"/>
          </a:solidFill>
          <a:ln w="9525">
            <a:noFill/>
            <a:round/>
            <a:headEnd/>
            <a:tailEnd/>
          </a:ln>
        </p:spPr>
        <p:txBody>
          <a:bodyPr wrap="none" lIns="18360" tIns="45000" rIns="1836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CCN Concentration at STP </a:t>
            </a:r>
            <a:r>
              <a:rPr lang="en-US" sz="2400">
                <a:solidFill>
                  <a:srgbClr val="000000"/>
                </a:solidFill>
              </a:rPr>
              <a:t>[#/cm</a:t>
            </a:r>
            <a:r>
              <a:rPr lang="en-US" sz="2400" baseline="33000">
                <a:solidFill>
                  <a:srgbClr val="000000"/>
                </a:solidFill>
              </a:rPr>
              <a:t>3</a:t>
            </a:r>
            <a:r>
              <a:rPr lang="en-US" sz="2400">
                <a:solidFill>
                  <a:srgbClr val="000000"/>
                </a:solidFill>
              </a:rPr>
              <a:t>]</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a:t>
            </a:r>
            <a:r>
              <a:rPr lang="en-US" sz="2400">
                <a:solidFill>
                  <a:srgbClr val="000000"/>
                </a:solidFill>
                <a:latin typeface="Times New Roman" pitchFamily="18" charset="0"/>
              </a:rPr>
              <a:t>(Concentración de NNC a TPN [#/cm</a:t>
            </a:r>
            <a:r>
              <a:rPr lang="en-US" sz="2400" baseline="33000">
                <a:solidFill>
                  <a:srgbClr val="000000"/>
                </a:solidFill>
                <a:latin typeface="Times New Roman" pitchFamily="18" charset="0"/>
              </a:rPr>
              <a:t>3</a:t>
            </a:r>
            <a:r>
              <a:rPr lang="en-US" sz="2400">
                <a:solidFill>
                  <a:srgbClr val="000000"/>
                </a:solidFill>
                <a:latin typeface="Times New Roman" pitchFamily="18" charset="0"/>
              </a:rPr>
              <a:t>])</a:t>
            </a:r>
          </a:p>
        </p:txBody>
      </p:sp>
      <p:sp>
        <p:nvSpPr>
          <p:cNvPr id="10269" name="Text Box 2"/>
          <p:cNvSpPr txBox="1">
            <a:spLocks noChangeArrowheads="1"/>
          </p:cNvSpPr>
          <p:nvPr/>
        </p:nvSpPr>
        <p:spPr bwMode="auto">
          <a:xfrm>
            <a:off x="103188" y="6594475"/>
            <a:ext cx="9828212" cy="844550"/>
          </a:xfrm>
          <a:prstGeom prst="rect">
            <a:avLst/>
          </a:prstGeom>
          <a:noFill/>
          <a:ln w="9525">
            <a:noFill/>
            <a:round/>
            <a:headEnd/>
            <a:tailEnd/>
          </a:ln>
        </p:spPr>
        <p:txBody>
          <a:bodyPr lIns="90000" tIns="45000" rIns="90000" bIns="45000"/>
          <a:lstStyle/>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600" b="1">
                <a:solidFill>
                  <a:srgbClr val="000000"/>
                </a:solidFill>
              </a:rPr>
              <a:t>Statistical distributions of 30 s 0.6 % ambient supersaturation Cloud Condensation Nuclei (CCN) adjusted to standard temperature and pressure. </a:t>
            </a:r>
            <a:r>
              <a:rPr lang="en-US" sz="1600">
                <a:solidFill>
                  <a:srgbClr val="000000"/>
                </a:solidFill>
                <a:latin typeface="Times New Roman" pitchFamily="18" charset="0"/>
              </a:rPr>
              <a:t>(Distribuciones estadísticas de 30 s 0,6% de sobresaturación ambiental  núcleos nubosos de condensación (NNC) ajustados a la temperatura y presión estándares.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print"/>
          <a:srcRect/>
          <a:stretch>
            <a:fillRect/>
          </a:stretch>
        </p:blipFill>
        <p:spPr bwMode="auto">
          <a:xfrm>
            <a:off x="457200" y="-76200"/>
            <a:ext cx="8396288" cy="5997575"/>
          </a:xfrm>
          <a:prstGeom prst="rect">
            <a:avLst/>
          </a:prstGeom>
          <a:noFill/>
          <a:ln w="9525">
            <a:noFill/>
            <a:round/>
            <a:headEnd/>
            <a:tailEnd/>
          </a:ln>
        </p:spPr>
      </p:pic>
      <p:sp>
        <p:nvSpPr>
          <p:cNvPr id="11267" name="Rectangle 2"/>
          <p:cNvSpPr>
            <a:spLocks noGrp="1" noChangeArrowheads="1"/>
          </p:cNvSpPr>
          <p:nvPr>
            <p:ph type="title" idx="4294967295"/>
          </p:nvPr>
        </p:nvSpPr>
        <p:spPr>
          <a:xfrm>
            <a:off x="15875" y="6350"/>
            <a:ext cx="10053638" cy="450850"/>
          </a:xfrm>
        </p:spPr>
        <p:txBody>
          <a:bodyPr/>
          <a:lstStyle/>
          <a:p>
            <a:pPr eaLnBrk="1">
              <a:lnSpc>
                <a:spcPct val="98000"/>
              </a:lnSpc>
              <a:tabLst>
                <a:tab pos="0" algn="l"/>
                <a:tab pos="414338" algn="l"/>
                <a:tab pos="828675" algn="l"/>
                <a:tab pos="1243013" algn="l"/>
                <a:tab pos="1657350" algn="l"/>
                <a:tab pos="2071688" algn="l"/>
                <a:tab pos="2486025" algn="l"/>
                <a:tab pos="2900363" algn="l"/>
                <a:tab pos="3314700" algn="l"/>
                <a:tab pos="3729038" algn="l"/>
                <a:tab pos="4143375" algn="l"/>
                <a:tab pos="4557713" algn="l"/>
                <a:tab pos="4972050" algn="l"/>
                <a:tab pos="5386388" algn="l"/>
                <a:tab pos="5800725" algn="l"/>
                <a:tab pos="6215063" algn="l"/>
                <a:tab pos="6630988" algn="l"/>
                <a:tab pos="7045325" algn="l"/>
                <a:tab pos="7459663" algn="l"/>
                <a:tab pos="7874000" algn="l"/>
                <a:tab pos="8288338" algn="l"/>
                <a:tab pos="8529638" algn="l"/>
                <a:tab pos="8686800" algn="l"/>
                <a:tab pos="9144000" algn="l"/>
                <a:tab pos="9601200" algn="l"/>
              </a:tabLst>
            </a:pPr>
            <a:r>
              <a:rPr lang="en-US" sz="3200" smtClean="0">
                <a:latin typeface="Arial" pitchFamily="34" charset="0"/>
              </a:rPr>
              <a:t>July 8, 2012 (190 DOY)</a:t>
            </a:r>
          </a:p>
        </p:txBody>
      </p:sp>
      <p:sp>
        <p:nvSpPr>
          <p:cNvPr id="11268" name="Text Box 3"/>
          <p:cNvSpPr txBox="1">
            <a:spLocks noChangeArrowheads="1"/>
          </p:cNvSpPr>
          <p:nvPr/>
        </p:nvSpPr>
        <p:spPr bwMode="auto">
          <a:xfrm>
            <a:off x="157163" y="6034088"/>
            <a:ext cx="9804400" cy="1368425"/>
          </a:xfrm>
          <a:prstGeom prst="rect">
            <a:avLst/>
          </a:prstGeom>
          <a:noFill/>
          <a:ln w="9525">
            <a:noFill/>
            <a:round/>
            <a:headEnd/>
            <a:tailEnd/>
          </a:ln>
        </p:spPr>
        <p:txBody>
          <a:bodyPr lIns="90000" tIns="45000" rIns="90000" bIns="45000"/>
          <a:lstStyle/>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400" b="1">
                <a:solidFill>
                  <a:srgbClr val="000000"/>
                </a:solidFill>
              </a:rPr>
              <a:t>University of Wyoming cloud condensation nuclei (CCN) counter measurements (0.6 % ambient supersaturation) adjusted to standard pressure and temperature (STP) on aircraft ascent (red, 17:40:00-17:45:00 UTC), during cloud base sampling (black stars, 18:04:00-19:36:10) and during descent (blue, 19:36:20-19:56:40).</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400">
                <a:solidFill>
                  <a:srgbClr val="000000"/>
                </a:solidFill>
                <a:latin typeface="Times New Roman" pitchFamily="18" charset="0"/>
              </a:rPr>
              <a:t>(Universidad de Wyoming mediciones de conteo de  núcleos nubosos de condensación (NNC) (0,6% sobresaturación ambiental) ajustados a presión y temperatura estándares (STP) en la ascensión del avión (rojo, 17:40:00-17:45:00 UTC), durante la toma de muestras de base de la nube (estrellas negras, 18:04:00-19:36:10) y durante el descenso (azul, 19:36:20-19:56:40).)</a:t>
            </a:r>
          </a:p>
        </p:txBody>
      </p:sp>
      <p:sp>
        <p:nvSpPr>
          <p:cNvPr id="11269" name="Text Box 4"/>
          <p:cNvSpPr txBox="1">
            <a:spLocks noChangeArrowheads="1"/>
          </p:cNvSpPr>
          <p:nvPr/>
        </p:nvSpPr>
        <p:spPr bwMode="auto">
          <a:xfrm>
            <a:off x="1560513" y="1052513"/>
            <a:ext cx="2446337" cy="947737"/>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Cloud Base Temperature 5.1 </a:t>
            </a:r>
            <a:r>
              <a:rPr lang="en-US" b="1" baseline="33000">
                <a:solidFill>
                  <a:srgbClr val="000000"/>
                </a:solidFill>
              </a:rPr>
              <a:t>o</a:t>
            </a:r>
            <a:r>
              <a:rPr lang="en-US" b="1">
                <a:solidFill>
                  <a:srgbClr val="000000"/>
                </a:solidFill>
              </a:rPr>
              <a:t>C</a:t>
            </a:r>
          </a:p>
        </p:txBody>
      </p:sp>
      <p:sp>
        <p:nvSpPr>
          <p:cNvPr id="11270" name="AutoShape 5"/>
          <p:cNvSpPr>
            <a:spLocks noChangeArrowheads="1"/>
          </p:cNvSpPr>
          <p:nvPr/>
        </p:nvSpPr>
        <p:spPr bwMode="auto">
          <a:xfrm rot="-5400000">
            <a:off x="-792162" y="2657475"/>
            <a:ext cx="2925762" cy="401638"/>
          </a:xfrm>
          <a:custGeom>
            <a:avLst/>
            <a:gdLst>
              <a:gd name="T0" fmla="*/ 2925762 w 2925762"/>
              <a:gd name="T1" fmla="*/ 200819 h 401638"/>
              <a:gd name="T2" fmla="*/ 1462881 w 2925762"/>
              <a:gd name="T3" fmla="*/ 401638 h 401638"/>
              <a:gd name="T4" fmla="*/ 0 w 2925762"/>
              <a:gd name="T5" fmla="*/ 200819 h 401638"/>
              <a:gd name="T6" fmla="*/ 1462881 w 2925762"/>
              <a:gd name="T7" fmla="*/ 0 h 401638"/>
              <a:gd name="T8" fmla="*/ 0 60000 65536"/>
              <a:gd name="T9" fmla="*/ 5898240 60000 65536"/>
              <a:gd name="T10" fmla="*/ 11796480 60000 65536"/>
              <a:gd name="T11" fmla="*/ 17694720 60000 65536"/>
              <a:gd name="T12" fmla="*/ 0 w 2925762"/>
              <a:gd name="T13" fmla="*/ 0 h 401638"/>
              <a:gd name="T14" fmla="*/ 2925762 w 2925762"/>
              <a:gd name="T15" fmla="*/ 401638 h 401638"/>
            </a:gdLst>
            <a:ahLst/>
            <a:cxnLst>
              <a:cxn ang="T8">
                <a:pos x="T0" y="T1"/>
              </a:cxn>
              <a:cxn ang="T9">
                <a:pos x="T2" y="T3"/>
              </a:cxn>
              <a:cxn ang="T10">
                <a:pos x="T4" y="T5"/>
              </a:cxn>
              <a:cxn ang="T11">
                <a:pos x="T6" y="T7"/>
              </a:cxn>
            </a:cxnLst>
            <a:rect l="T12" t="T13" r="T14" b="T15"/>
            <a:pathLst>
              <a:path w="2925762" h="401638">
                <a:moveTo>
                  <a:pt x="0" y="0"/>
                </a:moveTo>
                <a:lnTo>
                  <a:pt x="8130" y="0"/>
                </a:lnTo>
                <a:lnTo>
                  <a:pt x="8130" y="1116"/>
                </a:lnTo>
                <a:lnTo>
                  <a:pt x="0" y="1116"/>
                </a:lnTo>
                <a:lnTo>
                  <a:pt x="0" y="0"/>
                </a:lnTo>
                <a:close/>
              </a:path>
            </a:pathLst>
          </a:custGeom>
          <a:solidFill>
            <a:srgbClr val="FFFFFF"/>
          </a:solidFill>
          <a:ln w="9525">
            <a:noFill/>
            <a:round/>
            <a:headEnd/>
            <a:tailEnd/>
          </a:ln>
        </p:spPr>
        <p:txBody>
          <a:bodyPr lIns="90000" tIns="45000" rIns="90000" bIns="45000"/>
          <a:lstStyle/>
          <a:p>
            <a:pPr algn="ctr">
              <a:lnSpc>
                <a:spcPct val="100000"/>
              </a:lnSpc>
              <a:tabLst>
                <a:tab pos="0" algn="l"/>
                <a:tab pos="912813" algn="l"/>
                <a:tab pos="1827213" algn="l"/>
                <a:tab pos="2740025" algn="l"/>
                <a:tab pos="3654425" algn="l"/>
                <a:tab pos="4567238" algn="l"/>
                <a:tab pos="5481638" algn="l"/>
                <a:tab pos="6396038" algn="l"/>
                <a:tab pos="7308850" algn="l"/>
                <a:tab pos="8223250" algn="l"/>
                <a:tab pos="9137650" algn="l"/>
                <a:tab pos="10050463" algn="l"/>
              </a:tabLst>
            </a:pPr>
            <a:r>
              <a:rPr lang="en-US" sz="2000" b="1">
                <a:solidFill>
                  <a:srgbClr val="000000"/>
                </a:solidFill>
                <a:latin typeface="Times New Roman" pitchFamily="18" charset="0"/>
              </a:rPr>
              <a:t>GPS Altitude [m]</a:t>
            </a:r>
          </a:p>
        </p:txBody>
      </p:sp>
      <p:sp>
        <p:nvSpPr>
          <p:cNvPr id="11271" name="Text Box 6"/>
          <p:cNvSpPr txBox="1">
            <a:spLocks noChangeArrowheads="1"/>
          </p:cNvSpPr>
          <p:nvPr/>
        </p:nvSpPr>
        <p:spPr bwMode="auto">
          <a:xfrm>
            <a:off x="6248400" y="4152900"/>
            <a:ext cx="1958975" cy="947738"/>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Surface Temperature </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14 </a:t>
            </a:r>
            <a:r>
              <a:rPr lang="en-US" b="1" baseline="33000">
                <a:solidFill>
                  <a:srgbClr val="000000"/>
                </a:solidFill>
              </a:rPr>
              <a:t>o</a:t>
            </a:r>
            <a:r>
              <a:rPr lang="en-US" b="1">
                <a:solidFill>
                  <a:srgbClr val="000000"/>
                </a:solidFill>
              </a:rPr>
              <a:t>C</a:t>
            </a:r>
          </a:p>
        </p:txBody>
      </p:sp>
      <p:sp>
        <p:nvSpPr>
          <p:cNvPr id="11272" name="Text Box 7"/>
          <p:cNvSpPr txBox="1">
            <a:spLocks noChangeArrowheads="1"/>
          </p:cNvSpPr>
          <p:nvPr/>
        </p:nvSpPr>
        <p:spPr bwMode="auto">
          <a:xfrm>
            <a:off x="5316538" y="2549525"/>
            <a:ext cx="2855912" cy="1373188"/>
          </a:xfrm>
          <a:prstGeom prst="rect">
            <a:avLst/>
          </a:prstGeom>
          <a:noFill/>
          <a:ln w="9525">
            <a:solidFill>
              <a:srgbClr val="000000"/>
            </a:solidFill>
            <a:round/>
            <a:headEnd/>
            <a:tailEnd/>
          </a:ln>
        </p:spPr>
        <p:txBody>
          <a:bodyPr lIns="90000" tIns="45000" rIns="90000" bIns="45000"/>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Times New Roman" pitchFamily="18" charset="0"/>
              </a:rPr>
              <a:t>Cloud Base 0.6 % Ambient </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Times New Roman" pitchFamily="18" charset="0"/>
              </a:rPr>
              <a:t>Supersaturation and STP</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latin typeface="Times New Roman" pitchFamily="18" charset="0"/>
              </a:rPr>
              <a:t>25 Percentile – 1740 [#/cm</a:t>
            </a:r>
            <a:r>
              <a:rPr lang="en-US" sz="1600" baseline="33000">
                <a:solidFill>
                  <a:srgbClr val="000000"/>
                </a:solidFill>
                <a:latin typeface="Times New Roman" pitchFamily="18" charset="0"/>
              </a:rPr>
              <a:t>3</a:t>
            </a:r>
            <a:r>
              <a:rPr lang="en-US" sz="1600">
                <a:solidFill>
                  <a:srgbClr val="000000"/>
                </a:solidFill>
                <a:latin typeface="Times New Roman" pitchFamily="18" charset="0"/>
              </a:rPr>
              <a:t>]</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latin typeface="Times New Roman" pitchFamily="18" charset="0"/>
              </a:rPr>
              <a:t>50 Percentile – 1880 [#/cm</a:t>
            </a:r>
            <a:r>
              <a:rPr lang="en-US" sz="1600" baseline="33000">
                <a:solidFill>
                  <a:srgbClr val="000000"/>
                </a:solidFill>
                <a:latin typeface="Times New Roman" pitchFamily="18" charset="0"/>
              </a:rPr>
              <a:t>3</a:t>
            </a:r>
            <a:r>
              <a:rPr lang="en-US" sz="1600">
                <a:solidFill>
                  <a:srgbClr val="000000"/>
                </a:solidFill>
                <a:latin typeface="Times New Roman" pitchFamily="18" charset="0"/>
              </a:rPr>
              <a:t>]</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latin typeface="Times New Roman" pitchFamily="18" charset="0"/>
              </a:rPr>
              <a:t>75 Percentile – 2050 [#/cm</a:t>
            </a:r>
            <a:r>
              <a:rPr lang="en-US" sz="1600" baseline="33000">
                <a:solidFill>
                  <a:srgbClr val="000000"/>
                </a:solidFill>
                <a:latin typeface="Times New Roman" pitchFamily="18" charset="0"/>
              </a:rPr>
              <a:t>3</a:t>
            </a:r>
            <a:r>
              <a:rPr lang="en-US" sz="1600">
                <a:solidFill>
                  <a:srgbClr val="000000"/>
                </a:solidFill>
                <a:latin typeface="Times New Roman" pitchFamily="18" charset="0"/>
              </a:rPr>
              <a:t>]</a:t>
            </a:r>
          </a:p>
        </p:txBody>
      </p:sp>
      <p:sp>
        <p:nvSpPr>
          <p:cNvPr id="11273" name="Text Box 8"/>
          <p:cNvSpPr txBox="1">
            <a:spLocks noChangeArrowheads="1"/>
          </p:cNvSpPr>
          <p:nvPr/>
        </p:nvSpPr>
        <p:spPr bwMode="auto">
          <a:xfrm>
            <a:off x="819150" y="4949825"/>
            <a:ext cx="698500" cy="395288"/>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0</a:t>
            </a:r>
          </a:p>
        </p:txBody>
      </p:sp>
      <p:sp>
        <p:nvSpPr>
          <p:cNvPr id="11274" name="Text Box 9"/>
          <p:cNvSpPr txBox="1">
            <a:spLocks noChangeArrowheads="1"/>
          </p:cNvSpPr>
          <p:nvPr/>
        </p:nvSpPr>
        <p:spPr bwMode="auto">
          <a:xfrm>
            <a:off x="819150" y="433863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200</a:t>
            </a:r>
          </a:p>
        </p:txBody>
      </p:sp>
      <p:sp>
        <p:nvSpPr>
          <p:cNvPr id="11275" name="Text Box 10"/>
          <p:cNvSpPr txBox="1">
            <a:spLocks noChangeArrowheads="1"/>
          </p:cNvSpPr>
          <p:nvPr/>
        </p:nvSpPr>
        <p:spPr bwMode="auto">
          <a:xfrm>
            <a:off x="819150" y="3725863"/>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400</a:t>
            </a:r>
          </a:p>
        </p:txBody>
      </p:sp>
      <p:sp>
        <p:nvSpPr>
          <p:cNvPr id="11276" name="Text Box 11"/>
          <p:cNvSpPr txBox="1">
            <a:spLocks noChangeArrowheads="1"/>
          </p:cNvSpPr>
          <p:nvPr/>
        </p:nvSpPr>
        <p:spPr bwMode="auto">
          <a:xfrm>
            <a:off x="819150" y="3149600"/>
            <a:ext cx="698500" cy="395288"/>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600</a:t>
            </a:r>
          </a:p>
        </p:txBody>
      </p:sp>
      <p:sp>
        <p:nvSpPr>
          <p:cNvPr id="11277" name="Text Box 12"/>
          <p:cNvSpPr txBox="1">
            <a:spLocks noChangeArrowheads="1"/>
          </p:cNvSpPr>
          <p:nvPr/>
        </p:nvSpPr>
        <p:spPr bwMode="auto">
          <a:xfrm>
            <a:off x="819150" y="3149600"/>
            <a:ext cx="698500" cy="395288"/>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600</a:t>
            </a:r>
          </a:p>
        </p:txBody>
      </p:sp>
      <p:sp>
        <p:nvSpPr>
          <p:cNvPr id="11278" name="Text Box 13"/>
          <p:cNvSpPr txBox="1">
            <a:spLocks noChangeArrowheads="1"/>
          </p:cNvSpPr>
          <p:nvPr/>
        </p:nvSpPr>
        <p:spPr bwMode="auto">
          <a:xfrm>
            <a:off x="819150" y="3149600"/>
            <a:ext cx="698500" cy="395288"/>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600</a:t>
            </a:r>
          </a:p>
        </p:txBody>
      </p:sp>
      <p:sp>
        <p:nvSpPr>
          <p:cNvPr id="11279" name="Text Box 14"/>
          <p:cNvSpPr txBox="1">
            <a:spLocks noChangeArrowheads="1"/>
          </p:cNvSpPr>
          <p:nvPr/>
        </p:nvSpPr>
        <p:spPr bwMode="auto">
          <a:xfrm>
            <a:off x="819150" y="257333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800</a:t>
            </a:r>
          </a:p>
        </p:txBody>
      </p:sp>
      <p:sp>
        <p:nvSpPr>
          <p:cNvPr id="11280" name="Text Box 15"/>
          <p:cNvSpPr txBox="1">
            <a:spLocks noChangeArrowheads="1"/>
          </p:cNvSpPr>
          <p:nvPr/>
        </p:nvSpPr>
        <p:spPr bwMode="auto">
          <a:xfrm>
            <a:off x="819150" y="1998663"/>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1000</a:t>
            </a:r>
          </a:p>
        </p:txBody>
      </p:sp>
      <p:sp>
        <p:nvSpPr>
          <p:cNvPr id="11281" name="Text Box 16"/>
          <p:cNvSpPr txBox="1">
            <a:spLocks noChangeArrowheads="1"/>
          </p:cNvSpPr>
          <p:nvPr/>
        </p:nvSpPr>
        <p:spPr bwMode="auto">
          <a:xfrm>
            <a:off x="819150" y="138588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1200</a:t>
            </a:r>
          </a:p>
        </p:txBody>
      </p:sp>
      <p:sp>
        <p:nvSpPr>
          <p:cNvPr id="11282" name="Text Box 17"/>
          <p:cNvSpPr txBox="1">
            <a:spLocks noChangeArrowheads="1"/>
          </p:cNvSpPr>
          <p:nvPr/>
        </p:nvSpPr>
        <p:spPr bwMode="auto">
          <a:xfrm>
            <a:off x="819150" y="809625"/>
            <a:ext cx="698500" cy="395288"/>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1400</a:t>
            </a:r>
          </a:p>
        </p:txBody>
      </p:sp>
      <p:sp>
        <p:nvSpPr>
          <p:cNvPr id="11283" name="Text Box 18"/>
          <p:cNvSpPr txBox="1">
            <a:spLocks noChangeArrowheads="1"/>
          </p:cNvSpPr>
          <p:nvPr/>
        </p:nvSpPr>
        <p:spPr bwMode="auto">
          <a:xfrm>
            <a:off x="1143000" y="520223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0</a:t>
            </a:r>
          </a:p>
        </p:txBody>
      </p:sp>
      <p:sp>
        <p:nvSpPr>
          <p:cNvPr id="11284" name="Text Box 19"/>
          <p:cNvSpPr txBox="1">
            <a:spLocks noChangeArrowheads="1"/>
          </p:cNvSpPr>
          <p:nvPr/>
        </p:nvSpPr>
        <p:spPr bwMode="auto">
          <a:xfrm>
            <a:off x="2185988" y="520223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500</a:t>
            </a:r>
          </a:p>
        </p:txBody>
      </p:sp>
      <p:sp>
        <p:nvSpPr>
          <p:cNvPr id="11285" name="Text Box 20"/>
          <p:cNvSpPr txBox="1">
            <a:spLocks noChangeArrowheads="1"/>
          </p:cNvSpPr>
          <p:nvPr/>
        </p:nvSpPr>
        <p:spPr bwMode="auto">
          <a:xfrm>
            <a:off x="3194050" y="520223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1000</a:t>
            </a:r>
          </a:p>
        </p:txBody>
      </p:sp>
      <p:sp>
        <p:nvSpPr>
          <p:cNvPr id="11286" name="Text Box 21"/>
          <p:cNvSpPr txBox="1">
            <a:spLocks noChangeArrowheads="1"/>
          </p:cNvSpPr>
          <p:nvPr/>
        </p:nvSpPr>
        <p:spPr bwMode="auto">
          <a:xfrm>
            <a:off x="4094163" y="520223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1500</a:t>
            </a:r>
          </a:p>
        </p:txBody>
      </p:sp>
      <p:sp>
        <p:nvSpPr>
          <p:cNvPr id="11287" name="Text Box 22"/>
          <p:cNvSpPr txBox="1">
            <a:spLocks noChangeArrowheads="1"/>
          </p:cNvSpPr>
          <p:nvPr/>
        </p:nvSpPr>
        <p:spPr bwMode="auto">
          <a:xfrm>
            <a:off x="5030788" y="520223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2000</a:t>
            </a:r>
          </a:p>
        </p:txBody>
      </p:sp>
      <p:sp>
        <p:nvSpPr>
          <p:cNvPr id="11288" name="Text Box 23"/>
          <p:cNvSpPr txBox="1">
            <a:spLocks noChangeArrowheads="1"/>
          </p:cNvSpPr>
          <p:nvPr/>
        </p:nvSpPr>
        <p:spPr bwMode="auto">
          <a:xfrm>
            <a:off x="5967413" y="520223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2500</a:t>
            </a:r>
          </a:p>
        </p:txBody>
      </p:sp>
      <p:sp>
        <p:nvSpPr>
          <p:cNvPr id="11289" name="Text Box 24"/>
          <p:cNvSpPr txBox="1">
            <a:spLocks noChangeArrowheads="1"/>
          </p:cNvSpPr>
          <p:nvPr/>
        </p:nvSpPr>
        <p:spPr bwMode="auto">
          <a:xfrm>
            <a:off x="6902450" y="520223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3000</a:t>
            </a:r>
          </a:p>
        </p:txBody>
      </p:sp>
      <p:sp>
        <p:nvSpPr>
          <p:cNvPr id="11290" name="Text Box 25"/>
          <p:cNvSpPr txBox="1">
            <a:spLocks noChangeArrowheads="1"/>
          </p:cNvSpPr>
          <p:nvPr/>
        </p:nvSpPr>
        <p:spPr bwMode="auto">
          <a:xfrm>
            <a:off x="7839075" y="5202238"/>
            <a:ext cx="698500" cy="395287"/>
          </a:xfrm>
          <a:prstGeom prst="rect">
            <a:avLst/>
          </a:prstGeom>
          <a:solidFill>
            <a:srgbClr val="FFFFFF"/>
          </a:solidFill>
          <a:ln w="9525">
            <a:noFill/>
            <a:round/>
            <a:headEnd/>
            <a:tailEnd/>
          </a:ln>
        </p:spPr>
        <p:txBody>
          <a:bodyPr lIns="90000" tIns="45000" rIns="90000" bIns="45000"/>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rPr>
              <a:t>3500</a:t>
            </a:r>
          </a:p>
        </p:txBody>
      </p:sp>
      <p:sp>
        <p:nvSpPr>
          <p:cNvPr id="11291" name="Text Box 26"/>
          <p:cNvSpPr txBox="1">
            <a:spLocks noChangeArrowheads="1"/>
          </p:cNvSpPr>
          <p:nvPr/>
        </p:nvSpPr>
        <p:spPr bwMode="auto">
          <a:xfrm>
            <a:off x="601663" y="5570538"/>
            <a:ext cx="8716962" cy="455612"/>
          </a:xfrm>
          <a:prstGeom prst="rect">
            <a:avLst/>
          </a:prstGeom>
          <a:solidFill>
            <a:srgbClr val="FFFFFF"/>
          </a:solidFill>
          <a:ln w="9525">
            <a:noFill/>
            <a:round/>
            <a:headEnd/>
            <a:tailEnd/>
          </a:ln>
        </p:spPr>
        <p:txBody>
          <a:bodyPr wrap="none" lIns="18360" tIns="45000" rIns="18360" bIns="4500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CCN Concentration at STP  </a:t>
            </a:r>
            <a:r>
              <a:rPr lang="en-US" sz="2400">
                <a:solidFill>
                  <a:srgbClr val="000000"/>
                </a:solidFill>
                <a:latin typeface="Times New Roman" pitchFamily="18" charset="0"/>
              </a:rPr>
              <a:t>(Concentración de NNC a TPN)</a:t>
            </a:r>
            <a:r>
              <a:rPr lang="en-US" sz="2400" b="1">
                <a:solidFill>
                  <a:srgbClr val="000000"/>
                </a:solidFill>
              </a:rPr>
              <a:t> </a:t>
            </a:r>
            <a:r>
              <a:rPr lang="en-US" sz="2400">
                <a:solidFill>
                  <a:srgbClr val="000000"/>
                </a:solidFill>
              </a:rPr>
              <a:t>[#/cm</a:t>
            </a:r>
            <a:r>
              <a:rPr lang="en-US" sz="2400" baseline="33000">
                <a:solidFill>
                  <a:srgbClr val="000000"/>
                </a:solidFill>
              </a:rPr>
              <a:t>3</a:t>
            </a:r>
            <a:r>
              <a:rPr lang="en-US" sz="2400">
                <a:solidFill>
                  <a:srgbClr val="000000"/>
                </a:solidFill>
              </a:rPr>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itstream Vera Serif"/>
        <a:ea typeface="DejaVu Sans"/>
        <a:cs typeface="DejaVu Sans"/>
      </a:majorFont>
      <a:minorFont>
        <a:latin typeface="Bitstream Vera Serif"/>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ts val="4175"/>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ts val="4175"/>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mincho"/>
        <a:cs typeface="msmincho"/>
      </a:majorFont>
      <a:minorFont>
        <a:latin typeface="Bitstream Vera Serif"/>
        <a:ea typeface="msmincho"/>
        <a:cs typeface="ms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ts val="4175"/>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ts val="4175"/>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19568</TotalTime>
  <Words>1184</Words>
  <Application>Microsoft Office PowerPoint</Application>
  <PresentationFormat>Custom</PresentationFormat>
  <Paragraphs>228</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DejaVu Sans</vt:lpstr>
      <vt:lpstr>Times New Roman</vt:lpstr>
      <vt:lpstr>Bitstream Vera Serif</vt:lpstr>
      <vt:lpstr>msmincho</vt:lpstr>
      <vt:lpstr>inherit</vt:lpstr>
      <vt:lpstr>Office Theme</vt:lpstr>
      <vt:lpstr>1_Office Theme</vt:lpstr>
      <vt:lpstr>Slide 1</vt:lpstr>
      <vt:lpstr>Objective‏ (objetivo)</vt:lpstr>
      <vt:lpstr>Slide 3</vt:lpstr>
      <vt:lpstr>Slide 4</vt:lpstr>
      <vt:lpstr>Flight Tracks (rastros de vuelos)</vt:lpstr>
      <vt:lpstr>Cloud Base:  2008</vt:lpstr>
      <vt:lpstr>Cloud Base:  2010</vt:lpstr>
      <vt:lpstr>Cloud Base:  2012</vt:lpstr>
      <vt:lpstr>July 8, 2012 (190 DOY)</vt:lpstr>
      <vt:lpstr>POLCAST-2012</vt:lpstr>
      <vt:lpstr>Surface Measurements (mediciones de superficie)  2012 Grand Forks, ND 30 min CCN, 1 hr Rain Fall</vt:lpstr>
      <vt:lpstr>Surface Measurements (mediciones de superficie)  2012 Grand Forks, ND 30 min TOEM PM2.5, 1 hr Rain Fall</vt:lpstr>
      <vt:lpstr>Surface Measurements (Las mediciones de superficie) 10 min Samples in 2012 Grand Forks, North Dakota</vt:lpstr>
      <vt:lpstr>Surface Measurements (Las mediciones de superficie) 24 Hour PM2.5 Samples in Santiago (Sep 22/23/24, 2013)</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Archie</dc:creator>
  <cp:lastModifiedBy>Atmos</cp:lastModifiedBy>
  <cp:revision>116</cp:revision>
  <cp:lastPrinted>1601-01-01T00:00:00Z</cp:lastPrinted>
  <dcterms:created xsi:type="dcterms:W3CDTF">1601-01-01T00:00:00Z</dcterms:created>
  <dcterms:modified xsi:type="dcterms:W3CDTF">2013-09-25T11:18:31Z</dcterms:modified>
</cp:coreProperties>
</file>