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7.png" ContentType="image/png"/>
  <Override PartName="/ppt/media/image26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2.jpeg" ContentType="image/jpeg"/>
  <Override PartName="/ppt/media/image18.png" ContentType="image/png"/>
  <Override PartName="/ppt/media/image17.png" ContentType="image/png"/>
  <Override PartName="/ppt/media/image12.png" ContentType="image/png"/>
  <Override PartName="/ppt/media/image28.png" ContentType="image/png"/>
  <Override PartName="/ppt/media/image8.jpeg" ContentType="image/jpeg"/>
  <Override PartName="/ppt/media/image38.png" ContentType="image/png"/>
  <Override PartName="/ppt/media/image34.png" ContentType="image/png"/>
  <Override PartName="/ppt/media/image40.jpeg" ContentType="image/jpeg"/>
  <Override PartName="/ppt/media/image9.png" ContentType="image/png"/>
  <Override PartName="/ppt/media/image39.png" ContentType="image/png"/>
  <Override PartName="/ppt/media/image13.png" ContentType="image/png"/>
  <Override PartName="/ppt/media/image31.png" ContentType="image/png"/>
  <Override PartName="/ppt/media/image29.png" ContentType="image/png"/>
  <Override PartName="/ppt/media/image32.png" ContentType="image/png"/>
  <Override PartName="/ppt/media/image33.png" ContentType="image/png"/>
  <Override PartName="/ppt/media/image35.png" ContentType="image/png"/>
  <Override PartName="/ppt/media/image5.jpeg" ContentType="image/jpeg"/>
  <Override PartName="/ppt/media/image7.png" ContentType="image/png"/>
  <Override PartName="/ppt/media/image37.png" ContentType="image/png"/>
  <Override PartName="/ppt/media/image11.png" ContentType="image/png"/>
  <Override PartName="/ppt/media/image6.png" ContentType="image/png"/>
  <Override PartName="/ppt/media/image36.png" ContentType="image/png"/>
  <Override PartName="/ppt/media/image4.jpeg" ContentType="image/jpeg"/>
  <Override PartName="/ppt/media/image25.png" ContentType="image/png"/>
  <Override PartName="/ppt/media/image30.png" ContentType="image/png"/>
  <Override PartName="/ppt/media/image3.jpeg" ContentType="image/jpeg"/>
  <Override PartName="/ppt/media/image15.png" ContentType="image/png"/>
  <Override PartName="/ppt/media/image1.jpeg" ContentType="image/jpeg"/>
  <Override PartName="/ppt/media/image10.png" ContentType="image/png"/>
  <Override PartName="/ppt/media/image14.png" ContentType="image/png"/>
  <Override PartName="/ppt/media/image16.png" ContentType="image/png"/>
  <Override PartName="/ppt/slides/slide1.xml" ContentType="application/vnd.openxmlformats-officedocument.presentationml.slide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15440" y="593280"/>
            <a:ext cx="11360160" cy="3537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415440" y="593280"/>
            <a:ext cx="11360160" cy="3537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415440" y="593280"/>
            <a:ext cx="11360160" cy="3537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15440" y="593280"/>
            <a:ext cx="11360160" cy="3537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</a:t>
            </a:r>
            <a:r>
              <a:rPr b="0" lang="en-US" sz="3200" spc="-1" strike="noStrike">
                <a:latin typeface="Arial"/>
              </a:rPr>
              <a:t>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</a:t>
            </a:r>
            <a:r>
              <a:rPr b="0" lang="en-US" sz="2000" spc="-1" strike="noStrike">
                <a:latin typeface="Arial"/>
              </a:rPr>
              <a:t>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</a:t>
            </a:r>
            <a:r>
              <a:rPr b="0" lang="en-US" sz="2000" spc="-1" strike="noStrike">
                <a:latin typeface="Arial"/>
              </a:rPr>
              <a:t>Outline </a:t>
            </a:r>
            <a:r>
              <a:rPr b="0" lang="en-US" sz="2000" spc="-1" strike="noStrike">
                <a:latin typeface="Arial"/>
              </a:rPr>
              <a:t>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" name=""/>
          <p:cNvSpPr txBox="1"/>
          <p:nvPr/>
        </p:nvSpPr>
        <p:spPr>
          <a:xfrm>
            <a:off x="10994400" y="6508800"/>
            <a:ext cx="1143000" cy="293040"/>
          </a:xfrm>
          <a:prstGeom prst="rect">
            <a:avLst/>
          </a:prstGeom>
          <a:noFill/>
          <a:ln w="0">
            <a:noFill/>
          </a:ln>
        </p:spPr>
        <p:txBody>
          <a:bodyPr lIns="18360" rIns="18360" tIns="18360" bIns="18360">
            <a:noAutofit/>
          </a:bodyPr>
          <a:p>
            <a:pPr algn="r"/>
            <a:fld id="{BF5A8B0A-6C2F-46C8-AA18-4ECF3D01170B}" type="slidenum">
              <a:rPr b="0" lang="en-US" sz="1800" spc="-1" strike="noStrike">
                <a:latin typeface="Arial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1" name=""/>
          <p:cNvSpPr txBox="1"/>
          <p:nvPr/>
        </p:nvSpPr>
        <p:spPr>
          <a:xfrm>
            <a:off x="10994760" y="6508800"/>
            <a:ext cx="1143000" cy="293040"/>
          </a:xfrm>
          <a:prstGeom prst="rect">
            <a:avLst/>
          </a:prstGeom>
          <a:noFill/>
          <a:ln w="0">
            <a:noFill/>
          </a:ln>
        </p:spPr>
        <p:txBody>
          <a:bodyPr lIns="18360" rIns="18360" tIns="18360" bIns="18360">
            <a:noAutofit/>
          </a:bodyPr>
          <a:p>
            <a:pPr algn="r"/>
            <a:fld id="{A4AB9521-F3C8-4E7F-9328-9E558A13D41B}" type="slidenum">
              <a:rPr b="0" lang="en-US" sz="1800" spc="-1" strike="noStrike">
                <a:latin typeface="Arial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0" name=""/>
          <p:cNvSpPr txBox="1"/>
          <p:nvPr/>
        </p:nvSpPr>
        <p:spPr>
          <a:xfrm>
            <a:off x="10994760" y="6508800"/>
            <a:ext cx="1143000" cy="293040"/>
          </a:xfrm>
          <a:prstGeom prst="rect">
            <a:avLst/>
          </a:prstGeom>
          <a:noFill/>
          <a:ln w="0">
            <a:noFill/>
          </a:ln>
        </p:spPr>
        <p:txBody>
          <a:bodyPr lIns="18360" rIns="18360" tIns="18360" bIns="18360">
            <a:noAutofit/>
          </a:bodyPr>
          <a:p>
            <a:pPr algn="r"/>
            <a:fld id="{E2472C58-BC49-4CBA-8E93-6F1F74012662}" type="slidenum">
              <a:rPr b="0" lang="en-US" sz="1800" spc="-1" strike="noStrike">
                <a:latin typeface="Arial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15440" y="593280"/>
            <a:ext cx="11360160" cy="762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15440" y="1536480"/>
            <a:ext cx="2601720" cy="4554360"/>
          </a:xfrm>
          <a:prstGeom prst="rect">
            <a:avLst/>
          </a:prstGeom>
        </p:spPr>
        <p:txBody>
          <a:bodyPr lIns="0" rIns="0" tIns="0" bIns="0">
            <a:normAutofit fontScale="1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147840" y="1536480"/>
            <a:ext cx="2601720" cy="4554360"/>
          </a:xfrm>
          <a:prstGeom prst="rect">
            <a:avLst/>
          </a:prstGeom>
        </p:spPr>
        <p:txBody>
          <a:bodyPr lIns="0" rIns="0" tIns="0" bIns="0">
            <a:normAutofit fontScale="1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</a:t>
            </a:r>
            <a:r>
              <a:rPr b="0" lang="en-US" sz="3200" spc="-1" strike="noStrike">
                <a:latin typeface="Arial"/>
              </a:rPr>
              <a:t>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</a:t>
            </a:r>
            <a:r>
              <a:rPr b="0" lang="en-US" sz="2000" spc="-1" strike="noStrike">
                <a:latin typeface="Arial"/>
              </a:rPr>
              <a:t>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</a:t>
            </a:r>
            <a:r>
              <a:rPr b="0" lang="en-US" sz="2000" spc="-1" strike="noStrike">
                <a:latin typeface="Arial"/>
              </a:rPr>
              <a:t>Outline </a:t>
            </a:r>
            <a:r>
              <a:rPr b="0" lang="en-US" sz="2000" spc="-1" strike="noStrike">
                <a:latin typeface="Arial"/>
              </a:rPr>
              <a:t>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0" name=""/>
          <p:cNvSpPr txBox="1"/>
          <p:nvPr/>
        </p:nvSpPr>
        <p:spPr>
          <a:xfrm>
            <a:off x="10994760" y="6508800"/>
            <a:ext cx="1143000" cy="293040"/>
          </a:xfrm>
          <a:prstGeom prst="rect">
            <a:avLst/>
          </a:prstGeom>
          <a:noFill/>
          <a:ln w="0">
            <a:noFill/>
          </a:ln>
        </p:spPr>
        <p:txBody>
          <a:bodyPr lIns="18360" rIns="18360" tIns="18360" bIns="18360">
            <a:noAutofit/>
          </a:bodyPr>
          <a:p>
            <a:pPr algn="r"/>
            <a:fld id="{BB14127A-DBED-412A-B319-03E37091C242}" type="slidenum">
              <a:rPr b="0" lang="en-US" sz="1800" spc="-1" strike="noStrike">
                <a:latin typeface="Arial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1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slideLayout" Target="../slideLayouts/slideLayout1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slideLayout" Target="../slideLayouts/slideLayout1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jpeg"/><Relationship Id="rId11" Type="http://schemas.openxmlformats.org/officeDocument/2006/relationships/slideLayout" Target="../slideLayouts/slideLayout1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1"/>
          <p:cNvSpPr/>
          <p:nvPr/>
        </p:nvSpPr>
        <p:spPr>
          <a:xfrm>
            <a:off x="0" y="93960"/>
            <a:ext cx="12191760" cy="173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 algn="ctr">
              <a:lnSpc>
                <a:spcPct val="9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Calibri"/>
              </a:rPr>
              <a:t>IMPACTS 2020</a:t>
            </a:r>
            <a:br/>
            <a:r>
              <a:rPr b="1" lang="en-US" sz="4800" spc="-1" strike="noStrike">
                <a:solidFill>
                  <a:srgbClr val="000000"/>
                </a:solidFill>
                <a:latin typeface="Calibri"/>
              </a:rPr>
              <a:t>Cloud Probes – Science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58" name="Content Placeholder 2"/>
          <p:cNvSpPr/>
          <p:nvPr/>
        </p:nvSpPr>
        <p:spPr>
          <a:xfrm>
            <a:off x="0" y="2535480"/>
            <a:ext cx="12191760" cy="38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61000"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David Delene, Mike Poellot, 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Kendra Sand, Greg Sova,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and Trece Hopp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4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4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Calibri"/>
              </a:rPr>
              <a:t>University of North Dakota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40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28 September 2021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1"/>
          <p:cNvSpPr/>
          <p:nvPr/>
        </p:nvSpPr>
        <p:spPr>
          <a:xfrm>
            <a:off x="0" y="0"/>
            <a:ext cx="12191760" cy="91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IMPACTS 2020 Cloud Probes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60" name="Picture 6" descr=""/>
          <p:cNvPicPr/>
          <p:nvPr/>
        </p:nvPicPr>
        <p:blipFill>
          <a:blip r:embed="rId1"/>
          <a:stretch/>
        </p:blipFill>
        <p:spPr>
          <a:xfrm>
            <a:off x="961200" y="3693600"/>
            <a:ext cx="4027680" cy="3020040"/>
          </a:xfrm>
          <a:prstGeom prst="rect">
            <a:avLst/>
          </a:prstGeom>
          <a:ln w="36720">
            <a:solidFill>
              <a:srgbClr val="000000"/>
            </a:solidFill>
            <a:round/>
          </a:ln>
        </p:spPr>
      </p:pic>
      <p:pic>
        <p:nvPicPr>
          <p:cNvPr id="161" name="Picture 8" descr=""/>
          <p:cNvPicPr/>
          <p:nvPr/>
        </p:nvPicPr>
        <p:blipFill>
          <a:blip r:embed="rId2"/>
          <a:srcRect l="0" t="10935" r="0" b="0"/>
          <a:stretch/>
        </p:blipFill>
        <p:spPr>
          <a:xfrm>
            <a:off x="5976360" y="3692160"/>
            <a:ext cx="4517280" cy="3017520"/>
          </a:xfrm>
          <a:prstGeom prst="rect">
            <a:avLst/>
          </a:prstGeom>
          <a:ln w="36720">
            <a:solidFill>
              <a:srgbClr val="000000"/>
            </a:solidFill>
            <a:round/>
          </a:ln>
        </p:spPr>
      </p:pic>
      <p:pic>
        <p:nvPicPr>
          <p:cNvPr id="162" name="Picture 9" descr=""/>
          <p:cNvPicPr/>
          <p:nvPr/>
        </p:nvPicPr>
        <p:blipFill>
          <a:blip r:embed="rId3"/>
          <a:stretch/>
        </p:blipFill>
        <p:spPr>
          <a:xfrm>
            <a:off x="120600" y="864000"/>
            <a:ext cx="3536640" cy="2652120"/>
          </a:xfrm>
          <a:prstGeom prst="rect">
            <a:avLst/>
          </a:prstGeom>
          <a:ln w="36720">
            <a:solidFill>
              <a:srgbClr val="000000"/>
            </a:solidFill>
            <a:round/>
          </a:ln>
        </p:spPr>
      </p:pic>
      <p:pic>
        <p:nvPicPr>
          <p:cNvPr id="163" name="Picture 10" descr=""/>
          <p:cNvPicPr/>
          <p:nvPr/>
        </p:nvPicPr>
        <p:blipFill>
          <a:blip r:embed="rId4"/>
          <a:stretch/>
        </p:blipFill>
        <p:spPr>
          <a:xfrm>
            <a:off x="7202520" y="864000"/>
            <a:ext cx="4800240" cy="2651400"/>
          </a:xfrm>
          <a:prstGeom prst="rect">
            <a:avLst/>
          </a:prstGeom>
          <a:ln w="36720">
            <a:solidFill>
              <a:srgbClr val="000000"/>
            </a:solidFill>
            <a:round/>
          </a:ln>
        </p:spPr>
      </p:pic>
      <p:pic>
        <p:nvPicPr>
          <p:cNvPr id="164" name="Picture 15" descr=""/>
          <p:cNvPicPr/>
          <p:nvPr/>
        </p:nvPicPr>
        <p:blipFill>
          <a:blip r:embed="rId5"/>
          <a:srcRect l="50465" t="12801" r="25457" b="60111"/>
          <a:stretch/>
        </p:blipFill>
        <p:spPr>
          <a:xfrm>
            <a:off x="3837600" y="864000"/>
            <a:ext cx="3145320" cy="2651400"/>
          </a:xfrm>
          <a:prstGeom prst="rect">
            <a:avLst/>
          </a:prstGeom>
          <a:ln w="36720">
            <a:solidFill>
              <a:srgbClr val="111111"/>
            </a:solidFill>
            <a:round/>
          </a:ln>
        </p:spPr>
      </p:pic>
      <p:sp>
        <p:nvSpPr>
          <p:cNvPr id="165" name=""/>
          <p:cNvSpPr/>
          <p:nvPr/>
        </p:nvSpPr>
        <p:spPr>
          <a:xfrm>
            <a:off x="349200" y="2844360"/>
            <a:ext cx="1142640" cy="385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PHIPS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6" name=""/>
          <p:cNvSpPr/>
          <p:nvPr/>
        </p:nvSpPr>
        <p:spPr>
          <a:xfrm>
            <a:off x="2406600" y="3049560"/>
            <a:ext cx="914040" cy="385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2DS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7" name=""/>
          <p:cNvSpPr/>
          <p:nvPr/>
        </p:nvSpPr>
        <p:spPr>
          <a:xfrm>
            <a:off x="4114800" y="2357280"/>
            <a:ext cx="914040" cy="385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RICE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8" name=""/>
          <p:cNvSpPr/>
          <p:nvPr/>
        </p:nvSpPr>
        <p:spPr>
          <a:xfrm>
            <a:off x="9372600" y="914400"/>
            <a:ext cx="2285640" cy="4424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Hotwire Boom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9" name=""/>
          <p:cNvSpPr/>
          <p:nvPr/>
        </p:nvSpPr>
        <p:spPr>
          <a:xfrm>
            <a:off x="8915400" y="3079080"/>
            <a:ext cx="914040" cy="385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King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0" name=""/>
          <p:cNvSpPr/>
          <p:nvPr/>
        </p:nvSpPr>
        <p:spPr>
          <a:xfrm>
            <a:off x="4114800" y="2357280"/>
            <a:ext cx="914040" cy="385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RICE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1" name=""/>
          <p:cNvSpPr/>
          <p:nvPr/>
        </p:nvSpPr>
        <p:spPr>
          <a:xfrm>
            <a:off x="4114800" y="2357280"/>
            <a:ext cx="914040" cy="385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RICE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2" name=""/>
          <p:cNvSpPr/>
          <p:nvPr/>
        </p:nvSpPr>
        <p:spPr>
          <a:xfrm>
            <a:off x="7799400" y="2287080"/>
            <a:ext cx="914040" cy="385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CDP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3" name=""/>
          <p:cNvSpPr/>
          <p:nvPr/>
        </p:nvSpPr>
        <p:spPr>
          <a:xfrm>
            <a:off x="10071000" y="2250000"/>
            <a:ext cx="1599840" cy="385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Nevzorvo</a:t>
            </a:r>
            <a:endParaRPr b="1" lang="en-US" sz="2000" spc="-1" strike="noStrike">
              <a:latin typeface="Arial"/>
            </a:endParaRPr>
          </a:p>
        </p:txBody>
      </p:sp>
      <p:sp>
        <p:nvSpPr>
          <p:cNvPr id="174" name=""/>
          <p:cNvSpPr/>
          <p:nvPr/>
        </p:nvSpPr>
        <p:spPr>
          <a:xfrm>
            <a:off x="10600200" y="1671120"/>
            <a:ext cx="685440" cy="61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0000"/>
                </a:solidFill>
                <a:latin typeface="Calibri"/>
              </a:rPr>
              <a:t>X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75" name=""/>
          <p:cNvSpPr/>
          <p:nvPr/>
        </p:nvSpPr>
        <p:spPr>
          <a:xfrm>
            <a:off x="1931400" y="6099480"/>
            <a:ext cx="1592640" cy="4809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Hawkeye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6" name=""/>
          <p:cNvSpPr/>
          <p:nvPr/>
        </p:nvSpPr>
        <p:spPr>
          <a:xfrm>
            <a:off x="6211800" y="4656600"/>
            <a:ext cx="1592640" cy="4809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HVPS3-B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7" name=""/>
          <p:cNvSpPr/>
          <p:nvPr/>
        </p:nvSpPr>
        <p:spPr>
          <a:xfrm>
            <a:off x="7724160" y="6204960"/>
            <a:ext cx="1592640" cy="4809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HVPS3-B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8" name=""/>
          <p:cNvSpPr/>
          <p:nvPr/>
        </p:nvSpPr>
        <p:spPr>
          <a:xfrm>
            <a:off x="3544560" y="4319640"/>
            <a:ext cx="1135440" cy="9381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FCDP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2D-S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CPI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3_1"/>
          <p:cNvSpPr/>
          <p:nvPr/>
        </p:nvSpPr>
        <p:spPr>
          <a:xfrm>
            <a:off x="838080" y="41040"/>
            <a:ext cx="10514880" cy="92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IMPA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CTS 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P3 - 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2020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/01/2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5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4330800" y="914400"/>
            <a:ext cx="7315200" cy="5900040"/>
          </a:xfrm>
          <a:prstGeom prst="rect">
            <a:avLst/>
          </a:prstGeom>
          <a:ln w="0">
            <a:noFill/>
          </a:ln>
        </p:spPr>
      </p:pic>
      <p:pic>
        <p:nvPicPr>
          <p:cNvPr id="181" name="" descr=""/>
          <p:cNvPicPr/>
          <p:nvPr/>
        </p:nvPicPr>
        <p:blipFill>
          <a:blip r:embed="rId2"/>
          <a:srcRect l="19062" t="67292" r="50431" b="0"/>
          <a:stretch/>
        </p:blipFill>
        <p:spPr>
          <a:xfrm>
            <a:off x="300960" y="1335600"/>
            <a:ext cx="3291120" cy="2286000"/>
          </a:xfrm>
          <a:prstGeom prst="rect">
            <a:avLst/>
          </a:prstGeom>
          <a:ln w="0">
            <a:noFill/>
          </a:ln>
        </p:spPr>
      </p:pic>
      <p:pic>
        <p:nvPicPr>
          <p:cNvPr id="182" name="Picture 6_0" descr=""/>
          <p:cNvPicPr/>
          <p:nvPr/>
        </p:nvPicPr>
        <p:blipFill>
          <a:blip r:embed="rId3"/>
          <a:srcRect l="32883" t="36626" r="27378" b="25514"/>
          <a:stretch/>
        </p:blipFill>
        <p:spPr>
          <a:xfrm>
            <a:off x="385200" y="3801960"/>
            <a:ext cx="3520080" cy="2514240"/>
          </a:xfrm>
          <a:prstGeom prst="rect">
            <a:avLst/>
          </a:prstGeom>
          <a:ln w="36720">
            <a:solidFill>
              <a:srgbClr val="000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3"/>
          <p:cNvSpPr/>
          <p:nvPr/>
        </p:nvSpPr>
        <p:spPr>
          <a:xfrm>
            <a:off x="0" y="41040"/>
            <a:ext cx="12192120" cy="92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IMPACTS P3 - 2020/01/25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1"/>
          <a:srcRect l="0" t="46489" r="0" b="0"/>
          <a:stretch/>
        </p:blipFill>
        <p:spPr>
          <a:xfrm>
            <a:off x="48600" y="842400"/>
            <a:ext cx="12002400" cy="5715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3_0"/>
          <p:cNvSpPr/>
          <p:nvPr/>
        </p:nvSpPr>
        <p:spPr>
          <a:xfrm>
            <a:off x="838080" y="41040"/>
            <a:ext cx="10514880" cy="92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IM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PA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CT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S 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P3 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- 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20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20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/0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1/</a:t>
            </a: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25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1"/>
          <a:srcRect l="0" t="65" r="0" b="52830"/>
          <a:stretch/>
        </p:blipFill>
        <p:spPr>
          <a:xfrm>
            <a:off x="113400" y="867600"/>
            <a:ext cx="12002400" cy="5028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3_2"/>
          <p:cNvSpPr/>
          <p:nvPr/>
        </p:nvSpPr>
        <p:spPr>
          <a:xfrm>
            <a:off x="0" y="41040"/>
            <a:ext cx="12192120" cy="92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Ro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se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mo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unt 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Icin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g 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(RI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CE) 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Det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ect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or 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Dur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ing 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IMP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AC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TS 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202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0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88" name="Google Shape;87;p14" descr=""/>
          <p:cNvPicPr/>
          <p:nvPr/>
        </p:nvPicPr>
        <p:blipFill>
          <a:blip r:embed="rId1"/>
          <a:stretch/>
        </p:blipFill>
        <p:spPr>
          <a:xfrm>
            <a:off x="977760" y="7360920"/>
            <a:ext cx="5252760" cy="5851800"/>
          </a:xfrm>
          <a:prstGeom prst="rect">
            <a:avLst/>
          </a:prstGeom>
          <a:ln w="0">
            <a:noFill/>
          </a:ln>
        </p:spPr>
      </p:pic>
      <p:pic>
        <p:nvPicPr>
          <p:cNvPr id="189" name="Google Shape;87;p14_0" descr=""/>
          <p:cNvPicPr/>
          <p:nvPr/>
        </p:nvPicPr>
        <p:blipFill>
          <a:blip r:embed="rId2"/>
          <a:stretch/>
        </p:blipFill>
        <p:spPr>
          <a:xfrm>
            <a:off x="977760" y="7360920"/>
            <a:ext cx="5252760" cy="5851800"/>
          </a:xfrm>
          <a:prstGeom prst="rect">
            <a:avLst/>
          </a:prstGeom>
          <a:ln w="0">
            <a:noFill/>
          </a:ln>
        </p:spPr>
      </p:pic>
      <p:pic>
        <p:nvPicPr>
          <p:cNvPr id="190" name="Google Shape;87;p14_1" descr=""/>
          <p:cNvPicPr/>
          <p:nvPr/>
        </p:nvPicPr>
        <p:blipFill>
          <a:blip r:embed="rId3"/>
          <a:stretch/>
        </p:blipFill>
        <p:spPr>
          <a:xfrm>
            <a:off x="977760" y="7360920"/>
            <a:ext cx="5252760" cy="5851800"/>
          </a:xfrm>
          <a:prstGeom prst="rect">
            <a:avLst/>
          </a:prstGeom>
          <a:ln w="0">
            <a:noFill/>
          </a:ln>
        </p:spPr>
      </p:pic>
      <p:pic>
        <p:nvPicPr>
          <p:cNvPr id="191" name="Google Shape;88;p14" descr=""/>
          <p:cNvPicPr/>
          <p:nvPr/>
        </p:nvPicPr>
        <p:blipFill>
          <a:blip r:embed="rId4"/>
          <a:stretch/>
        </p:blipFill>
        <p:spPr>
          <a:xfrm>
            <a:off x="926712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192" name="Google Shape;88;p14_0" descr=""/>
          <p:cNvPicPr/>
          <p:nvPr/>
        </p:nvPicPr>
        <p:blipFill>
          <a:blip r:embed="rId5"/>
          <a:stretch/>
        </p:blipFill>
        <p:spPr>
          <a:xfrm>
            <a:off x="926712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193" name="Google Shape;88;p14_1" descr=""/>
          <p:cNvPicPr/>
          <p:nvPr/>
        </p:nvPicPr>
        <p:blipFill>
          <a:blip r:embed="rId6"/>
          <a:stretch/>
        </p:blipFill>
        <p:spPr>
          <a:xfrm>
            <a:off x="926712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194" name="Google Shape;88;p14_2" descr=""/>
          <p:cNvPicPr/>
          <p:nvPr/>
        </p:nvPicPr>
        <p:blipFill>
          <a:blip r:embed="rId7"/>
          <a:stretch/>
        </p:blipFill>
        <p:spPr>
          <a:xfrm>
            <a:off x="926712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195" name="Google Shape;88;p14_3" descr=""/>
          <p:cNvPicPr/>
          <p:nvPr/>
        </p:nvPicPr>
        <p:blipFill>
          <a:blip r:embed="rId8"/>
          <a:stretch/>
        </p:blipFill>
        <p:spPr>
          <a:xfrm>
            <a:off x="836424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196" name="" descr=""/>
          <p:cNvPicPr/>
          <p:nvPr/>
        </p:nvPicPr>
        <p:blipFill>
          <a:blip r:embed="rId9"/>
          <a:srcRect l="0" t="19029" r="0" b="5131"/>
          <a:stretch/>
        </p:blipFill>
        <p:spPr>
          <a:xfrm>
            <a:off x="84600" y="858240"/>
            <a:ext cx="11991960" cy="5614200"/>
          </a:xfrm>
          <a:prstGeom prst="rect">
            <a:avLst/>
          </a:prstGeom>
          <a:ln w="0">
            <a:noFill/>
          </a:ln>
        </p:spPr>
      </p:pic>
      <p:pic>
        <p:nvPicPr>
          <p:cNvPr id="197" name="" descr=""/>
          <p:cNvPicPr/>
          <p:nvPr/>
        </p:nvPicPr>
        <p:blipFill>
          <a:blip r:embed="rId10"/>
          <a:stretch/>
        </p:blipFill>
        <p:spPr>
          <a:xfrm>
            <a:off x="1751760" y="1094400"/>
            <a:ext cx="2568240" cy="2878560"/>
          </a:xfrm>
          <a:prstGeom prst="rect">
            <a:avLst/>
          </a:prstGeom>
          <a:ln w="36720">
            <a:solidFill>
              <a:srgbClr val="000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3_3"/>
          <p:cNvSpPr/>
          <p:nvPr/>
        </p:nvSpPr>
        <p:spPr>
          <a:xfrm>
            <a:off x="0" y="41040"/>
            <a:ext cx="12192120" cy="92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Rosemount Icing (RICE) Detector During IMPACTS 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2020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99" name="Google Shape;87;p14_5" descr=""/>
          <p:cNvPicPr/>
          <p:nvPr/>
        </p:nvPicPr>
        <p:blipFill>
          <a:blip r:embed="rId1"/>
          <a:stretch/>
        </p:blipFill>
        <p:spPr>
          <a:xfrm>
            <a:off x="977760" y="7360920"/>
            <a:ext cx="5252760" cy="5851800"/>
          </a:xfrm>
          <a:prstGeom prst="rect">
            <a:avLst/>
          </a:prstGeom>
          <a:ln w="0">
            <a:noFill/>
          </a:ln>
        </p:spPr>
      </p:pic>
      <p:pic>
        <p:nvPicPr>
          <p:cNvPr id="200" name="Google Shape;87;p14_6" descr=""/>
          <p:cNvPicPr/>
          <p:nvPr/>
        </p:nvPicPr>
        <p:blipFill>
          <a:blip r:embed="rId2"/>
          <a:stretch/>
        </p:blipFill>
        <p:spPr>
          <a:xfrm>
            <a:off x="977760" y="7360920"/>
            <a:ext cx="5252760" cy="5851800"/>
          </a:xfrm>
          <a:prstGeom prst="rect">
            <a:avLst/>
          </a:prstGeom>
          <a:ln w="0">
            <a:noFill/>
          </a:ln>
        </p:spPr>
      </p:pic>
      <p:pic>
        <p:nvPicPr>
          <p:cNvPr id="201" name="Google Shape;87;p14_7" descr=""/>
          <p:cNvPicPr/>
          <p:nvPr/>
        </p:nvPicPr>
        <p:blipFill>
          <a:blip r:embed="rId3"/>
          <a:stretch/>
        </p:blipFill>
        <p:spPr>
          <a:xfrm>
            <a:off x="977760" y="7360920"/>
            <a:ext cx="5252760" cy="5851800"/>
          </a:xfrm>
          <a:prstGeom prst="rect">
            <a:avLst/>
          </a:prstGeom>
          <a:ln w="0">
            <a:noFill/>
          </a:ln>
        </p:spPr>
      </p:pic>
      <p:pic>
        <p:nvPicPr>
          <p:cNvPr id="202" name="Google Shape;88;p14_9" descr=""/>
          <p:cNvPicPr/>
          <p:nvPr/>
        </p:nvPicPr>
        <p:blipFill>
          <a:blip r:embed="rId4"/>
          <a:stretch/>
        </p:blipFill>
        <p:spPr>
          <a:xfrm>
            <a:off x="926712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203" name="Google Shape;88;p14_10" descr=""/>
          <p:cNvPicPr/>
          <p:nvPr/>
        </p:nvPicPr>
        <p:blipFill>
          <a:blip r:embed="rId5"/>
          <a:stretch/>
        </p:blipFill>
        <p:spPr>
          <a:xfrm>
            <a:off x="926712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204" name="Google Shape;88;p14_11" descr=""/>
          <p:cNvPicPr/>
          <p:nvPr/>
        </p:nvPicPr>
        <p:blipFill>
          <a:blip r:embed="rId6"/>
          <a:stretch/>
        </p:blipFill>
        <p:spPr>
          <a:xfrm>
            <a:off x="926712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205" name="Google Shape;88;p14_12" descr=""/>
          <p:cNvPicPr/>
          <p:nvPr/>
        </p:nvPicPr>
        <p:blipFill>
          <a:blip r:embed="rId7"/>
          <a:stretch/>
        </p:blipFill>
        <p:spPr>
          <a:xfrm>
            <a:off x="926712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206" name="Google Shape;88;p14_13" descr=""/>
          <p:cNvPicPr/>
          <p:nvPr/>
        </p:nvPicPr>
        <p:blipFill>
          <a:blip r:embed="rId8"/>
          <a:stretch/>
        </p:blipFill>
        <p:spPr>
          <a:xfrm>
            <a:off x="836424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207" name="" descr=""/>
          <p:cNvPicPr/>
          <p:nvPr/>
        </p:nvPicPr>
        <p:blipFill>
          <a:blip r:embed="rId9"/>
          <a:stretch/>
        </p:blipFill>
        <p:spPr>
          <a:xfrm>
            <a:off x="20908080" y="7679880"/>
            <a:ext cx="6951960" cy="5213880"/>
          </a:xfrm>
          <a:prstGeom prst="rect">
            <a:avLst/>
          </a:prstGeom>
          <a:ln w="0">
            <a:noFill/>
          </a:ln>
        </p:spPr>
      </p:pic>
      <p:pic>
        <p:nvPicPr>
          <p:cNvPr id="208" name="" descr=""/>
          <p:cNvPicPr/>
          <p:nvPr/>
        </p:nvPicPr>
        <p:blipFill>
          <a:blip r:embed="rId10"/>
          <a:srcRect l="0" t="5783" r="0" b="0"/>
          <a:stretch/>
        </p:blipFill>
        <p:spPr>
          <a:xfrm>
            <a:off x="2052360" y="803160"/>
            <a:ext cx="8511840" cy="6015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3_4"/>
          <p:cNvSpPr/>
          <p:nvPr/>
        </p:nvSpPr>
        <p:spPr>
          <a:xfrm>
            <a:off x="0" y="41040"/>
            <a:ext cx="12192120" cy="92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Arial"/>
                <a:ea typeface="Arial"/>
              </a:rPr>
              <a:t>Conclusions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10" name="Google Shape;87;p14_3" descr=""/>
          <p:cNvPicPr/>
          <p:nvPr/>
        </p:nvPicPr>
        <p:blipFill>
          <a:blip r:embed="rId1"/>
          <a:stretch/>
        </p:blipFill>
        <p:spPr>
          <a:xfrm>
            <a:off x="977760" y="7360920"/>
            <a:ext cx="5252760" cy="5851800"/>
          </a:xfrm>
          <a:prstGeom prst="rect">
            <a:avLst/>
          </a:prstGeom>
          <a:ln w="0">
            <a:noFill/>
          </a:ln>
        </p:spPr>
      </p:pic>
      <p:pic>
        <p:nvPicPr>
          <p:cNvPr id="211" name="Google Shape;87;p14_4" descr=""/>
          <p:cNvPicPr/>
          <p:nvPr/>
        </p:nvPicPr>
        <p:blipFill>
          <a:blip r:embed="rId2"/>
          <a:stretch/>
        </p:blipFill>
        <p:spPr>
          <a:xfrm>
            <a:off x="977760" y="7360920"/>
            <a:ext cx="5252760" cy="5851800"/>
          </a:xfrm>
          <a:prstGeom prst="rect">
            <a:avLst/>
          </a:prstGeom>
          <a:ln w="0">
            <a:noFill/>
          </a:ln>
        </p:spPr>
      </p:pic>
      <p:pic>
        <p:nvPicPr>
          <p:cNvPr id="212" name="Google Shape;87;p14_8" descr=""/>
          <p:cNvPicPr/>
          <p:nvPr/>
        </p:nvPicPr>
        <p:blipFill>
          <a:blip r:embed="rId3"/>
          <a:stretch/>
        </p:blipFill>
        <p:spPr>
          <a:xfrm>
            <a:off x="977760" y="7360920"/>
            <a:ext cx="5252760" cy="5851800"/>
          </a:xfrm>
          <a:prstGeom prst="rect">
            <a:avLst/>
          </a:prstGeom>
          <a:ln w="0">
            <a:noFill/>
          </a:ln>
        </p:spPr>
      </p:pic>
      <p:pic>
        <p:nvPicPr>
          <p:cNvPr id="213" name="Google Shape;88;p14_5" descr=""/>
          <p:cNvPicPr/>
          <p:nvPr/>
        </p:nvPicPr>
        <p:blipFill>
          <a:blip r:embed="rId4"/>
          <a:stretch/>
        </p:blipFill>
        <p:spPr>
          <a:xfrm>
            <a:off x="926712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214" name="Google Shape;88;p14_6" descr=""/>
          <p:cNvPicPr/>
          <p:nvPr/>
        </p:nvPicPr>
        <p:blipFill>
          <a:blip r:embed="rId5"/>
          <a:stretch/>
        </p:blipFill>
        <p:spPr>
          <a:xfrm>
            <a:off x="926712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215" name="Google Shape;88;p14_7" descr=""/>
          <p:cNvPicPr/>
          <p:nvPr/>
        </p:nvPicPr>
        <p:blipFill>
          <a:blip r:embed="rId6"/>
          <a:stretch/>
        </p:blipFill>
        <p:spPr>
          <a:xfrm>
            <a:off x="926712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216" name="Google Shape;88;p14_8" descr=""/>
          <p:cNvPicPr/>
          <p:nvPr/>
        </p:nvPicPr>
        <p:blipFill>
          <a:blip r:embed="rId7"/>
          <a:stretch/>
        </p:blipFill>
        <p:spPr>
          <a:xfrm>
            <a:off x="926712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217" name="Google Shape;88;p14_14" descr=""/>
          <p:cNvPicPr/>
          <p:nvPr/>
        </p:nvPicPr>
        <p:blipFill>
          <a:blip r:embed="rId8"/>
          <a:stretch/>
        </p:blipFill>
        <p:spPr>
          <a:xfrm>
            <a:off x="8364240" y="7360920"/>
            <a:ext cx="9466560" cy="5851800"/>
          </a:xfrm>
          <a:prstGeom prst="rect">
            <a:avLst/>
          </a:prstGeom>
          <a:ln w="0">
            <a:noFill/>
          </a:ln>
        </p:spPr>
      </p:pic>
      <p:pic>
        <p:nvPicPr>
          <p:cNvPr id="218" name="" descr=""/>
          <p:cNvPicPr/>
          <p:nvPr/>
        </p:nvPicPr>
        <p:blipFill>
          <a:blip r:embed="rId9"/>
          <a:stretch/>
        </p:blipFill>
        <p:spPr>
          <a:xfrm>
            <a:off x="20908080" y="7679880"/>
            <a:ext cx="6951960" cy="5213880"/>
          </a:xfrm>
          <a:prstGeom prst="rect">
            <a:avLst/>
          </a:prstGeom>
          <a:ln w="0">
            <a:noFill/>
          </a:ln>
        </p:spPr>
      </p:pic>
      <p:sp>
        <p:nvSpPr>
          <p:cNvPr id="219" name="TextBox 4_3"/>
          <p:cNvSpPr/>
          <p:nvPr/>
        </p:nvSpPr>
        <p:spPr>
          <a:xfrm>
            <a:off x="228600" y="819000"/>
            <a:ext cx="11658600" cy="264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66120" indent="-32004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The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FCD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has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high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er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num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ber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of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drop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lets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and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larg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er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size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drop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lets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than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the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CDP.</a:t>
            </a:r>
            <a:endParaRPr b="0" lang="en-US" sz="2800" spc="-1" strike="noStrike">
              <a:latin typeface="Arial"/>
            </a:endParaRPr>
          </a:p>
          <a:p>
            <a:pPr marL="366120" indent="-32004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endParaRPr b="0" lang="en-US" sz="2800" spc="-1" strike="noStrike">
              <a:latin typeface="Arial"/>
            </a:endParaRPr>
          </a:p>
          <a:p>
            <a:pPr marL="366120" indent="-32004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The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RICE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Prob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deri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ved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SLW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C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prod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uct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is a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valid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prod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uct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whe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n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oper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atin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g at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tem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pera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ture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s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cold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er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than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-3 ℃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and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with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pitch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angl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e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less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than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3°.</a:t>
            </a: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0"/>
          <a:srcRect l="0" t="14856" r="0" b="38854"/>
          <a:stretch/>
        </p:blipFill>
        <p:spPr>
          <a:xfrm>
            <a:off x="-3960" y="3549600"/>
            <a:ext cx="12191760" cy="2742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3347</TotalTime>
  <Application>LibreOffice/7.1.6.2$Linux_X86_64 LibreOffice_project/10$Build-2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2020-07-20T21:46:55Z</dcterms:created>
  <dc:creator>Poellot, Michael</dc:creator>
  <dc:description/>
  <dc:language>en-US</dc:language>
  <cp:lastModifiedBy/>
  <dcterms:modified xsi:type="dcterms:W3CDTF">2021-09-26T23:20:08Z</dcterms:modified>
  <cp:revision>55</cp:revision>
  <dc:subject/>
  <dc:title>Cloud Probes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1</vt:r8>
  </property>
  <property fmtid="{D5CDD505-2E9C-101B-9397-08002B2CF9AE}" pid="3" name="Notes">
    <vt:r8>1</vt:r8>
  </property>
  <property fmtid="{D5CDD505-2E9C-101B-9397-08002B2CF9AE}" pid="4" name="PresentationFormat">
    <vt:lpwstr>Widescreen</vt:lpwstr>
  </property>
  <property fmtid="{D5CDD505-2E9C-101B-9397-08002B2CF9AE}" pid="5" name="Slides">
    <vt:r8>11</vt:r8>
  </property>
</Properties>
</file>