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1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A6126-B17C-426D-840C-06D3B61CE12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30CBE-515D-49C3-976E-5BAE6F055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0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30CBE-515D-49C3-976E-5BAE6F0556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0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15440" y="593280"/>
            <a:ext cx="11359800" cy="762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15440" y="593280"/>
            <a:ext cx="11359800" cy="762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15440" y="593280"/>
            <a:ext cx="11359800" cy="762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15440" y="593280"/>
            <a:ext cx="11359800" cy="762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15440" y="593280"/>
            <a:ext cx="11359800" cy="762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15440" y="593280"/>
            <a:ext cx="11359800" cy="762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15440" y="593280"/>
            <a:ext cx="11359800" cy="762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15440" y="593280"/>
            <a:ext cx="11359800" cy="353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15440" y="593280"/>
            <a:ext cx="11359800" cy="762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15440" y="593280"/>
            <a:ext cx="11359800" cy="762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15440" y="593280"/>
            <a:ext cx="11359800" cy="762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15440" y="593280"/>
            <a:ext cx="11359800" cy="762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15440" y="593280"/>
            <a:ext cx="11359800" cy="762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15440" y="593280"/>
            <a:ext cx="11359800" cy="762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15440" y="593280"/>
            <a:ext cx="11359800" cy="762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15440" y="593280"/>
            <a:ext cx="11359800" cy="762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15440" y="593280"/>
            <a:ext cx="11359800" cy="762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15440" y="593280"/>
            <a:ext cx="11359800" cy="762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15440" y="593280"/>
            <a:ext cx="11359800" cy="353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15440" y="593280"/>
            <a:ext cx="11359800" cy="762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15440" y="593280"/>
            <a:ext cx="11359800" cy="762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15440" y="593280"/>
            <a:ext cx="11359800" cy="762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15440" y="593280"/>
            <a:ext cx="11359800" cy="762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94760" y="6508800"/>
            <a:ext cx="1143000" cy="293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r"/>
            <a:fld id="{5E79265E-7052-4DA4-B1F8-33B8C2E7D23B}" type="slidenum">
              <a:rPr lang="en-US" sz="1800" b="0" strike="noStrike" spc="-1">
                <a:latin typeface="Arial"/>
              </a:rPr>
              <a:t>‹#›</a:t>
            </a:fld>
            <a:endParaRPr lang="en-US" sz="18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15440" y="593280"/>
            <a:ext cx="11359800" cy="762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994760" y="6508800"/>
            <a:ext cx="1143000" cy="293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r"/>
            <a:fld id="{25087B65-2213-40C4-B0FA-EBC8F65A6933}" type="slidenum">
              <a:rPr lang="en-US" sz="1800" b="0" strike="noStrike" spc="-1">
                <a:latin typeface="Arial"/>
              </a:rPr>
              <a:t>‹#›</a:t>
            </a:fld>
            <a:endParaRPr lang="en-US" sz="18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1"/>
          <p:cNvSpPr/>
          <p:nvPr/>
        </p:nvSpPr>
        <p:spPr>
          <a:xfrm>
            <a:off x="0" y="93960"/>
            <a:ext cx="12191400" cy="173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93000"/>
          </a:bodyPr>
          <a:lstStyle/>
          <a:p>
            <a:pPr algn="ctr">
              <a:lnSpc>
                <a:spcPct val="90000"/>
              </a:lnSpc>
            </a:pPr>
            <a:r>
              <a:rPr lang="en-US" sz="4800" b="1" strike="noStrike" spc="-1">
                <a:solidFill>
                  <a:srgbClr val="000000"/>
                </a:solidFill>
                <a:latin typeface="Calibri"/>
                <a:ea typeface="DejaVu Sans"/>
              </a:rPr>
              <a:t>IMPACTS 2022</a:t>
            </a:r>
            <a:r>
              <a:t/>
            </a:r>
            <a:br/>
            <a:r>
              <a:rPr lang="en-US" sz="4800" b="1" strike="noStrike" spc="-1">
                <a:solidFill>
                  <a:srgbClr val="000000"/>
                </a:solidFill>
                <a:latin typeface="Calibri"/>
                <a:ea typeface="DejaVu Sans"/>
              </a:rPr>
              <a:t>Cloud Probes – Status and Updates</a:t>
            </a:r>
            <a:endParaRPr lang="en-US" sz="4800" b="0" strike="noStrike" spc="-1">
              <a:latin typeface="Arial"/>
            </a:endParaRPr>
          </a:p>
        </p:txBody>
      </p:sp>
      <p:sp>
        <p:nvSpPr>
          <p:cNvPr id="79" name="Content Placeholder 2"/>
          <p:cNvSpPr/>
          <p:nvPr/>
        </p:nvSpPr>
        <p:spPr>
          <a:xfrm>
            <a:off x="0" y="2535480"/>
            <a:ext cx="12191400" cy="386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6000" lnSpcReduction="2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4400" b="1" strike="noStrike" spc="-1">
                <a:solidFill>
                  <a:srgbClr val="000000"/>
                </a:solidFill>
                <a:latin typeface="Arial"/>
                <a:ea typeface="DejaVu Sans"/>
              </a:rPr>
              <a:t>David Delene, Mike Poellot, </a:t>
            </a:r>
            <a:endParaRPr lang="en-US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4400" b="1" strike="noStrike" spc="-1">
                <a:solidFill>
                  <a:srgbClr val="000000"/>
                </a:solidFill>
                <a:latin typeface="Arial"/>
                <a:ea typeface="DejaVu Sans"/>
              </a:rPr>
              <a:t>Kendra Sand, Greg Sova,</a:t>
            </a:r>
            <a:endParaRPr lang="en-US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4400" b="1" strike="noStrike" spc="-1">
                <a:solidFill>
                  <a:srgbClr val="000000"/>
                </a:solidFill>
                <a:latin typeface="Arial"/>
                <a:ea typeface="DejaVu Sans"/>
              </a:rPr>
              <a:t> and Trece Hopp</a:t>
            </a:r>
            <a:endParaRPr lang="en-US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University of North Dakota</a:t>
            </a:r>
            <a:endParaRPr lang="en-US" sz="4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4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3600" b="0" strike="noStrike" spc="-1">
                <a:solidFill>
                  <a:srgbClr val="000000"/>
                </a:solidFill>
                <a:latin typeface="Arial"/>
                <a:ea typeface="DejaVu Sans"/>
              </a:rPr>
              <a:t>29 September 2021</a:t>
            </a: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1"/>
          <p:cNvSpPr/>
          <p:nvPr/>
        </p:nvSpPr>
        <p:spPr>
          <a:xfrm>
            <a:off x="0" y="0"/>
            <a:ext cx="12191400" cy="91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IMPACTS Cloud Probes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81" name="Picture 6"/>
          <p:cNvPicPr/>
          <p:nvPr/>
        </p:nvPicPr>
        <p:blipFill>
          <a:blip r:embed="rId3"/>
          <a:stretch/>
        </p:blipFill>
        <p:spPr>
          <a:xfrm>
            <a:off x="349200" y="3693600"/>
            <a:ext cx="4027320" cy="301968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pic>
      <p:pic>
        <p:nvPicPr>
          <p:cNvPr id="82" name="Picture 8"/>
          <p:cNvPicPr/>
          <p:nvPr/>
        </p:nvPicPr>
        <p:blipFill>
          <a:blip r:embed="rId4"/>
          <a:srcRect t="10935"/>
          <a:stretch/>
        </p:blipFill>
        <p:spPr>
          <a:xfrm>
            <a:off x="4428360" y="3692160"/>
            <a:ext cx="4516920" cy="301716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pic>
      <p:pic>
        <p:nvPicPr>
          <p:cNvPr id="83" name="Picture 9"/>
          <p:cNvPicPr/>
          <p:nvPr/>
        </p:nvPicPr>
        <p:blipFill>
          <a:blip r:embed="rId5"/>
          <a:stretch/>
        </p:blipFill>
        <p:spPr>
          <a:xfrm>
            <a:off x="120600" y="864000"/>
            <a:ext cx="3536280" cy="265176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pic>
      <p:pic>
        <p:nvPicPr>
          <p:cNvPr id="84" name="Picture 10"/>
          <p:cNvPicPr/>
          <p:nvPr/>
        </p:nvPicPr>
        <p:blipFill>
          <a:blip r:embed="rId6"/>
          <a:stretch/>
        </p:blipFill>
        <p:spPr>
          <a:xfrm>
            <a:off x="7202520" y="864000"/>
            <a:ext cx="4799880" cy="265104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pic>
      <p:sp>
        <p:nvSpPr>
          <p:cNvPr id="85" name="TextBox 13"/>
          <p:cNvSpPr/>
          <p:nvPr/>
        </p:nvSpPr>
        <p:spPr>
          <a:xfrm>
            <a:off x="9372600" y="6414480"/>
            <a:ext cx="26218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WCM – New 2022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86" name="Picture 15"/>
          <p:cNvPicPr/>
          <p:nvPr/>
        </p:nvPicPr>
        <p:blipFill>
          <a:blip r:embed="rId7"/>
          <a:srcRect l="50465" t="12801" r="25457" b="60111"/>
          <a:stretch/>
        </p:blipFill>
        <p:spPr>
          <a:xfrm>
            <a:off x="3837600" y="864000"/>
            <a:ext cx="3144960" cy="2651040"/>
          </a:xfrm>
          <a:prstGeom prst="rect">
            <a:avLst/>
          </a:prstGeom>
          <a:ln w="36720">
            <a:solidFill>
              <a:srgbClr val="111111"/>
            </a:solidFill>
            <a:round/>
          </a:ln>
        </p:spPr>
      </p:pic>
      <p:sp>
        <p:nvSpPr>
          <p:cNvPr id="87" name="Rectangle 86"/>
          <p:cNvSpPr/>
          <p:nvPr/>
        </p:nvSpPr>
        <p:spPr>
          <a:xfrm>
            <a:off x="349200" y="2844360"/>
            <a:ext cx="1142280" cy="385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FF0000"/>
                </a:solidFill>
                <a:latin typeface="Calibri"/>
                <a:ea typeface="DejaVu Sans"/>
              </a:rPr>
              <a:t>PHIPS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406600" y="3049560"/>
            <a:ext cx="913680" cy="385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FF0000"/>
                </a:solidFill>
                <a:latin typeface="Calibri"/>
                <a:ea typeface="DejaVu Sans"/>
              </a:rPr>
              <a:t>2DS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114800" y="2357280"/>
            <a:ext cx="913680" cy="385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FF0000"/>
                </a:solidFill>
                <a:latin typeface="Calibri"/>
                <a:ea typeface="DejaVu Sans"/>
              </a:rPr>
              <a:t>RICE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9372600" y="914400"/>
            <a:ext cx="2285280" cy="442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FF0000"/>
                </a:solidFill>
                <a:latin typeface="Calibri"/>
                <a:ea typeface="DejaVu Sans"/>
              </a:rPr>
              <a:t>Hotwire Boom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8915400" y="3079080"/>
            <a:ext cx="913680" cy="385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FF0000"/>
                </a:solidFill>
                <a:latin typeface="Calibri"/>
                <a:ea typeface="DejaVu Sans"/>
              </a:rPr>
              <a:t>King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114800" y="2357280"/>
            <a:ext cx="913680" cy="385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FF0000"/>
                </a:solidFill>
                <a:latin typeface="Calibri"/>
                <a:ea typeface="DejaVu Sans"/>
              </a:rPr>
              <a:t>RICE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114800" y="2357280"/>
            <a:ext cx="913680" cy="385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FF0000"/>
                </a:solidFill>
                <a:latin typeface="Calibri"/>
                <a:ea typeface="DejaVu Sans"/>
              </a:rPr>
              <a:t>RICE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799400" y="2287080"/>
            <a:ext cx="913680" cy="385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FF0000"/>
                </a:solidFill>
                <a:latin typeface="Calibri"/>
                <a:ea typeface="DejaVu Sans"/>
              </a:rPr>
              <a:t>CDP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0071000" y="2250000"/>
            <a:ext cx="1599480" cy="385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strike="sngStrike" spc="-1">
                <a:solidFill>
                  <a:srgbClr val="FF0000"/>
                </a:solidFill>
                <a:latin typeface="Calibri"/>
                <a:ea typeface="DejaVu Sans"/>
              </a:rPr>
              <a:t>Nevzorvo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0600200" y="1671120"/>
            <a:ext cx="685080" cy="61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FF0000"/>
                </a:solidFill>
                <a:latin typeface="Calibri"/>
                <a:ea typeface="DejaVu Sans"/>
              </a:rPr>
              <a:t>X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9059400" y="1387080"/>
            <a:ext cx="913680" cy="385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FF0000"/>
                </a:solidFill>
                <a:latin typeface="Calibri"/>
                <a:ea typeface="DejaVu Sans"/>
              </a:rPr>
              <a:t>WCM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319400" y="6099480"/>
            <a:ext cx="1592280" cy="480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FF0000"/>
                </a:solidFill>
                <a:latin typeface="Calibri"/>
                <a:ea typeface="DejaVu Sans"/>
              </a:rPr>
              <a:t>Hawkeye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4663800" y="4656600"/>
            <a:ext cx="1592280" cy="480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FF0000"/>
                </a:solidFill>
                <a:latin typeface="Calibri"/>
                <a:ea typeface="DejaVu Sans"/>
              </a:rPr>
              <a:t>HVPS3-B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176160" y="6204960"/>
            <a:ext cx="1592280" cy="480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HVPS3-A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101" name="Picture 100"/>
          <p:cNvPicPr/>
          <p:nvPr/>
        </p:nvPicPr>
        <p:blipFill>
          <a:blip r:embed="rId8"/>
          <a:stretch/>
        </p:blipFill>
        <p:spPr>
          <a:xfrm rot="5453400">
            <a:off x="9303120" y="4031280"/>
            <a:ext cx="2724840" cy="204372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pic>
      <p:sp>
        <p:nvSpPr>
          <p:cNvPr id="102" name="Straight Connector 101"/>
          <p:cNvSpPr/>
          <p:nvPr/>
        </p:nvSpPr>
        <p:spPr>
          <a:xfrm>
            <a:off x="9601200" y="1772640"/>
            <a:ext cx="914400" cy="2570760"/>
          </a:xfrm>
          <a:prstGeom prst="line">
            <a:avLst/>
          </a:prstGeom>
          <a:ln w="3672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3"/>
          <p:cNvSpPr/>
          <p:nvPr/>
        </p:nvSpPr>
        <p:spPr>
          <a:xfrm>
            <a:off x="838080" y="41040"/>
            <a:ext cx="10514520" cy="9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IMPACTS 2022 Cloud Probes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04" name="TextBox 4"/>
          <p:cNvSpPr/>
          <p:nvPr/>
        </p:nvSpPr>
        <p:spPr>
          <a:xfrm>
            <a:off x="1916280" y="966240"/>
            <a:ext cx="475596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Measurement Size Range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05" name="TextBox 5"/>
          <p:cNvSpPr/>
          <p:nvPr/>
        </p:nvSpPr>
        <p:spPr>
          <a:xfrm>
            <a:off x="97200" y="1438920"/>
            <a:ext cx="97322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 um  	        10 um  	        100 um  	        1 mm  	        10 mm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06" name="TextBox 8"/>
          <p:cNvSpPr/>
          <p:nvPr/>
        </p:nvSpPr>
        <p:spPr>
          <a:xfrm>
            <a:off x="911880" y="3162240"/>
            <a:ext cx="5031360" cy="363960"/>
          </a:xfrm>
          <a:prstGeom prst="rect">
            <a:avLst/>
          </a:prstGeom>
          <a:solidFill>
            <a:srgbClr val="F8CBA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PHIPS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(3 um to 2 mm)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07" name="TextBox 9"/>
          <p:cNvSpPr/>
          <p:nvPr/>
        </p:nvSpPr>
        <p:spPr>
          <a:xfrm>
            <a:off x="851040" y="2734560"/>
            <a:ext cx="4635000" cy="363960"/>
          </a:xfrm>
          <a:prstGeom prst="rect">
            <a:avLst/>
          </a:prstGeom>
          <a:solidFill>
            <a:srgbClr val="F8CBA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CPI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(2.3 um to 1 mm)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08" name="TextBox 10"/>
          <p:cNvSpPr/>
          <p:nvPr/>
        </p:nvSpPr>
        <p:spPr>
          <a:xfrm>
            <a:off x="2971800" y="3573720"/>
            <a:ext cx="4343040" cy="364320"/>
          </a:xfrm>
          <a:prstGeom prst="rect">
            <a:avLst/>
          </a:prstGeom>
          <a:solidFill>
            <a:srgbClr val="F8CBA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2DS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(10/50 um to 1.280/6.400 mm)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09" name="TextBox 11"/>
          <p:cNvSpPr/>
          <p:nvPr/>
        </p:nvSpPr>
        <p:spPr>
          <a:xfrm>
            <a:off x="4084200" y="3996000"/>
            <a:ext cx="3682080" cy="363960"/>
          </a:xfrm>
          <a:prstGeom prst="rect">
            <a:avLst/>
          </a:prstGeom>
          <a:solidFill>
            <a:srgbClr val="F8CBA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HVPS-3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(150 um to 19.2 mm)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10" name="TextBox 12"/>
          <p:cNvSpPr/>
          <p:nvPr/>
        </p:nvSpPr>
        <p:spPr>
          <a:xfrm>
            <a:off x="1059480" y="4444560"/>
            <a:ext cx="4096440" cy="36396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King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(wire) (LWC for 5 to 200 um)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11" name="TextBox 13"/>
          <p:cNvSpPr/>
          <p:nvPr/>
        </p:nvSpPr>
        <p:spPr>
          <a:xfrm>
            <a:off x="1045080" y="4907520"/>
            <a:ext cx="4161960" cy="36396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WCM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(wire) (LWC for 5 to 200 um)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12" name="TextBox 15"/>
          <p:cNvSpPr/>
          <p:nvPr/>
        </p:nvSpPr>
        <p:spPr>
          <a:xfrm>
            <a:off x="1035000" y="5348520"/>
            <a:ext cx="5064840" cy="364320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Rosemount Ice Detector (RICE) 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(SLW)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13" name="TextBox 16"/>
          <p:cNvSpPr/>
          <p:nvPr/>
        </p:nvSpPr>
        <p:spPr>
          <a:xfrm>
            <a:off x="9092520" y="2070360"/>
            <a:ext cx="284652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729FCF"/>
                </a:solidFill>
                <a:latin typeface="Calibri"/>
                <a:ea typeface="DejaVu Sans"/>
              </a:rPr>
              <a:t>Forward Scattering Probes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14" name="Oval 20"/>
          <p:cNvSpPr/>
          <p:nvPr/>
        </p:nvSpPr>
        <p:spPr>
          <a:xfrm>
            <a:off x="8915400" y="1962000"/>
            <a:ext cx="3200040" cy="586080"/>
          </a:xfrm>
          <a:prstGeom prst="ellipse">
            <a:avLst/>
          </a:prstGeom>
          <a:noFill/>
          <a:ln w="28440">
            <a:solidFill>
              <a:srgbClr val="729FC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TextBox 17"/>
          <p:cNvSpPr/>
          <p:nvPr/>
        </p:nvSpPr>
        <p:spPr>
          <a:xfrm>
            <a:off x="10013760" y="3043800"/>
            <a:ext cx="1003680" cy="57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F4B183"/>
                </a:solidFill>
                <a:latin typeface="Calibri"/>
                <a:ea typeface="DejaVu Sans"/>
              </a:rPr>
              <a:t>Imaging</a:t>
            </a:r>
            <a:endParaRPr lang="en-US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F4B183"/>
                </a:solidFill>
                <a:latin typeface="Calibri"/>
                <a:ea typeface="DejaVu Sans"/>
              </a:rPr>
              <a:t>Probes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16" name="Oval 21"/>
          <p:cNvSpPr/>
          <p:nvPr/>
        </p:nvSpPr>
        <p:spPr>
          <a:xfrm>
            <a:off x="9601200" y="3011400"/>
            <a:ext cx="1828440" cy="645840"/>
          </a:xfrm>
          <a:prstGeom prst="ellipse">
            <a:avLst/>
          </a:prstGeom>
          <a:noFill/>
          <a:ln w="28440">
            <a:solidFill>
              <a:srgbClr val="F4B18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TextBox 18"/>
          <p:cNvSpPr/>
          <p:nvPr/>
        </p:nvSpPr>
        <p:spPr>
          <a:xfrm>
            <a:off x="9626400" y="4600080"/>
            <a:ext cx="177840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00B050"/>
                </a:solidFill>
                <a:latin typeface="Calibri"/>
                <a:ea typeface="DejaVu Sans"/>
              </a:rPr>
              <a:t>Hot-wire Probes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18" name="Oval 22"/>
          <p:cNvSpPr/>
          <p:nvPr/>
        </p:nvSpPr>
        <p:spPr>
          <a:xfrm>
            <a:off x="9390600" y="4492080"/>
            <a:ext cx="2249640" cy="572760"/>
          </a:xfrm>
          <a:prstGeom prst="ellipse">
            <a:avLst/>
          </a:prstGeom>
          <a:noFill/>
          <a:ln w="2844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TextBox 19"/>
          <p:cNvSpPr/>
          <p:nvPr/>
        </p:nvSpPr>
        <p:spPr>
          <a:xfrm>
            <a:off x="9513720" y="5295600"/>
            <a:ext cx="200340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FFC000"/>
                </a:solidFill>
                <a:latin typeface="Calibri"/>
                <a:ea typeface="DejaVu Sans"/>
              </a:rPr>
              <a:t>Vibrating Cylinder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20" name="Oval 23"/>
          <p:cNvSpPr/>
          <p:nvPr/>
        </p:nvSpPr>
        <p:spPr>
          <a:xfrm>
            <a:off x="9213840" y="5187600"/>
            <a:ext cx="2603160" cy="505440"/>
          </a:xfrm>
          <a:prstGeom prst="ellipse">
            <a:avLst/>
          </a:prstGeom>
          <a:noFill/>
          <a:ln w="2844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Rectangle 120"/>
          <p:cNvSpPr/>
          <p:nvPr/>
        </p:nvSpPr>
        <p:spPr>
          <a:xfrm>
            <a:off x="747000" y="1983600"/>
            <a:ext cx="2285640" cy="302040"/>
          </a:xfrm>
          <a:prstGeom prst="rect">
            <a:avLst/>
          </a:prstGeom>
          <a:solidFill>
            <a:srgbClr val="729FC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360" tIns="18360" rIns="18360" bIns="1836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CDP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(2.0-50.0 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μ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459000" y="2358000"/>
            <a:ext cx="2586240" cy="302040"/>
          </a:xfrm>
          <a:prstGeom prst="rect">
            <a:avLst/>
          </a:prstGeom>
          <a:solidFill>
            <a:srgbClr val="729FC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360" tIns="18360" rIns="18360" bIns="1836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FCDP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(2.0-50.0 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μ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23" name="TextBox 4_0"/>
          <p:cNvSpPr/>
          <p:nvPr/>
        </p:nvSpPr>
        <p:spPr>
          <a:xfrm>
            <a:off x="8915400" y="966240"/>
            <a:ext cx="297144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Measurement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Method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1"/>
          <p:cNvSpPr/>
          <p:nvPr/>
        </p:nvSpPr>
        <p:spPr>
          <a:xfrm>
            <a:off x="838080" y="41040"/>
            <a:ext cx="10514520" cy="77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Instrument Status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125" name="Picture 124"/>
          <p:cNvPicPr/>
          <p:nvPr/>
        </p:nvPicPr>
        <p:blipFill>
          <a:blip r:embed="rId2"/>
          <a:srcRect l="1296" t="1547" r="91106" b="92000"/>
          <a:stretch/>
        </p:blipFill>
        <p:spPr>
          <a:xfrm>
            <a:off x="302400" y="819000"/>
            <a:ext cx="5486040" cy="6032520"/>
          </a:xfrm>
          <a:prstGeom prst="rect">
            <a:avLst/>
          </a:prstGeom>
          <a:ln w="0">
            <a:noFill/>
          </a:ln>
        </p:spPr>
      </p:pic>
      <p:sp>
        <p:nvSpPr>
          <p:cNvPr id="126" name="Content Placeholder 2_0"/>
          <p:cNvSpPr/>
          <p:nvPr/>
        </p:nvSpPr>
        <p:spPr>
          <a:xfrm>
            <a:off x="6012000" y="675000"/>
            <a:ext cx="5943240" cy="137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4400" b="1" strike="noStrike" spc="-1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All Probes Calibrated</a:t>
            </a:r>
            <a:endParaRPr lang="en-US" sz="2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WCM and CDP Test in UND Lab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127" name="Picture 126"/>
          <p:cNvPicPr/>
          <p:nvPr/>
        </p:nvPicPr>
        <p:blipFill>
          <a:blip r:embed="rId3"/>
          <a:stretch/>
        </p:blipFill>
        <p:spPr>
          <a:xfrm>
            <a:off x="5715000" y="1985400"/>
            <a:ext cx="6095880" cy="457164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1_0"/>
          <p:cNvSpPr/>
          <p:nvPr/>
        </p:nvSpPr>
        <p:spPr>
          <a:xfrm>
            <a:off x="0" y="41040"/>
            <a:ext cx="12191760" cy="110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4000" lnSpcReduction="10000"/>
          </a:bodyPr>
          <a:lstStyle/>
          <a:p>
            <a:pPr algn="ctr">
              <a:lnSpc>
                <a:spcPct val="9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WCM -  Total Water Content System </a:t>
            </a:r>
            <a:endParaRPr lang="en-US" sz="40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  Science Engineering Associates (SEA) Model WCM-3000 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129" name="Picture 128"/>
          <p:cNvPicPr/>
          <p:nvPr/>
        </p:nvPicPr>
        <p:blipFill>
          <a:blip r:embed="rId2"/>
          <a:srcRect l="28656" t="26495" r="31345" b="6840"/>
          <a:stretch/>
        </p:blipFill>
        <p:spPr>
          <a:xfrm>
            <a:off x="228960" y="1143360"/>
            <a:ext cx="2513880" cy="558720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pic>
      <p:pic>
        <p:nvPicPr>
          <p:cNvPr id="130" name="Picture 129"/>
          <p:cNvPicPr/>
          <p:nvPr/>
        </p:nvPicPr>
        <p:blipFill>
          <a:blip r:embed="rId2"/>
          <a:srcRect l="35931" t="30082" r="55349" b="57501"/>
          <a:stretch/>
        </p:blipFill>
        <p:spPr>
          <a:xfrm>
            <a:off x="3886200" y="1913400"/>
            <a:ext cx="2285640" cy="4340880"/>
          </a:xfrm>
          <a:prstGeom prst="rect">
            <a:avLst/>
          </a:prstGeom>
          <a:ln w="36720">
            <a:solidFill>
              <a:srgbClr val="FF0000"/>
            </a:solidFill>
            <a:round/>
          </a:ln>
        </p:spPr>
      </p:pic>
      <p:sp>
        <p:nvSpPr>
          <p:cNvPr id="131" name="Rectangle 130"/>
          <p:cNvSpPr/>
          <p:nvPr/>
        </p:nvSpPr>
        <p:spPr>
          <a:xfrm>
            <a:off x="642600" y="1371600"/>
            <a:ext cx="569160" cy="114264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Straight Connector 131"/>
          <p:cNvSpPr/>
          <p:nvPr/>
        </p:nvSpPr>
        <p:spPr>
          <a:xfrm>
            <a:off x="642600" y="2514960"/>
            <a:ext cx="3243600" cy="3739680"/>
          </a:xfrm>
          <a:prstGeom prst="line">
            <a:avLst/>
          </a:prstGeom>
          <a:ln w="3672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Straight Connector 132"/>
          <p:cNvSpPr/>
          <p:nvPr/>
        </p:nvSpPr>
        <p:spPr>
          <a:xfrm>
            <a:off x="1182600" y="1363320"/>
            <a:ext cx="4989600" cy="550080"/>
          </a:xfrm>
          <a:prstGeom prst="line">
            <a:avLst/>
          </a:prstGeom>
          <a:ln w="3672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TextBox 4_1"/>
          <p:cNvSpPr/>
          <p:nvPr/>
        </p:nvSpPr>
        <p:spPr>
          <a:xfrm>
            <a:off x="3848400" y="1143000"/>
            <a:ext cx="232344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Total Water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35" name="TextBox 4_2"/>
          <p:cNvSpPr/>
          <p:nvPr/>
        </p:nvSpPr>
        <p:spPr>
          <a:xfrm>
            <a:off x="3704400" y="6327000"/>
            <a:ext cx="255204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Liquid Water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36" name="Straight Connector 135"/>
          <p:cNvSpPr/>
          <p:nvPr/>
        </p:nvSpPr>
        <p:spPr>
          <a:xfrm>
            <a:off x="4572000" y="1599120"/>
            <a:ext cx="360" cy="1144080"/>
          </a:xfrm>
          <a:prstGeom prst="line">
            <a:avLst/>
          </a:prstGeom>
          <a:ln w="3672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Straight Connector 136"/>
          <p:cNvSpPr/>
          <p:nvPr/>
        </p:nvSpPr>
        <p:spPr>
          <a:xfrm flipV="1">
            <a:off x="4464000" y="5029200"/>
            <a:ext cx="457200" cy="1371600"/>
          </a:xfrm>
          <a:prstGeom prst="line">
            <a:avLst/>
          </a:prstGeom>
          <a:ln w="3672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TextBox 4_3"/>
          <p:cNvSpPr/>
          <p:nvPr/>
        </p:nvSpPr>
        <p:spPr>
          <a:xfrm>
            <a:off x="6485400" y="1191600"/>
            <a:ext cx="556236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6172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140 </a:t>
            </a:r>
            <a:r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°</a:t>
            </a:r>
            <a:r>
              <a:rPr lang="en-US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C Sensor Temperature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139" name="Picture 138"/>
          <p:cNvPicPr/>
          <p:nvPr/>
        </p:nvPicPr>
        <p:blipFill>
          <a:blip r:embed="rId3"/>
          <a:srcRect l="13965" t="16338" r="8593" b="18235"/>
          <a:stretch/>
        </p:blipFill>
        <p:spPr>
          <a:xfrm>
            <a:off x="7194960" y="2514960"/>
            <a:ext cx="4799880" cy="3199680"/>
          </a:xfrm>
          <a:prstGeom prst="rect">
            <a:avLst/>
          </a:prstGeom>
          <a:ln w="0">
            <a:noFill/>
          </a:ln>
        </p:spPr>
      </p:pic>
      <p:sp>
        <p:nvSpPr>
          <p:cNvPr id="140" name="TextBox 4_4"/>
          <p:cNvSpPr/>
          <p:nvPr/>
        </p:nvSpPr>
        <p:spPr>
          <a:xfrm>
            <a:off x="7302600" y="6100200"/>
            <a:ext cx="457164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Air Speed (m/s)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41" name="TextBox 4_5"/>
          <p:cNvSpPr/>
          <p:nvPr/>
        </p:nvSpPr>
        <p:spPr>
          <a:xfrm>
            <a:off x="6989400" y="5643000"/>
            <a:ext cx="68544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0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42" name="TextBox 4_6"/>
          <p:cNvSpPr/>
          <p:nvPr/>
        </p:nvSpPr>
        <p:spPr>
          <a:xfrm>
            <a:off x="8321400" y="5643000"/>
            <a:ext cx="97884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100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43" name="TextBox 4_7"/>
          <p:cNvSpPr/>
          <p:nvPr/>
        </p:nvSpPr>
        <p:spPr>
          <a:xfrm>
            <a:off x="9833400" y="5643000"/>
            <a:ext cx="97884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200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44" name="TextBox 4_8"/>
          <p:cNvSpPr/>
          <p:nvPr/>
        </p:nvSpPr>
        <p:spPr>
          <a:xfrm>
            <a:off x="11309400" y="5643000"/>
            <a:ext cx="97884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300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45" name="TextBox 4_9"/>
          <p:cNvSpPr/>
          <p:nvPr/>
        </p:nvSpPr>
        <p:spPr>
          <a:xfrm rot="16200000">
            <a:off x="4280760" y="3983400"/>
            <a:ext cx="443664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Max Water Content (g/m</a:t>
            </a:r>
            <a:r>
              <a:rPr lang="en-US" sz="2000" b="1" strike="noStrike" spc="-1" baseline="14000000">
                <a:solidFill>
                  <a:srgbClr val="000000"/>
                </a:solidFill>
                <a:latin typeface="Calibri"/>
                <a:ea typeface="DejaVu Sans"/>
              </a:rPr>
              <a:t>3</a:t>
            </a:r>
            <a:r>
              <a:rPr lang="en-US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46" name="TextBox 4_10"/>
          <p:cNvSpPr/>
          <p:nvPr/>
        </p:nvSpPr>
        <p:spPr>
          <a:xfrm>
            <a:off x="6701400" y="5319000"/>
            <a:ext cx="68544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4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47" name="TextBox 4_11"/>
          <p:cNvSpPr/>
          <p:nvPr/>
        </p:nvSpPr>
        <p:spPr>
          <a:xfrm>
            <a:off x="6989400" y="5643000"/>
            <a:ext cx="68544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0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48" name="TextBox 4_12"/>
          <p:cNvSpPr/>
          <p:nvPr/>
        </p:nvSpPr>
        <p:spPr>
          <a:xfrm>
            <a:off x="6989400" y="5643000"/>
            <a:ext cx="68544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0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49" name="TextBox 4_13"/>
          <p:cNvSpPr/>
          <p:nvPr/>
        </p:nvSpPr>
        <p:spPr>
          <a:xfrm>
            <a:off x="6701400" y="4851000"/>
            <a:ext cx="68544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5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50" name="TextBox 4_14"/>
          <p:cNvSpPr/>
          <p:nvPr/>
        </p:nvSpPr>
        <p:spPr>
          <a:xfrm>
            <a:off x="6701400" y="4383000"/>
            <a:ext cx="68544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6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51" name="TextBox 4_15"/>
          <p:cNvSpPr/>
          <p:nvPr/>
        </p:nvSpPr>
        <p:spPr>
          <a:xfrm>
            <a:off x="6701400" y="3915000"/>
            <a:ext cx="68544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7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52" name="TextBox 4_16"/>
          <p:cNvSpPr/>
          <p:nvPr/>
        </p:nvSpPr>
        <p:spPr>
          <a:xfrm>
            <a:off x="6701400" y="3483000"/>
            <a:ext cx="68544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53" name="TextBox 4_17"/>
          <p:cNvSpPr/>
          <p:nvPr/>
        </p:nvSpPr>
        <p:spPr>
          <a:xfrm>
            <a:off x="6701400" y="3015000"/>
            <a:ext cx="68544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9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54" name="TextBox 4_18"/>
          <p:cNvSpPr/>
          <p:nvPr/>
        </p:nvSpPr>
        <p:spPr>
          <a:xfrm>
            <a:off x="6629400" y="2547000"/>
            <a:ext cx="68544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10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3273</TotalTime>
  <Words>228</Words>
  <Application>Microsoft Office PowerPoint</Application>
  <PresentationFormat>Widescreen</PresentationFormat>
  <Paragraphs>68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Probes</dc:title>
  <dc:subject/>
  <dc:creator>Poellot, Michael</dc:creator>
  <dc:description/>
  <cp:lastModifiedBy>David Delene</cp:lastModifiedBy>
  <cp:revision>54</cp:revision>
  <dcterms:created xsi:type="dcterms:W3CDTF">2020-07-20T21:46:55Z</dcterms:created>
  <dcterms:modified xsi:type="dcterms:W3CDTF">2022-01-23T12:48:44Z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1</vt:r8>
  </property>
  <property fmtid="{D5CDD505-2E9C-101B-9397-08002B2CF9AE}" pid="3" name="Notes">
    <vt:r8>1</vt:r8>
  </property>
  <property fmtid="{D5CDD505-2E9C-101B-9397-08002B2CF9AE}" pid="4" name="PresentationFormat">
    <vt:lpwstr>Widescreen</vt:lpwstr>
  </property>
  <property fmtid="{D5CDD505-2E9C-101B-9397-08002B2CF9AE}" pid="5" name="Slides">
    <vt:r8>11</vt:r8>
  </property>
</Properties>
</file>