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1" r:id="rId8"/>
    <p:sldId id="263" r:id="rId9"/>
    <p:sldId id="262" r:id="rId10"/>
    <p:sldId id="264" r:id="rId11"/>
    <p:sldId id="267" r:id="rId12"/>
    <p:sldId id="265" r:id="rId13"/>
    <p:sldId id="266" r:id="rId14"/>
    <p:sldId id="269" r:id="rId15"/>
    <p:sldId id="270" r:id="rId16"/>
    <p:sldId id="271" r:id="rId17"/>
    <p:sldId id="268" r:id="rId18"/>
  </p:sldIdLst>
  <p:sldSz cx="9144000" cy="5143500" type="screen16x9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8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/>
          <p:nvPr/>
        </p:nvPicPr>
        <p:blipFill>
          <a:blip r:embed="rId14"/>
          <a:stretch/>
        </p:blipFill>
        <p:spPr>
          <a:xfrm>
            <a:off x="0" y="0"/>
            <a:ext cx="9135000" cy="514296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2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9135000" cy="514296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457200" y="4806000"/>
            <a:ext cx="212976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" b="1" strike="noStrike" cap="all" spc="-1">
                <a:solidFill>
                  <a:srgbClr val="FFFFFF"/>
                </a:solidFill>
                <a:latin typeface="Arial"/>
                <a:ea typeface="DejaVu Sans"/>
              </a:rPr>
              <a:t>SAE INTERNATIONAL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41" name="CustomShape 2"/>
          <p:cNvSpPr/>
          <p:nvPr/>
        </p:nvSpPr>
        <p:spPr>
          <a:xfrm>
            <a:off x="2286000" y="4919760"/>
            <a:ext cx="4571280" cy="16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00" b="0" strike="noStrike" spc="-1">
                <a:solidFill>
                  <a:srgbClr val="FFFFFF"/>
                </a:solidFill>
                <a:latin typeface="Arial"/>
                <a:ea typeface="DejaVu Sans"/>
              </a:rPr>
              <a:t>Copyright © SAE International.  Further use or distribution is not permitted without permission from SAE</a:t>
            </a:r>
            <a:endParaRPr lang="en-US" sz="500" b="0" strike="noStrike" spc="-1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2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9135000" cy="514296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457200" y="4806000"/>
            <a:ext cx="212976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" b="1" strike="noStrike" cap="all" spc="-1">
                <a:solidFill>
                  <a:srgbClr val="FFFFFF"/>
                </a:solidFill>
                <a:latin typeface="Arial"/>
                <a:ea typeface="DejaVu Sans"/>
              </a:rPr>
              <a:t>SAE INTERNATIONAL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2286000" y="4919760"/>
            <a:ext cx="4571280" cy="16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00" b="0" strike="noStrike" spc="-1">
                <a:solidFill>
                  <a:srgbClr val="FFFFFF"/>
                </a:solidFill>
                <a:latin typeface="Arial"/>
                <a:ea typeface="DejaVu Sans"/>
              </a:rPr>
              <a:t>Copyright © SAE International.  Further use or distribution is not permitted without permission from SAE</a:t>
            </a:r>
            <a:endParaRPr lang="en-US" sz="5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s://github.com/eufarn7sp/egads-eufar" TargetMode="External"/><Relationship Id="rId7" Type="http://schemas.openxmlformats.org/officeDocument/2006/relationships/hyperlink" Target="https://github.com/weiwu5/UIOPS" TargetMode="External"/><Relationship Id="rId2" Type="http://schemas.openxmlformats.org/officeDocument/2006/relationships/hyperlink" Target="svn://svn.code.sf.net/p/adpaa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specinc.com/downloads" TargetMode="External"/><Relationship Id="rId5" Type="http://schemas.openxmlformats.org/officeDocument/2006/relationships/hyperlink" Target="https://github.com/abansemer/soda2" TargetMode="External"/><Relationship Id="rId4" Type="http://schemas.openxmlformats.org/officeDocument/2006/relationships/hyperlink" Target="https://github.com/StephGagne/SAMA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304920" y="1876926"/>
            <a:ext cx="8564400" cy="19152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2"/>
          <p:cNvSpPr/>
          <p:nvPr/>
        </p:nvSpPr>
        <p:spPr>
          <a:xfrm>
            <a:off x="304920" y="1921802"/>
            <a:ext cx="8564400" cy="19067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5195"/>
                </a:solidFill>
                <a:latin typeface="Arial"/>
                <a:ea typeface="DejaVu Sans"/>
              </a:rPr>
              <a:t>The North Dakota Citation Research Aircraft Measurement Platform</a:t>
            </a:r>
            <a:endParaRPr lang="en-US" sz="2000" b="1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David </a:t>
            </a:r>
            <a:r>
              <a:rPr lang="en-US" sz="200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Delene</a:t>
            </a:r>
            <a:r>
              <a:rPr lang="en-US" sz="2000" spc="-1" baseline="30000" dirty="0" smtClean="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lang="en-US" sz="200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, Kurt Hibert</a:t>
            </a:r>
            <a:r>
              <a:rPr lang="en-US" sz="2000" strike="noStrike" spc="-1" baseline="30000" dirty="0" smtClean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200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, Michael Poellot</a:t>
            </a:r>
            <a:r>
              <a:rPr lang="en-US" sz="2000" spc="-1" baseline="30000" dirty="0" smtClean="0">
                <a:solidFill>
                  <a:srgbClr val="000000"/>
                </a:solidFill>
              </a:rPr>
              <a:t>1</a:t>
            </a:r>
            <a:r>
              <a:rPr lang="en-US" sz="200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, and Neil Brackin</a:t>
            </a:r>
            <a:r>
              <a:rPr lang="en-US" sz="2000" strike="noStrike" spc="-1" baseline="30000" dirty="0" smtClean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200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200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strike="noStrike" spc="-1" baseline="30000" dirty="0" smtClean="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lang="en-US" sz="200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University </a:t>
            </a:r>
            <a:r>
              <a:rPr lang="en-US" sz="20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of North </a:t>
            </a:r>
            <a:r>
              <a:rPr lang="en-US" sz="200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Dakota</a:t>
            </a:r>
          </a:p>
          <a:p>
            <a:pPr algn="ctr">
              <a:lnSpc>
                <a:spcPct val="100000"/>
              </a:lnSpc>
            </a:pPr>
            <a:r>
              <a:rPr lang="en-US" sz="2000" spc="-1" baseline="30000" dirty="0" smtClean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2000" spc="-1" dirty="0" smtClean="0">
                <a:solidFill>
                  <a:srgbClr val="000000"/>
                </a:solidFill>
                <a:latin typeface="Arial"/>
                <a:ea typeface="DejaVu Sans"/>
              </a:rPr>
              <a:t>Weather Modification International</a:t>
            </a:r>
            <a:endParaRPr lang="en-US" sz="200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870CBD3-AC6F-4CDA-A585-AC267EF7D46C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10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352926" y="329716"/>
            <a:ext cx="5839327" cy="3280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pc="-1" dirty="0" smtClean="0">
                <a:solidFill>
                  <a:srgbClr val="FFFFFF"/>
                </a:solidFill>
              </a:rPr>
              <a:t>Community </a:t>
            </a:r>
            <a:r>
              <a:rPr lang="en-US" sz="2200" b="1" spc="-1" dirty="0">
                <a:solidFill>
                  <a:srgbClr val="FFFFFF"/>
                </a:solidFill>
              </a:rPr>
              <a:t>Packages for Airborne </a:t>
            </a:r>
            <a:r>
              <a:rPr lang="en-US" sz="2200" b="1" spc="-1" dirty="0" smtClean="0">
                <a:solidFill>
                  <a:srgbClr val="FFFFFF"/>
                </a:solidFill>
              </a:rPr>
              <a:t>Science </a:t>
            </a:r>
            <a:endParaRPr lang="en-US" sz="2200" b="0" strike="noStrike" spc="-1" dirty="0">
              <a:latin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896262"/>
              </p:ext>
            </p:extLst>
          </p:nvPr>
        </p:nvGraphicFramePr>
        <p:xfrm>
          <a:off x="426904" y="939282"/>
          <a:ext cx="8206956" cy="3627120"/>
        </p:xfrm>
        <a:graphic>
          <a:graphicData uri="http://schemas.openxmlformats.org/drawingml/2006/table">
            <a:tbl>
              <a:tblPr firstRow="1" firstCol="1" bandRow="1"/>
              <a:tblGrid>
                <a:gridCol w="968130">
                  <a:extLst>
                    <a:ext uri="{9D8B030D-6E8A-4147-A177-3AD203B41FA5}">
                      <a16:colId xmlns:a16="http://schemas.microsoft.com/office/drawing/2014/main" val="3454124372"/>
                    </a:ext>
                  </a:extLst>
                </a:gridCol>
                <a:gridCol w="1348166">
                  <a:extLst>
                    <a:ext uri="{9D8B030D-6E8A-4147-A177-3AD203B41FA5}">
                      <a16:colId xmlns:a16="http://schemas.microsoft.com/office/drawing/2014/main" val="2103816066"/>
                    </a:ext>
                  </a:extLst>
                </a:gridCol>
                <a:gridCol w="5890660">
                  <a:extLst>
                    <a:ext uri="{9D8B030D-6E8A-4147-A177-3AD203B41FA5}">
                      <a16:colId xmlns:a16="http://schemas.microsoft.com/office/drawing/2014/main" val="540760366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Package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b="1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Languages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Summary of Features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000205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ADPAA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IDL, Python, Bash, Perl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Tools for </a:t>
                      </a:r>
                      <a:r>
                        <a:rPr lang="en-US" sz="1700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processing instrument</a:t>
                      </a:r>
                      <a:r>
                        <a:rPr lang="en-US" sz="1700" baseline="0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 </a:t>
                      </a:r>
                      <a:r>
                        <a:rPr lang="en-US" sz="1700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data,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quality </a:t>
                      </a: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assurance, and visualization.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018979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D2G</a:t>
                      </a:r>
                      <a:endParaRPr lang="en-US" sz="1700" dirty="0">
                        <a:effectLst/>
                        <a:latin typeface="+mn-lt"/>
                        <a:ea typeface="Liberation Serif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dirty="0" err="1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Matlab</a:t>
                      </a:r>
                      <a:endParaRPr lang="en-US" sz="1700" dirty="0">
                        <a:effectLst/>
                        <a:latin typeface="+mn-lt"/>
                        <a:ea typeface="Liberation Serif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Process, quality assurance, </a:t>
                      </a:r>
                      <a:r>
                        <a:rPr lang="en-US" sz="1700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and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visualization </a:t>
                      </a: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of aircraft and radar data.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676814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EGADS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Python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Toolbox for handling meta-data and units for processing data.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089775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OASIS</a:t>
                      </a:r>
                      <a:endParaRPr lang="en-US" sz="1700" dirty="0">
                        <a:effectLst/>
                        <a:latin typeface="+mn-lt"/>
                        <a:ea typeface="Liberation Serif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Igor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Package for OAPs (CIP, PIP/CIP-100, SPEC 2DS and HVPS).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756127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SAMAC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Python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Tools for calculating, displaying and storing segments summaries.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253488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SODA</a:t>
                      </a:r>
                      <a:endParaRPr lang="en-US" sz="1700" dirty="0">
                        <a:effectLst/>
                        <a:latin typeface="+mn-lt"/>
                        <a:ea typeface="Liberation Serif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IDL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Package for OAPs that provides options to derive particle spectra.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994595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SPEC</a:t>
                      </a:r>
                      <a:endParaRPr lang="en-US" sz="1700" dirty="0">
                        <a:effectLst/>
                        <a:latin typeface="+mn-lt"/>
                        <a:ea typeface="Liberation Serif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dirty="0" err="1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Matlab</a:t>
                      </a: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, IDL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Tools for SPEC probe data (2D-S, HVPS3, CPI, etc.).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651539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UIOPS</a:t>
                      </a:r>
                      <a:endParaRPr lang="en-US" sz="1700" dirty="0">
                        <a:effectLst/>
                        <a:latin typeface="+mn-lt"/>
                        <a:ea typeface="Liberation Serif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700" dirty="0" err="1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Matlab</a:t>
                      </a:r>
                      <a:r>
                        <a:rPr lang="en-US" sz="1700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,</a:t>
                      </a:r>
                      <a:r>
                        <a:rPr lang="en-US" sz="1700" baseline="0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 </a:t>
                      </a:r>
                      <a:r>
                        <a:rPr lang="en-US" sz="1700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C</a:t>
                      </a: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++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University of Illinois analysis package for OAPs.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50800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73" y="182880"/>
            <a:ext cx="2506251" cy="156640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04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42246D2-11A3-47D1-8BE5-A87288558CE0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11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621632" y="1058782"/>
            <a:ext cx="7816515" cy="33592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000" b="1" strike="noStrike" spc="-1" dirty="0" smtClean="0">
                <a:solidFill>
                  <a:srgbClr val="005195"/>
                </a:solidFill>
                <a:latin typeface="Arial"/>
              </a:rPr>
              <a:t>20 Years of </a:t>
            </a:r>
            <a:r>
              <a:rPr lang="en-US" sz="2000" b="1" spc="-1" dirty="0" smtClean="0">
                <a:solidFill>
                  <a:srgbClr val="005195"/>
                </a:solidFill>
                <a:latin typeface="Arial"/>
              </a:rPr>
              <a:t>Airborne </a:t>
            </a:r>
            <a:r>
              <a:rPr lang="en-US" sz="2000" b="1" strike="noStrike" spc="-1" dirty="0" smtClean="0">
                <a:solidFill>
                  <a:srgbClr val="005195"/>
                </a:solidFill>
                <a:latin typeface="Arial"/>
              </a:rPr>
              <a:t>Data</a:t>
            </a:r>
            <a:endParaRPr lang="en-US" sz="2000" b="0" strike="noStrike" spc="-1" dirty="0">
              <a:latin typeface="Arial"/>
            </a:endParaRPr>
          </a:p>
          <a:p>
            <a:pPr marL="174600" lvl="2" indent="-17388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Several </a:t>
            </a:r>
            <a:r>
              <a:rPr lang="en-US" dirty="0"/>
              <a:t>field projects have been done for companies to test airborne instruments (Ophir, UT Corp, Goodrich, and TAMDAR projects</a:t>
            </a:r>
            <a:r>
              <a:rPr lang="en-US" dirty="0" smtClean="0"/>
              <a:t>).</a:t>
            </a:r>
            <a:endParaRPr lang="en-US" dirty="0" smtClean="0"/>
          </a:p>
          <a:p>
            <a:pPr marL="174600" lvl="2" indent="-17388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Field project conducted for </a:t>
            </a:r>
            <a:r>
              <a:rPr lang="en-US" dirty="0"/>
              <a:t>natural icing studies (Sikorsky and L3Com</a:t>
            </a:r>
            <a:r>
              <a:rPr lang="en-US" dirty="0" smtClean="0"/>
              <a:t>).</a:t>
            </a:r>
            <a:endParaRPr lang="en-US" dirty="0" smtClean="0"/>
          </a:p>
          <a:p>
            <a:pPr marL="174600" lvl="2" indent="-17388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The main government sponsor recently has been </a:t>
            </a:r>
            <a:r>
              <a:rPr lang="en-US" dirty="0"/>
              <a:t>NASA</a:t>
            </a:r>
            <a:r>
              <a:rPr lang="en-US" dirty="0" smtClean="0"/>
              <a:t>.</a:t>
            </a:r>
          </a:p>
          <a:p>
            <a:pPr marL="174600" lvl="2" indent="-17388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data sets are readily available for further scientific analysis since the raw data was recorded on an 8 mm tape (before 2005) or directly to a hard drive (2005 onward</a:t>
            </a:r>
            <a:r>
              <a:rPr lang="en-US" dirty="0" smtClean="0"/>
              <a:t>).</a:t>
            </a:r>
          </a:p>
          <a:p>
            <a:pPr marL="174600" lvl="2" indent="-17388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everal </a:t>
            </a:r>
            <a:r>
              <a:rPr lang="en-US" dirty="0"/>
              <a:t>data sets (e.g., NASA GPM data sets) are available in open repositories, with ongoing work devoted to archiving </a:t>
            </a:r>
            <a:r>
              <a:rPr lang="en-US" dirty="0" smtClean="0"/>
              <a:t>additional </a:t>
            </a:r>
            <a:r>
              <a:rPr lang="en-US" dirty="0"/>
              <a:t>data </a:t>
            </a:r>
            <a:r>
              <a:rPr lang="en-US" dirty="0" smtClean="0"/>
              <a:t>sets.</a:t>
            </a:r>
            <a:endParaRPr lang="en-US" dirty="0"/>
          </a:p>
        </p:txBody>
      </p:sp>
      <p:sp>
        <p:nvSpPr>
          <p:cNvPr id="125" name="CustomShape 3"/>
          <p:cNvSpPr/>
          <p:nvPr/>
        </p:nvSpPr>
        <p:spPr>
          <a:xfrm>
            <a:off x="351321" y="361800"/>
            <a:ext cx="758880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pc="-1" dirty="0" smtClean="0">
                <a:solidFill>
                  <a:srgbClr val="FFFFFF"/>
                </a:solidFill>
                <a:latin typeface="Arial"/>
                <a:ea typeface="DejaVu Sans"/>
              </a:rPr>
              <a:t>Available</a:t>
            </a: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 Aircraft Data Sets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r="6913"/>
          <a:stretch/>
        </p:blipFill>
        <p:spPr>
          <a:xfrm>
            <a:off x="4315326" y="182880"/>
            <a:ext cx="4646023" cy="124476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0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5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2519" r="1736"/>
          <a:stretch/>
        </p:blipFill>
        <p:spPr>
          <a:xfrm>
            <a:off x="379378" y="1530779"/>
            <a:ext cx="5077839" cy="2982964"/>
          </a:xfrm>
          <a:prstGeom prst="rect">
            <a:avLst/>
          </a:prstGeom>
        </p:spPr>
      </p:pic>
      <p:sp>
        <p:nvSpPr>
          <p:cNvPr id="123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42246D2-11A3-47D1-8BE5-A87288558CE0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12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866807" y="1102239"/>
            <a:ext cx="3959993" cy="305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Aft>
                <a:spcPts val="499"/>
              </a:spcAft>
            </a:pPr>
            <a:r>
              <a:rPr lang="en-US" sz="2000" b="1" strike="noStrike" spc="-1" dirty="0" smtClean="0">
                <a:solidFill>
                  <a:srgbClr val="005195"/>
                </a:solidFill>
                <a:latin typeface="Arial"/>
              </a:rPr>
              <a:t>Automatic Offset Adjustment</a:t>
            </a:r>
            <a:endParaRPr lang="en-US" sz="2000" b="0" strike="noStrike" spc="-1" dirty="0">
              <a:latin typeface="Arial"/>
            </a:endParaRPr>
          </a:p>
          <a:p>
            <a:pPr marL="720" lvl="2">
              <a:spcAft>
                <a:spcPts val="499"/>
              </a:spcAft>
              <a:buClr>
                <a:srgbClr val="000000"/>
              </a:buClr>
            </a:pPr>
            <a:endParaRPr lang="en-US" dirty="0"/>
          </a:p>
        </p:txBody>
      </p:sp>
      <p:sp>
        <p:nvSpPr>
          <p:cNvPr id="125" name="CustomShape 3"/>
          <p:cNvSpPr/>
          <p:nvPr/>
        </p:nvSpPr>
        <p:spPr>
          <a:xfrm>
            <a:off x="351321" y="361800"/>
            <a:ext cx="758880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pc="-1" dirty="0" smtClean="0">
                <a:solidFill>
                  <a:srgbClr val="FFFFFF"/>
                </a:solidFill>
                <a:latin typeface="Arial"/>
                <a:ea typeface="DejaVu Sans"/>
              </a:rPr>
              <a:t>Liquid Water Content Data Processing</a:t>
            </a:r>
            <a:endParaRPr lang="en-US" sz="2200" b="0" strike="noStrike" spc="-1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33544" y="1620196"/>
            <a:ext cx="332207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ea typeface="Liberation Serif" panose="02020603050405020304" pitchFamily="18" charset="0"/>
              </a:rPr>
              <a:t>C</a:t>
            </a:r>
            <a:r>
              <a:rPr lang="en-US" sz="1700" dirty="0" smtClean="0">
                <a:ea typeface="Liberation Serif" panose="02020603050405020304" pitchFamily="18" charset="0"/>
              </a:rPr>
              <a:t>loud </a:t>
            </a:r>
            <a:r>
              <a:rPr lang="en-US" sz="1700" dirty="0">
                <a:ea typeface="Liberation Serif" panose="02020603050405020304" pitchFamily="18" charset="0"/>
              </a:rPr>
              <a:t>penetration </a:t>
            </a:r>
            <a:r>
              <a:rPr lang="en-US" sz="1700" dirty="0" smtClean="0">
                <a:ea typeface="Liberation Serif" panose="02020603050405020304" pitchFamily="18" charset="0"/>
              </a:rPr>
              <a:t>on </a:t>
            </a:r>
            <a:r>
              <a:rPr lang="en-US" sz="1700" dirty="0">
                <a:ea typeface="Liberation Serif" panose="02020603050405020304" pitchFamily="18" charset="0"/>
              </a:rPr>
              <a:t>9 March </a:t>
            </a:r>
            <a:r>
              <a:rPr lang="en-US" sz="1700" dirty="0" smtClean="0">
                <a:ea typeface="Liberation Serif" panose="02020603050405020304" pitchFamily="18" charset="0"/>
              </a:rPr>
              <a:t>2004 showing an </a:t>
            </a:r>
            <a:r>
              <a:rPr lang="en-US" sz="1700" dirty="0">
                <a:ea typeface="Liberation Serif" panose="02020603050405020304" pitchFamily="18" charset="0"/>
              </a:rPr>
              <a:t>offset of </a:t>
            </a:r>
            <a:r>
              <a:rPr lang="en-US" sz="1700" dirty="0" smtClean="0">
                <a:ea typeface="Liberation Serif" panose="02020603050405020304" pitchFamily="18" charset="0"/>
              </a:rPr>
              <a:t>~0.015 </a:t>
            </a:r>
            <a:r>
              <a:rPr lang="en-US" sz="1700" dirty="0">
                <a:ea typeface="Liberation Serif" panose="02020603050405020304" pitchFamily="18" charset="0"/>
              </a:rPr>
              <a:t>g/m</a:t>
            </a:r>
            <a:r>
              <a:rPr lang="en-US" sz="1700" baseline="30000" dirty="0">
                <a:ea typeface="Liberation Serif" panose="02020603050405020304" pitchFamily="18" charset="0"/>
              </a:rPr>
              <a:t>3</a:t>
            </a:r>
            <a:r>
              <a:rPr lang="en-US" sz="1700" dirty="0">
                <a:ea typeface="Liberation Serif" panose="02020603050405020304" pitchFamily="18" charset="0"/>
              </a:rPr>
              <a:t> </a:t>
            </a:r>
            <a:r>
              <a:rPr lang="en-US" sz="1700" dirty="0" smtClean="0">
                <a:ea typeface="Liberation Serif" panose="02020603050405020304" pitchFamily="18" charset="0"/>
              </a:rPr>
              <a:t>being </a:t>
            </a:r>
            <a:r>
              <a:rPr lang="en-US" sz="1700" dirty="0">
                <a:ea typeface="Liberation Serif" panose="02020603050405020304" pitchFamily="18" charset="0"/>
              </a:rPr>
              <a:t>applied to the measured liquid water content (LWC) to obtain the Adjusted LWC. The Adjusted LWC is obtained by </a:t>
            </a:r>
            <a:r>
              <a:rPr lang="en-US" sz="1700" dirty="0" smtClean="0">
                <a:ea typeface="Liberation Serif" panose="02020603050405020304" pitchFamily="18" charset="0"/>
              </a:rPr>
              <a:t>linear </a:t>
            </a:r>
            <a:r>
              <a:rPr lang="en-US" sz="1700" dirty="0">
                <a:ea typeface="Liberation Serif" panose="02020603050405020304" pitchFamily="18" charset="0"/>
              </a:rPr>
              <a:t>interpolation of the average measured LWC during the “Offset Forward” segment and the “Offset Backward” segment.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t="54925" r="21641" b="12367"/>
          <a:stretch/>
        </p:blipFill>
        <p:spPr>
          <a:xfrm>
            <a:off x="5613622" y="182880"/>
            <a:ext cx="3340904" cy="13570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69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42246D2-11A3-47D1-8BE5-A87288558CE0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13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51321" y="361800"/>
            <a:ext cx="758880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pc="-1" dirty="0" smtClean="0">
                <a:solidFill>
                  <a:srgbClr val="FFFFFF"/>
                </a:solidFill>
                <a:latin typeface="Arial"/>
                <a:ea typeface="DejaVu Sans"/>
              </a:rPr>
              <a:t>Total Water Content Processing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6" name="Image6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1235" r="1678"/>
          <a:stretch/>
        </p:blipFill>
        <p:spPr>
          <a:xfrm>
            <a:off x="344804" y="1413612"/>
            <a:ext cx="5418310" cy="31389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7908" y="2196875"/>
            <a:ext cx="31185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Cloud </a:t>
            </a:r>
            <a:r>
              <a:rPr lang="en-US" dirty="0"/>
              <a:t>penetration by the </a:t>
            </a:r>
            <a:r>
              <a:rPr lang="en-US" dirty="0" smtClean="0"/>
              <a:t>Citation </a:t>
            </a:r>
            <a:r>
              <a:rPr lang="en-US" dirty="0"/>
              <a:t>Research Aircraft on 30 July 2015. The Adjusted </a:t>
            </a:r>
            <a:r>
              <a:rPr lang="en-US" dirty="0" smtClean="0"/>
              <a:t>TWC </a:t>
            </a:r>
            <a:r>
              <a:rPr lang="en-US" dirty="0"/>
              <a:t>is obtained by a linear interpolation of the average measured </a:t>
            </a:r>
            <a:r>
              <a:rPr lang="en-US" dirty="0" smtClean="0"/>
              <a:t>TWC </a:t>
            </a:r>
            <a:r>
              <a:rPr lang="en-US" dirty="0"/>
              <a:t>during the “Offset Forward” segment and the “Offset Backward</a:t>
            </a:r>
            <a:r>
              <a:rPr lang="en-US" dirty="0" smtClean="0"/>
              <a:t>”.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" b="8866"/>
          <a:stretch/>
        </p:blipFill>
        <p:spPr>
          <a:xfrm>
            <a:off x="5943600" y="182880"/>
            <a:ext cx="3039681" cy="19539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CustomShape 2"/>
          <p:cNvSpPr/>
          <p:nvPr/>
        </p:nvSpPr>
        <p:spPr>
          <a:xfrm>
            <a:off x="1071091" y="1034137"/>
            <a:ext cx="3959993" cy="305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Aft>
                <a:spcPts val="499"/>
              </a:spcAft>
            </a:pPr>
            <a:r>
              <a:rPr lang="en-US" sz="2000" b="1" strike="noStrike" spc="-1" dirty="0" err="1" smtClean="0">
                <a:solidFill>
                  <a:srgbClr val="005195"/>
                </a:solidFill>
                <a:latin typeface="Arial"/>
              </a:rPr>
              <a:t>Nevzorov</a:t>
            </a:r>
            <a:r>
              <a:rPr lang="en-US" sz="2000" b="1" strike="noStrike" spc="-1" dirty="0" smtClean="0">
                <a:solidFill>
                  <a:srgbClr val="005195"/>
                </a:solidFill>
                <a:latin typeface="Arial"/>
              </a:rPr>
              <a:t> Probe Measurements</a:t>
            </a:r>
            <a:endParaRPr lang="en-US" sz="2000" b="0" strike="noStrike" spc="-1" dirty="0">
              <a:latin typeface="Arial"/>
            </a:endParaRPr>
          </a:p>
          <a:p>
            <a:pPr marL="720" lvl="2">
              <a:spcAft>
                <a:spcPts val="499"/>
              </a:spcAft>
              <a:buClr>
                <a:srgbClr val="00000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42246D2-11A3-47D1-8BE5-A87288558CE0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14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429128" y="1005929"/>
            <a:ext cx="7816515" cy="34762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spcAft>
                <a:spcPts val="499"/>
              </a:spcAft>
            </a:pPr>
            <a:r>
              <a:rPr lang="en-US" sz="2000" b="1" spc="-1" dirty="0" smtClean="0">
                <a:solidFill>
                  <a:srgbClr val="005195"/>
                </a:solidFill>
              </a:rPr>
              <a:t>Themes:</a:t>
            </a:r>
            <a:endParaRPr lang="en-US" sz="2000" b="0" strike="noStrike" spc="-1" dirty="0">
              <a:latin typeface="Arial"/>
            </a:endParaRPr>
          </a:p>
          <a:p>
            <a:pPr marL="174600" lvl="2" indent="-173880"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One </a:t>
            </a:r>
            <a:r>
              <a:rPr lang="en-US" dirty="0"/>
              <a:t>theme is the use of aircraft for observing properties of flight environments (icing, turbulence, etc</a:t>
            </a:r>
            <a:r>
              <a:rPr lang="en-US" dirty="0" smtClean="0"/>
              <a:t>.) </a:t>
            </a:r>
            <a:r>
              <a:rPr lang="en-US" dirty="0"/>
              <a:t>and the instrumentation used to measure that </a:t>
            </a:r>
            <a:r>
              <a:rPr lang="en-US" dirty="0" smtClean="0"/>
              <a:t>environment. This requires consideration of </a:t>
            </a:r>
            <a:r>
              <a:rPr lang="en-US" dirty="0"/>
              <a:t>calibration and performance issues of the selected </a:t>
            </a:r>
            <a:r>
              <a:rPr lang="en-US" dirty="0" smtClean="0"/>
              <a:t>instruments.</a:t>
            </a:r>
          </a:p>
          <a:p>
            <a:pPr marL="174600" lvl="2" indent="-173880"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Theme two is </a:t>
            </a:r>
            <a:r>
              <a:rPr lang="en-US" dirty="0"/>
              <a:t>the need for open source software for data </a:t>
            </a:r>
            <a:r>
              <a:rPr lang="en-US" dirty="0" smtClean="0"/>
              <a:t>processing </a:t>
            </a:r>
            <a:r>
              <a:rPr lang="en-US" dirty="0"/>
              <a:t>and the need to build a community that tests the quality of its software</a:t>
            </a:r>
            <a:r>
              <a:rPr lang="en-US" dirty="0" smtClean="0"/>
              <a:t>.</a:t>
            </a:r>
          </a:p>
          <a:p>
            <a:pPr marL="174600" lvl="2" indent="-173880"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Theme three </a:t>
            </a:r>
            <a:r>
              <a:rPr lang="en-US" dirty="0"/>
              <a:t>is a history of past research </a:t>
            </a:r>
            <a:r>
              <a:rPr lang="en-US" dirty="0" smtClean="0"/>
              <a:t>projects, </a:t>
            </a:r>
            <a:r>
              <a:rPr lang="en-US" dirty="0"/>
              <a:t>the creation/availability of aircraft data sets, and what the near future will </a:t>
            </a:r>
            <a:r>
              <a:rPr lang="en-US" dirty="0" smtClean="0"/>
              <a:t>bring.</a:t>
            </a:r>
          </a:p>
          <a:p>
            <a:pPr marL="174600" lvl="2" indent="-173880"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lang="en-US" smtClean="0"/>
              <a:t>Overall, the </a:t>
            </a:r>
            <a:r>
              <a:rPr lang="en-US" dirty="0"/>
              <a:t>correct aircraft platform, with the correct </a:t>
            </a:r>
            <a:r>
              <a:rPr lang="en-US" dirty="0" smtClean="0"/>
              <a:t>instrumentation, software and people, </a:t>
            </a:r>
            <a:r>
              <a:rPr lang="en-US" dirty="0"/>
              <a:t>is necessary for obtaining required observations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5" name="CustomShape 3"/>
          <p:cNvSpPr/>
          <p:nvPr/>
        </p:nvSpPr>
        <p:spPr>
          <a:xfrm>
            <a:off x="351321" y="361800"/>
            <a:ext cx="758880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pc="-1" dirty="0" smtClean="0">
                <a:solidFill>
                  <a:srgbClr val="FFFFFF"/>
                </a:solidFill>
                <a:latin typeface="Arial"/>
                <a:ea typeface="DejaVu Sans"/>
              </a:rPr>
              <a:t>Conclusions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08" y="182880"/>
            <a:ext cx="2028885" cy="10534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5"/>
          <a:stretch/>
        </p:blipFill>
        <p:spPr>
          <a:xfrm>
            <a:off x="4243615" y="182879"/>
            <a:ext cx="2208868" cy="10575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5" r="3090" b="840"/>
          <a:stretch/>
        </p:blipFill>
        <p:spPr>
          <a:xfrm>
            <a:off x="6562589" y="182881"/>
            <a:ext cx="2440827" cy="10515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246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42246D2-11A3-47D1-8BE5-A87288558CE0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15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437360" y="1374599"/>
            <a:ext cx="7816515" cy="3011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000" b="1" strike="noStrike" spc="-1" dirty="0" smtClean="0">
                <a:solidFill>
                  <a:srgbClr val="005195"/>
                </a:solidFill>
                <a:latin typeface="Arial"/>
              </a:rPr>
              <a:t>Next 20 Years</a:t>
            </a:r>
            <a:endParaRPr lang="en-US" sz="2000" b="0" strike="noStrike" spc="-1" dirty="0">
              <a:latin typeface="Arial"/>
            </a:endParaRPr>
          </a:p>
          <a:p>
            <a:pPr marL="174600" lvl="2" indent="-17388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/>
              <a:t>The future is bright for utilization of </a:t>
            </a:r>
            <a:r>
              <a:rPr lang="en-US" dirty="0" smtClean="0"/>
              <a:t>North Dakota Citation Research Aircraft platform. </a:t>
            </a:r>
            <a:endParaRPr lang="en-US" dirty="0" smtClean="0"/>
          </a:p>
          <a:p>
            <a:pPr marL="174600" lvl="2" indent="-17388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/>
              <a:t>The first joint UND/WMI field project (CapeEx19) utilizing the North Dakota Citation Research Aircraft is scheduled for July and August 2019. </a:t>
            </a:r>
            <a:endParaRPr lang="en-US" dirty="0" smtClean="0"/>
          </a:p>
          <a:p>
            <a:pPr marL="174600" lvl="2" indent="-17388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Instrumentation Advancements:  </a:t>
            </a:r>
            <a:r>
              <a:rPr lang="en-US" dirty="0"/>
              <a:t>10 µm cloud imaging </a:t>
            </a:r>
            <a:r>
              <a:rPr lang="en-US" dirty="0" smtClean="0"/>
              <a:t>resolution, anti-shattering probe tips, and polar scattering measurements</a:t>
            </a:r>
            <a:endParaRPr lang="en-US" dirty="0" smtClean="0"/>
          </a:p>
          <a:p>
            <a:pPr marL="174600" lvl="2" indent="-17388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Instrumentation advances with more </a:t>
            </a:r>
            <a:r>
              <a:rPr lang="en-US" dirty="0"/>
              <a:t>robust software allows us to effectively address topics of interest that have existed for a long </a:t>
            </a:r>
            <a:r>
              <a:rPr lang="en-US" dirty="0" smtClean="0"/>
              <a:t>time.</a:t>
            </a:r>
            <a:endParaRPr lang="en-US" dirty="0"/>
          </a:p>
        </p:txBody>
      </p:sp>
      <p:sp>
        <p:nvSpPr>
          <p:cNvPr id="125" name="CustomShape 3"/>
          <p:cNvSpPr/>
          <p:nvPr/>
        </p:nvSpPr>
        <p:spPr>
          <a:xfrm>
            <a:off x="351321" y="361800"/>
            <a:ext cx="758880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pc="-1" dirty="0" smtClean="0">
                <a:solidFill>
                  <a:srgbClr val="FFFFFF"/>
                </a:solidFill>
                <a:latin typeface="Arial"/>
                <a:ea typeface="DejaVu Sans"/>
              </a:rPr>
              <a:t>Future Field Projects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39" y="182880"/>
            <a:ext cx="5556590" cy="15796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814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42246D2-11A3-47D1-8BE5-A87288558CE0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2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660133" y="1102956"/>
            <a:ext cx="4916103" cy="1515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000" b="1" strike="noStrike" spc="-1" dirty="0">
                <a:solidFill>
                  <a:srgbClr val="005195"/>
                </a:solidFill>
                <a:latin typeface="Arial"/>
              </a:rPr>
              <a:t>Modifications</a:t>
            </a:r>
            <a:endParaRPr lang="en-US" sz="2000" b="0" strike="noStrike" spc="-1" dirty="0">
              <a:latin typeface="Arial"/>
            </a:endParaRPr>
          </a:p>
          <a:p>
            <a:pPr marL="174600" lvl="2" indent="-17388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Two Wing-Tip Pylons with four Particle Measuring </a:t>
            </a:r>
            <a:r>
              <a:rPr lang="en-US" b="0" strike="noStrike" spc="-1" dirty="0" smtClean="0">
                <a:solidFill>
                  <a:srgbClr val="000000"/>
                </a:solidFill>
                <a:latin typeface="Arial"/>
              </a:rPr>
              <a:t>Systems 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(PMS) Cans</a:t>
            </a:r>
            <a:endParaRPr lang="en-US" b="0" strike="noStrike" spc="-1" dirty="0">
              <a:latin typeface="Arial"/>
            </a:endParaRPr>
          </a:p>
          <a:p>
            <a:pPr marL="174600" lvl="2" indent="-17388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Five Reinforced Fuselage Instrument Mounting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Arial"/>
              </a:rPr>
              <a:t>Locations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51321" y="361800"/>
            <a:ext cx="758880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North Dakota Citation Research Aircraft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764312" y="182880"/>
            <a:ext cx="3208743" cy="2138741"/>
          </a:xfrm>
          <a:prstGeom prst="rect">
            <a:avLst/>
          </a:prstGeom>
          <a:ln w="25400">
            <a:solidFill>
              <a:srgbClr val="000000"/>
            </a:solidFill>
            <a:round/>
          </a:ln>
        </p:spPr>
      </p:pic>
      <p:sp>
        <p:nvSpPr>
          <p:cNvPr id="2" name="Rectangle 1"/>
          <p:cNvSpPr/>
          <p:nvPr/>
        </p:nvSpPr>
        <p:spPr>
          <a:xfrm>
            <a:off x="566287" y="2849286"/>
            <a:ext cx="8046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00" lvl="2" indent="-17388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</a:rPr>
              <a:t>Six Fuselage Ports for Instruments, such as Electric Field Mills</a:t>
            </a:r>
            <a:endParaRPr lang="en-US" spc="-1" dirty="0"/>
          </a:p>
          <a:p>
            <a:pPr marL="174600" lvl="2" indent="-17388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</a:rPr>
              <a:t>Four Side-looking Window Inserts that House Specialized Glass for Lidar Instruments</a:t>
            </a:r>
            <a:endParaRPr lang="en-US" spc="-1" dirty="0"/>
          </a:p>
          <a:p>
            <a:pPr marL="174600" lvl="2" indent="-17388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</a:rPr>
              <a:t>Anti-ice Sampling Inlets for Cabin-based Gas and Aerosol Sampling</a:t>
            </a:r>
            <a:endParaRPr lang="en-US" spc="-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870CBD3-AC6F-4CDA-A585-AC267EF7D46C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3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559336" y="1170325"/>
            <a:ext cx="3924804" cy="36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499"/>
              </a:spcAft>
            </a:pPr>
            <a:r>
              <a:rPr lang="en-US" sz="2000" b="1" strike="noStrike" spc="-1" dirty="0" smtClean="0">
                <a:solidFill>
                  <a:srgbClr val="005195"/>
                </a:solidFill>
                <a:latin typeface="Arial"/>
              </a:rPr>
              <a:t>General Aircraft Specifications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560424" y="1902493"/>
            <a:ext cx="8162040" cy="25155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Payload	.…………………………….	693 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– 1147 kg (1,528 – 2,528 </a:t>
            </a:r>
            <a:r>
              <a:rPr lang="en-US" sz="1800" strike="noStrike" spc="-1" dirty="0" err="1">
                <a:solidFill>
                  <a:srgbClr val="000000"/>
                </a:solidFill>
                <a:latin typeface="Arial"/>
              </a:rPr>
              <a:t>lbs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)</a:t>
            </a:r>
            <a:endParaRPr lang="en-US" sz="180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Range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latin typeface="Arial"/>
              </a:rPr>
              <a:t>…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…………………………….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2,222 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km (1,200 </a:t>
            </a:r>
            <a:r>
              <a:rPr lang="en-US" sz="1800" strike="noStrike" spc="-1" dirty="0" err="1">
                <a:solidFill>
                  <a:srgbClr val="000000"/>
                </a:solidFill>
                <a:latin typeface="Arial"/>
              </a:rPr>
              <a:t>nmi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)</a:t>
            </a:r>
            <a:endParaRPr lang="en-US" sz="180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Ceiling without/with 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Pylons ………..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	13. 1 km (43,000 </a:t>
            </a:r>
            <a:r>
              <a:rPr lang="en-US" sz="1800" strike="noStrike" spc="-1" dirty="0" err="1">
                <a:solidFill>
                  <a:srgbClr val="000000"/>
                </a:solidFill>
                <a:latin typeface="Arial"/>
              </a:rPr>
              <a:t>ft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) / 12. 1 km (40,000 </a:t>
            </a:r>
            <a:r>
              <a:rPr lang="en-US" sz="1800" strike="noStrike" spc="-1" dirty="0" err="1">
                <a:solidFill>
                  <a:srgbClr val="000000"/>
                </a:solidFill>
                <a:latin typeface="Arial"/>
              </a:rPr>
              <a:t>ft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)</a:t>
            </a:r>
            <a:endParaRPr lang="en-US" sz="180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Climb 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Time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latin typeface="Arial"/>
              </a:rPr>
              <a:t>……………………….....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	13 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min (to 25,000 </a:t>
            </a:r>
            <a:r>
              <a:rPr lang="en-US" sz="1800" strike="noStrike" spc="-1" dirty="0" err="1">
                <a:solidFill>
                  <a:srgbClr val="000000"/>
                </a:solidFill>
                <a:latin typeface="Arial"/>
              </a:rPr>
              <a:t>ft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), 24 min (to 35,000 </a:t>
            </a:r>
            <a:r>
              <a:rPr lang="en-US" sz="1800" strike="noStrike" spc="-1" dirty="0" err="1">
                <a:solidFill>
                  <a:srgbClr val="000000"/>
                </a:solidFill>
                <a:latin typeface="Arial"/>
              </a:rPr>
              <a:t>ft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)</a:t>
            </a:r>
            <a:endParaRPr lang="en-US" sz="180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Endurance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latin typeface="Arial"/>
              </a:rPr>
              <a:t>………………………..…	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3 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to 5 hours</a:t>
            </a:r>
            <a:endParaRPr lang="en-US" sz="180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Weather	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latin typeface="Arial"/>
              </a:rPr>
              <a:t>…………………………….	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Known 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Icing and Storm Penetration</a:t>
            </a:r>
            <a:endParaRPr lang="en-US" sz="180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Airspeed 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Range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latin typeface="Arial"/>
              </a:rPr>
              <a:t>…………………….	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150 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– 225 knots 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IAS</a:t>
            </a:r>
            <a:endParaRPr lang="en-US" sz="1800" strike="noStrike" spc="-1" dirty="0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352926" y="361800"/>
            <a:ext cx="8486274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Citation </a:t>
            </a:r>
            <a:r>
              <a:rPr lang="en-US" sz="22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Research </a:t>
            </a: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Aircraft Capabilities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26017" b="50531"/>
          <a:stretch/>
        </p:blipFill>
        <p:spPr>
          <a:xfrm>
            <a:off x="5559820" y="182880"/>
            <a:ext cx="3421783" cy="151926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564215" y="1389259"/>
            <a:ext cx="22762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-1" dirty="0" smtClean="0">
                <a:solidFill>
                  <a:srgbClr val="000000"/>
                </a:solidFill>
              </a:rPr>
              <a:t>CAPE2015 – 2 Aug 2015</a:t>
            </a:r>
            <a:endParaRPr lang="en-US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6FE5540C-BA4A-4338-B922-535A9AE09725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4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352926" y="361800"/>
            <a:ext cx="8470232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Areas of Measurement Focus of the Citation Research Aircraft  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133" name="Picture 1"/>
          <p:cNvPicPr/>
          <p:nvPr/>
        </p:nvPicPr>
        <p:blipFill>
          <a:blip r:embed="rId2"/>
          <a:stretch/>
        </p:blipFill>
        <p:spPr>
          <a:xfrm>
            <a:off x="3715966" y="924214"/>
            <a:ext cx="4826114" cy="3647785"/>
          </a:xfrm>
          <a:prstGeom prst="rect">
            <a:avLst/>
          </a:prstGeom>
          <a:ln>
            <a:noFill/>
          </a:ln>
        </p:spPr>
      </p:pic>
      <p:sp>
        <p:nvSpPr>
          <p:cNvPr id="134" name="CustomShape 3"/>
          <p:cNvSpPr/>
          <p:nvPr/>
        </p:nvSpPr>
        <p:spPr>
          <a:xfrm>
            <a:off x="608336" y="1714924"/>
            <a:ext cx="3245400" cy="26645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74600" lvl="2" indent="-17388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Aircraft 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Icing</a:t>
            </a:r>
            <a:endParaRPr lang="en-US" sz="1800" strike="noStrike" spc="-1" dirty="0">
              <a:latin typeface="Arial"/>
            </a:endParaRPr>
          </a:p>
          <a:p>
            <a:pPr marL="174600" lvl="2" indent="-17388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Instrumentation Testing</a:t>
            </a:r>
            <a:endParaRPr lang="en-US" sz="1800" strike="noStrike" spc="-1" dirty="0">
              <a:latin typeface="Arial"/>
            </a:endParaRPr>
          </a:p>
          <a:p>
            <a:pPr marL="174600" lvl="2" indent="-17388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Cloud Physics</a:t>
            </a:r>
            <a:endParaRPr lang="en-US" sz="1800" strike="noStrike" spc="-1" dirty="0">
              <a:latin typeface="Arial"/>
            </a:endParaRPr>
          </a:p>
          <a:p>
            <a:pPr marL="174600" lvl="2" indent="-17388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Electric Fields</a:t>
            </a:r>
            <a:endParaRPr lang="en-US" sz="1800" b="0" strike="noStrike" spc="-1" dirty="0">
              <a:latin typeface="Arial"/>
            </a:endParaRPr>
          </a:p>
          <a:p>
            <a:pPr marL="174600" lvl="2" indent="-17388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Atmospheric Chemistry</a:t>
            </a:r>
            <a:endParaRPr lang="en-US" sz="1800" b="0" strike="noStrike" spc="-1" dirty="0">
              <a:latin typeface="Arial"/>
            </a:endParaRPr>
          </a:p>
          <a:p>
            <a:pPr marL="174600" lvl="2" indent="-17388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Weather Modification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3062" y="924215"/>
            <a:ext cx="1696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1" dirty="0" smtClean="0">
                <a:solidFill>
                  <a:srgbClr val="000000"/>
                </a:solidFill>
              </a:rPr>
              <a:t>Fall 2012</a:t>
            </a:r>
          </a:p>
          <a:p>
            <a:pPr algn="ctr"/>
            <a:r>
              <a:rPr lang="en-US" b="1" spc="-1" dirty="0" smtClean="0">
                <a:solidFill>
                  <a:srgbClr val="000000"/>
                </a:solidFill>
              </a:rPr>
              <a:t>Configuration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69938" y="1123390"/>
            <a:ext cx="2204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Aft>
                <a:spcPts val="499"/>
              </a:spcAft>
            </a:pPr>
            <a:r>
              <a:rPr lang="en-US" sz="2000" b="1" spc="-1" dirty="0">
                <a:solidFill>
                  <a:srgbClr val="005195"/>
                </a:solidFill>
              </a:rPr>
              <a:t>Instrument Suite</a:t>
            </a:r>
            <a:endParaRPr lang="en-US" sz="2000" spc="-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870CBD3-AC6F-4CDA-A585-AC267EF7D46C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5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676072" y="1340368"/>
            <a:ext cx="3733200" cy="36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499"/>
              </a:spcAft>
            </a:pPr>
            <a:r>
              <a:rPr lang="en-US" sz="2000" b="1" strike="noStrike" spc="-1" dirty="0" smtClean="0">
                <a:solidFill>
                  <a:srgbClr val="005195"/>
                </a:solidFill>
                <a:latin typeface="Arial"/>
              </a:rPr>
              <a:t>Available Power Specifications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677160" y="2221560"/>
            <a:ext cx="8008920" cy="21494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pc="-1" dirty="0" smtClean="0">
                <a:solidFill>
                  <a:srgbClr val="000000"/>
                </a:solidFill>
              </a:rPr>
              <a:t>Total </a:t>
            </a:r>
            <a:r>
              <a:rPr lang="en-US" spc="-1" dirty="0">
                <a:solidFill>
                  <a:srgbClr val="000000"/>
                </a:solidFill>
              </a:rPr>
              <a:t>Available Research </a:t>
            </a:r>
            <a:r>
              <a:rPr lang="en-US" spc="-1" dirty="0" smtClean="0">
                <a:solidFill>
                  <a:srgbClr val="000000"/>
                </a:solidFill>
              </a:rPr>
              <a:t>Power …………….</a:t>
            </a:r>
            <a:r>
              <a:rPr lang="en-US" spc="-1" dirty="0">
                <a:solidFill>
                  <a:srgbClr val="000000"/>
                </a:solidFill>
              </a:rPr>
              <a:t>	</a:t>
            </a:r>
            <a:r>
              <a:rPr lang="en-US" spc="-1" dirty="0" smtClean="0">
                <a:solidFill>
                  <a:srgbClr val="000000"/>
                </a:solidFill>
              </a:rPr>
              <a:t>7,300 </a:t>
            </a:r>
            <a:r>
              <a:rPr lang="en-US" spc="-1" dirty="0">
                <a:solidFill>
                  <a:srgbClr val="000000"/>
                </a:solidFill>
              </a:rPr>
              <a:t>W (Below 35,000 </a:t>
            </a:r>
            <a:r>
              <a:rPr lang="en-US" spc="-1" dirty="0" err="1">
                <a:solidFill>
                  <a:srgbClr val="000000"/>
                </a:solidFill>
              </a:rPr>
              <a:t>ft</a:t>
            </a:r>
            <a:r>
              <a:rPr lang="en-US" spc="-1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pc="-1" dirty="0" smtClean="0">
                <a:solidFill>
                  <a:srgbClr val="000000"/>
                </a:solidFill>
              </a:rPr>
              <a:t>			</a:t>
            </a:r>
            <a:r>
              <a:rPr lang="en-US" spc="-1" dirty="0">
                <a:solidFill>
                  <a:srgbClr val="000000"/>
                </a:solidFill>
              </a:rPr>
              <a:t>	</a:t>
            </a:r>
            <a:r>
              <a:rPr lang="en-US" spc="-1" dirty="0" smtClean="0">
                <a:solidFill>
                  <a:srgbClr val="000000"/>
                </a:solidFill>
              </a:rPr>
              <a:t>	5,400 </a:t>
            </a:r>
            <a:r>
              <a:rPr lang="en-US" spc="-1" dirty="0">
                <a:solidFill>
                  <a:srgbClr val="000000"/>
                </a:solidFill>
              </a:rPr>
              <a:t>W (35,000 </a:t>
            </a:r>
            <a:r>
              <a:rPr lang="en-US" spc="-1" dirty="0" err="1">
                <a:solidFill>
                  <a:srgbClr val="000000"/>
                </a:solidFill>
              </a:rPr>
              <a:t>ft</a:t>
            </a:r>
            <a:r>
              <a:rPr lang="en-US" spc="-1" dirty="0">
                <a:solidFill>
                  <a:srgbClr val="000000"/>
                </a:solidFill>
              </a:rPr>
              <a:t> and Above)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pc="-1" dirty="0">
                <a:solidFill>
                  <a:srgbClr val="000000"/>
                </a:solidFill>
              </a:rPr>
              <a:t>Alternating Current </a:t>
            </a:r>
            <a:r>
              <a:rPr lang="en-US" spc="-1" dirty="0" smtClean="0">
                <a:solidFill>
                  <a:srgbClr val="000000"/>
                </a:solidFill>
              </a:rPr>
              <a:t>Instruments ……………..	4,000 </a:t>
            </a:r>
            <a:r>
              <a:rPr lang="en-US" spc="-1" dirty="0">
                <a:solidFill>
                  <a:srgbClr val="000000"/>
                </a:solidFill>
              </a:rPr>
              <a:t>W of 110 Volts at 60 Hz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pc="-1" dirty="0">
                <a:solidFill>
                  <a:srgbClr val="000000"/>
                </a:solidFill>
              </a:rPr>
              <a:t>Direct Current Anti-icing </a:t>
            </a:r>
            <a:r>
              <a:rPr lang="en-US" spc="-1" dirty="0" smtClean="0">
                <a:solidFill>
                  <a:srgbClr val="000000"/>
                </a:solidFill>
              </a:rPr>
              <a:t>Instruments ………..	80 </a:t>
            </a:r>
            <a:r>
              <a:rPr lang="en-US" spc="-1" dirty="0">
                <a:solidFill>
                  <a:srgbClr val="000000"/>
                </a:solidFill>
              </a:rPr>
              <a:t>Amps of 28 Volts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pc="-1" dirty="0">
                <a:solidFill>
                  <a:srgbClr val="000000"/>
                </a:solidFill>
              </a:rPr>
              <a:t>Direct Current Power </a:t>
            </a:r>
            <a:r>
              <a:rPr lang="en-US" spc="-1" dirty="0" smtClean="0">
                <a:solidFill>
                  <a:srgbClr val="000000"/>
                </a:solidFill>
              </a:rPr>
              <a:t>Instruments …………...	40 </a:t>
            </a:r>
            <a:r>
              <a:rPr lang="en-US" spc="-1" dirty="0">
                <a:solidFill>
                  <a:srgbClr val="000000"/>
                </a:solidFill>
              </a:rPr>
              <a:t>Amps of 28 </a:t>
            </a:r>
            <a:r>
              <a:rPr lang="en-US" spc="-1" dirty="0" smtClean="0">
                <a:solidFill>
                  <a:srgbClr val="000000"/>
                </a:solidFill>
              </a:rPr>
              <a:t>Volts</a:t>
            </a: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352926" y="361800"/>
            <a:ext cx="8486274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Citation </a:t>
            </a:r>
            <a:r>
              <a:rPr lang="en-US" sz="22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Research </a:t>
            </a: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Aircraft Resources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71" r="808" b="53779"/>
          <a:stretch/>
        </p:blipFill>
        <p:spPr>
          <a:xfrm>
            <a:off x="5791061" y="182880"/>
            <a:ext cx="3128210" cy="18649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28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870CBD3-AC6F-4CDA-A585-AC267EF7D46C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6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515651" y="1019527"/>
            <a:ext cx="4698033" cy="4403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499"/>
              </a:spcAft>
            </a:pPr>
            <a:r>
              <a:rPr lang="en-US" sz="2000" b="1" spc="-1" dirty="0" smtClean="0">
                <a:solidFill>
                  <a:srgbClr val="005195"/>
                </a:solidFill>
                <a:latin typeface="Arial"/>
              </a:rPr>
              <a:t>Science Engineering Associates M300</a:t>
            </a:r>
            <a:endParaRPr lang="en-US" sz="2000" b="1" strike="noStrike" spc="-1" dirty="0" smtClean="0">
              <a:solidFill>
                <a:srgbClr val="005195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499"/>
              </a:spcAf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564866" y="1419460"/>
            <a:ext cx="8008920" cy="3290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pc="-1" dirty="0" smtClean="0">
                <a:solidFill>
                  <a:srgbClr val="000000"/>
                </a:solidFill>
              </a:rPr>
              <a:t>Real-time Data Acquisition Operating System.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pc="-1" dirty="0" smtClean="0">
                <a:solidFill>
                  <a:srgbClr val="000000"/>
                </a:solidFill>
              </a:rPr>
              <a:t>Displays </a:t>
            </a:r>
            <a:r>
              <a:rPr lang="en-US" spc="-1" dirty="0">
                <a:solidFill>
                  <a:srgbClr val="000000"/>
                </a:solidFill>
              </a:rPr>
              <a:t>Data in </a:t>
            </a:r>
            <a:r>
              <a:rPr lang="en-US" spc="-1" dirty="0" smtClean="0">
                <a:solidFill>
                  <a:srgbClr val="000000"/>
                </a:solidFill>
              </a:rPr>
              <a:t>Graphic </a:t>
            </a:r>
            <a:r>
              <a:rPr lang="en-US" spc="-1" dirty="0">
                <a:solidFill>
                  <a:srgbClr val="000000"/>
                </a:solidFill>
              </a:rPr>
              <a:t>and Alphanumeric </a:t>
            </a:r>
            <a:r>
              <a:rPr lang="en-US" spc="-1" dirty="0" smtClean="0">
                <a:solidFill>
                  <a:srgbClr val="000000"/>
                </a:solidFill>
              </a:rPr>
              <a:t>Formats.</a:t>
            </a:r>
            <a:endParaRPr lang="en-US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pc="-1" dirty="0">
                <a:solidFill>
                  <a:srgbClr val="000000"/>
                </a:solidFill>
              </a:rPr>
              <a:t>A 12bit, analog to digital 32 channel, is used to acquire voltage measurements at frequencies up to 100 Hz.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pc="-1" dirty="0">
                <a:solidFill>
                  <a:srgbClr val="000000"/>
                </a:solidFill>
              </a:rPr>
              <a:t>Digital data acquisition is available on 25 serial (RS232/RS422) ports at speed of up to 1.8 </a:t>
            </a:r>
            <a:r>
              <a:rPr lang="en-US" spc="-1" dirty="0" smtClean="0">
                <a:solidFill>
                  <a:srgbClr val="000000"/>
                </a:solidFill>
              </a:rPr>
              <a:t>Mbps, </a:t>
            </a:r>
            <a:r>
              <a:rPr lang="en-US" spc="-1" dirty="0">
                <a:solidFill>
                  <a:srgbClr val="000000"/>
                </a:solidFill>
              </a:rPr>
              <a:t>on </a:t>
            </a:r>
            <a:r>
              <a:rPr lang="en-US" spc="-1" dirty="0" smtClean="0">
                <a:solidFill>
                  <a:srgbClr val="000000"/>
                </a:solidFill>
              </a:rPr>
              <a:t>ARINC-429 ports, and internet ports.</a:t>
            </a:r>
            <a:endParaRPr lang="en-US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pc="-1" dirty="0">
                <a:solidFill>
                  <a:srgbClr val="000000"/>
                </a:solidFill>
              </a:rPr>
              <a:t>Special M300 interface cards are used to acquire data from </a:t>
            </a:r>
            <a:r>
              <a:rPr lang="en-US" spc="-1" dirty="0" smtClean="0">
                <a:solidFill>
                  <a:srgbClr val="000000"/>
                </a:solidFill>
              </a:rPr>
              <a:t>Cloud Imaging probes (CAPS, CIP, PIP) and </a:t>
            </a:r>
            <a:r>
              <a:rPr lang="en-US" spc="-1" dirty="0">
                <a:solidFill>
                  <a:srgbClr val="000000"/>
                </a:solidFill>
              </a:rPr>
              <a:t>the </a:t>
            </a:r>
            <a:r>
              <a:rPr lang="en-US" spc="-1" dirty="0" err="1">
                <a:solidFill>
                  <a:srgbClr val="000000"/>
                </a:solidFill>
              </a:rPr>
              <a:t>Applanix</a:t>
            </a:r>
            <a:r>
              <a:rPr lang="en-US" spc="-1" dirty="0">
                <a:solidFill>
                  <a:srgbClr val="000000"/>
                </a:solidFill>
              </a:rPr>
              <a:t> </a:t>
            </a:r>
            <a:r>
              <a:rPr lang="en-US" spc="-1" dirty="0" smtClean="0">
                <a:solidFill>
                  <a:srgbClr val="000000"/>
                </a:solidFill>
              </a:rPr>
              <a:t>System.</a:t>
            </a:r>
            <a:endParaRPr lang="en-US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pc="-1" dirty="0">
                <a:solidFill>
                  <a:srgbClr val="000000"/>
                </a:solidFill>
              </a:rPr>
              <a:t>Data acquisition configurations and instrument calibration is documented for each </a:t>
            </a:r>
            <a:r>
              <a:rPr lang="en-US" spc="-1" dirty="0" smtClean="0">
                <a:solidFill>
                  <a:srgbClr val="000000"/>
                </a:solidFill>
              </a:rPr>
              <a:t>field project and incorporated into post-processing software.</a:t>
            </a: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352926" y="361800"/>
            <a:ext cx="8486274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pc="-1" dirty="0" smtClean="0">
                <a:solidFill>
                  <a:srgbClr val="FFFFFF"/>
                </a:solidFill>
                <a:latin typeface="Arial"/>
                <a:ea typeface="DejaVu Sans"/>
              </a:rPr>
              <a:t>Data Acquisition System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b="38576"/>
          <a:stretch/>
        </p:blipFill>
        <p:spPr>
          <a:xfrm>
            <a:off x="6031832" y="182880"/>
            <a:ext cx="2927515" cy="17818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52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870CBD3-AC6F-4CDA-A585-AC267EF7D46C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7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467526" y="1114511"/>
            <a:ext cx="2791240" cy="3921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499"/>
              </a:spcAft>
            </a:pPr>
            <a:r>
              <a:rPr lang="en-US" sz="2000" b="1" strike="noStrike" spc="-1" dirty="0" smtClean="0">
                <a:solidFill>
                  <a:srgbClr val="005195"/>
                </a:solidFill>
                <a:latin typeface="Arial"/>
              </a:rPr>
              <a:t>Seating Configuration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467526" y="1911007"/>
            <a:ext cx="3991094" cy="21494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pc="-1" dirty="0" smtClean="0">
                <a:solidFill>
                  <a:srgbClr val="000000"/>
                </a:solidFill>
              </a:rPr>
              <a:t>Pilot ……………..	Front Left Seat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pc="-1" dirty="0" smtClean="0">
                <a:solidFill>
                  <a:srgbClr val="000000"/>
                </a:solidFill>
              </a:rPr>
              <a:t>Co-Pilot ………....	Front Right Seat</a:t>
            </a:r>
            <a:endParaRPr lang="en-US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pc="-1" dirty="0" smtClean="0">
                <a:solidFill>
                  <a:srgbClr val="000000"/>
                </a:solidFill>
              </a:rPr>
              <a:t>Flight Scientist ....	Front Middle Seat</a:t>
            </a:r>
            <a:endParaRPr lang="en-US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pc="-1" dirty="0" smtClean="0">
                <a:solidFill>
                  <a:srgbClr val="000000"/>
                </a:solidFill>
              </a:rPr>
              <a:t>Flight Engineers (2</a:t>
            </a:r>
            <a:r>
              <a:rPr lang="en-US" spc="-1" dirty="0" smtClean="0">
                <a:solidFill>
                  <a:srgbClr val="000000"/>
                </a:solidFill>
              </a:rPr>
              <a:t>) … Rear </a:t>
            </a:r>
            <a:r>
              <a:rPr lang="en-US" spc="-1" dirty="0" smtClean="0">
                <a:solidFill>
                  <a:srgbClr val="000000"/>
                </a:solidFill>
              </a:rPr>
              <a:t>Seats</a:t>
            </a:r>
          </a:p>
        </p:txBody>
      </p:sp>
      <p:sp>
        <p:nvSpPr>
          <p:cNvPr id="130" name="CustomShape 4"/>
          <p:cNvSpPr/>
          <p:nvPr/>
        </p:nvSpPr>
        <p:spPr>
          <a:xfrm>
            <a:off x="352926" y="361800"/>
            <a:ext cx="8486274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Citation Research Aircraft Flight Crew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38" y="1377035"/>
            <a:ext cx="4615708" cy="32174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1669" y="1033505"/>
            <a:ext cx="1696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1" dirty="0" smtClean="0">
                <a:solidFill>
                  <a:srgbClr val="000000"/>
                </a:solidFill>
              </a:rPr>
              <a:t>Fall 2012</a:t>
            </a:r>
          </a:p>
          <a:p>
            <a:pPr algn="ctr"/>
            <a:r>
              <a:rPr lang="en-US" b="1" spc="-1" dirty="0" smtClean="0">
                <a:solidFill>
                  <a:srgbClr val="000000"/>
                </a:solidFill>
              </a:rPr>
              <a:t>Configuration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6" b="8267"/>
          <a:stretch/>
        </p:blipFill>
        <p:spPr>
          <a:xfrm>
            <a:off x="6287967" y="125043"/>
            <a:ext cx="2679990" cy="12508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71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870CBD3-AC6F-4CDA-A585-AC267EF7D46C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8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574019" y="1067652"/>
            <a:ext cx="4698033" cy="4403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499"/>
              </a:spcAft>
            </a:pPr>
            <a:r>
              <a:rPr lang="en-US" sz="2000" b="1" spc="-1" dirty="0" smtClean="0">
                <a:solidFill>
                  <a:srgbClr val="005195"/>
                </a:solidFill>
                <a:latin typeface="Arial"/>
              </a:rPr>
              <a:t>Cumulus Cloud Sampling</a:t>
            </a:r>
            <a:endParaRPr lang="en-US" sz="2000" b="1" strike="noStrike" spc="-1" dirty="0" smtClean="0">
              <a:solidFill>
                <a:srgbClr val="005195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499"/>
              </a:spcAf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603984" y="1515710"/>
            <a:ext cx="4804594" cy="2844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1" dirty="0" smtClean="0">
                <a:solidFill>
                  <a:srgbClr val="000000"/>
                </a:solidFill>
              </a:rPr>
              <a:t>Field projects develop sampling profiles.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1" dirty="0" smtClean="0">
                <a:solidFill>
                  <a:srgbClr val="000000"/>
                </a:solidFill>
              </a:rPr>
              <a:t>The </a:t>
            </a:r>
            <a:r>
              <a:rPr lang="en-US" spc="-1" dirty="0">
                <a:solidFill>
                  <a:srgbClr val="000000"/>
                </a:solidFill>
              </a:rPr>
              <a:t>pilots are responsible </a:t>
            </a:r>
            <a:r>
              <a:rPr lang="en-US" spc="-1" dirty="0" smtClean="0">
                <a:solidFill>
                  <a:srgbClr val="000000"/>
                </a:solidFill>
              </a:rPr>
              <a:t>for </a:t>
            </a:r>
            <a:r>
              <a:rPr lang="en-US" spc="-1" dirty="0">
                <a:solidFill>
                  <a:srgbClr val="000000"/>
                </a:solidFill>
              </a:rPr>
              <a:t>safe </a:t>
            </a:r>
            <a:r>
              <a:rPr lang="en-US" spc="-1" dirty="0" smtClean="0">
                <a:solidFill>
                  <a:srgbClr val="000000"/>
                </a:solidFill>
              </a:rPr>
              <a:t>operation.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1" dirty="0" smtClean="0">
                <a:solidFill>
                  <a:srgbClr val="000000"/>
                </a:solidFill>
              </a:rPr>
              <a:t>Flight </a:t>
            </a:r>
            <a:r>
              <a:rPr lang="en-US" spc="-1" dirty="0">
                <a:solidFill>
                  <a:srgbClr val="000000"/>
                </a:solidFill>
              </a:rPr>
              <a:t>scientist is responsible </a:t>
            </a:r>
            <a:r>
              <a:rPr lang="en-US" spc="-1" dirty="0" smtClean="0">
                <a:solidFill>
                  <a:srgbClr val="000000"/>
                </a:solidFill>
              </a:rPr>
              <a:t>obtaining objectives.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1" dirty="0" smtClean="0">
                <a:solidFill>
                  <a:srgbClr val="000000"/>
                </a:solidFill>
              </a:rPr>
              <a:t>Flight </a:t>
            </a:r>
            <a:r>
              <a:rPr lang="en-US" spc="-1" dirty="0">
                <a:solidFill>
                  <a:srgbClr val="000000"/>
                </a:solidFill>
              </a:rPr>
              <a:t>engineers operate the research equipment and monitor instruments using the real-time data </a:t>
            </a:r>
            <a:r>
              <a:rPr lang="en-US" spc="-1" dirty="0" smtClean="0">
                <a:solidFill>
                  <a:srgbClr val="000000"/>
                </a:solidFill>
              </a:rPr>
              <a:t>displays.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1" dirty="0" smtClean="0">
                <a:solidFill>
                  <a:srgbClr val="000000"/>
                </a:solidFill>
              </a:rPr>
              <a:t>Detailed </a:t>
            </a:r>
            <a:r>
              <a:rPr lang="en-US" spc="-1" dirty="0">
                <a:solidFill>
                  <a:srgbClr val="000000"/>
                </a:solidFill>
              </a:rPr>
              <a:t>checklists are </a:t>
            </a:r>
            <a:r>
              <a:rPr lang="en-US" spc="-1" dirty="0" smtClean="0">
                <a:solidFill>
                  <a:srgbClr val="000000"/>
                </a:solidFill>
              </a:rPr>
              <a:t>followed.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1" dirty="0" smtClean="0">
                <a:solidFill>
                  <a:srgbClr val="000000"/>
                </a:solidFill>
              </a:rPr>
              <a:t>Notes are made </a:t>
            </a:r>
            <a:r>
              <a:rPr lang="en-US" spc="-1" dirty="0">
                <a:solidFill>
                  <a:srgbClr val="000000"/>
                </a:solidFill>
              </a:rPr>
              <a:t>of interesting </a:t>
            </a:r>
            <a:r>
              <a:rPr lang="en-US" spc="-1" dirty="0" smtClean="0">
                <a:solidFill>
                  <a:srgbClr val="000000"/>
                </a:solidFill>
              </a:rPr>
              <a:t>observations.</a:t>
            </a: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352926" y="361800"/>
            <a:ext cx="8486274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pc="-1" dirty="0" smtClean="0">
                <a:solidFill>
                  <a:srgbClr val="FFFFFF"/>
                </a:solidFill>
                <a:latin typeface="Arial"/>
                <a:ea typeface="DejaVu Sans"/>
              </a:rPr>
              <a:t>Flight Profiles for Aircraft Sampling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611" y="182880"/>
            <a:ext cx="3392718" cy="2216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41" y="2363070"/>
            <a:ext cx="3392718" cy="22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553080" y="4806000"/>
            <a:ext cx="2133000" cy="1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870CBD3-AC6F-4CDA-A585-AC267EF7D46C}" type="slidenum">
              <a:rPr lang="en-US" sz="800" b="0" strike="noStrike" spc="-1">
                <a:solidFill>
                  <a:srgbClr val="FFFFFF"/>
                </a:solidFill>
                <a:latin typeface="Arial"/>
              </a:rPr>
              <a:t>9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677160" y="3718464"/>
            <a:ext cx="7704840" cy="8535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ea typeface="Liberation Serif" panose="02020603050405020304" pitchFamily="18" charset="0"/>
              </a:rPr>
              <a:t>S</a:t>
            </a:r>
            <a:r>
              <a:rPr lang="en-US" dirty="0" smtClean="0">
                <a:ea typeface="Liberation Serif" panose="02020603050405020304" pitchFamily="18" charset="0"/>
              </a:rPr>
              <a:t>oftware </a:t>
            </a:r>
            <a:r>
              <a:rPr lang="en-US" dirty="0">
                <a:ea typeface="Liberation Serif" panose="02020603050405020304" pitchFamily="18" charset="0"/>
              </a:rPr>
              <a:t>packages presented at the European Facility for Airborne Research (EUFAR) International Conference on Clouds and Precipitation (ICCP) Workshop on Data Processing, Analysis, and Presentation Software.</a:t>
            </a:r>
            <a:r>
              <a:rPr lang="en-US" sz="1800" strike="noStrike" spc="-1" dirty="0" smtClean="0">
                <a:solidFill>
                  <a:srgbClr val="000000"/>
                </a:solidFill>
                <a:latin typeface="Arial"/>
              </a:rPr>
              <a:t>	</a:t>
            </a:r>
            <a:endParaRPr lang="en-US" sz="1800" strike="noStrike" spc="-1" dirty="0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352926" y="361800"/>
            <a:ext cx="8486274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Scientific Software Processing Packages  </a:t>
            </a:r>
            <a:endParaRPr lang="en-US" sz="2200" b="0" strike="noStrike" spc="-1" dirty="0">
              <a:latin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323406"/>
              </p:ext>
            </p:extLst>
          </p:nvPr>
        </p:nvGraphicFramePr>
        <p:xfrm>
          <a:off x="695739" y="938589"/>
          <a:ext cx="5790197" cy="2745423"/>
        </p:xfrm>
        <a:graphic>
          <a:graphicData uri="http://schemas.openxmlformats.org/drawingml/2006/table">
            <a:tbl>
              <a:tblPr firstRow="1" firstCol="1" bandRow="1"/>
              <a:tblGrid>
                <a:gridCol w="1269309">
                  <a:extLst>
                    <a:ext uri="{9D8B030D-6E8A-4147-A177-3AD203B41FA5}">
                      <a16:colId xmlns:a16="http://schemas.microsoft.com/office/drawing/2014/main" val="2628040800"/>
                    </a:ext>
                  </a:extLst>
                </a:gridCol>
                <a:gridCol w="4520888">
                  <a:extLst>
                    <a:ext uri="{9D8B030D-6E8A-4147-A177-3AD203B41FA5}">
                      <a16:colId xmlns:a16="http://schemas.microsoft.com/office/drawing/2014/main" val="3069508590"/>
                    </a:ext>
                  </a:extLst>
                </a:gridCol>
              </a:tblGrid>
              <a:tr h="3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Package</a:t>
                      </a:r>
                      <a:endParaRPr lang="en-US" sz="1800" b="1" dirty="0">
                        <a:effectLst/>
                        <a:latin typeface="+mn-lt"/>
                        <a:ea typeface="Liberation Serif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Liberation Serif" panose="02020603050405020304" pitchFamily="18" charset="0"/>
                        </a:rPr>
                        <a:t>Availability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098006"/>
                  </a:ext>
                </a:extLst>
              </a:tr>
              <a:tr h="304091">
                <a:tc>
                  <a:txBody>
                    <a:bodyPr/>
                    <a:lstStyle/>
                    <a:p>
                      <a:pPr marL="0" marR="1841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ADPAA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  <a:hlinkClick r:id="rId2"/>
                        </a:rPr>
                        <a:t>svn://svn.code.sf.net/p/adpaa</a:t>
                      </a:r>
                      <a:endParaRPr lang="en-US" sz="1800" dirty="0">
                        <a:effectLst/>
                        <a:latin typeface="+mn-lt"/>
                        <a:ea typeface="Liberation Sans Narrow" panose="020B0606020202030204" pitchFamily="34" charset="0"/>
                        <a:cs typeface="Liberation Sans Narrow" panose="020B0606020202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072846"/>
                  </a:ext>
                </a:extLst>
              </a:tr>
              <a:tr h="304091">
                <a:tc>
                  <a:txBody>
                    <a:bodyPr/>
                    <a:lstStyle/>
                    <a:p>
                      <a:pPr marL="0" marR="1841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D2G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Local Team Software, Alexei </a:t>
                      </a:r>
                      <a:r>
                        <a:rPr lang="en-US" sz="1800" dirty="0" err="1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Korolev</a:t>
                      </a:r>
                      <a:endParaRPr lang="en-US" sz="1800" dirty="0">
                        <a:effectLst/>
                        <a:latin typeface="+mn-lt"/>
                        <a:ea typeface="Liberation Sans Narrow" panose="020B0606020202030204" pitchFamily="34" charset="0"/>
                        <a:cs typeface="Liberation Sans Narrow" panose="020B0606020202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1817"/>
                  </a:ext>
                </a:extLst>
              </a:tr>
              <a:tr h="304091">
                <a:tc>
                  <a:txBody>
                    <a:bodyPr/>
                    <a:lstStyle/>
                    <a:p>
                      <a:pPr marL="0" marR="1841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EGADS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  <a:hlinkClick r:id="rId3"/>
                        </a:rPr>
                        <a:t>https://github.com/eufarn7sp/egads-eufar</a:t>
                      </a:r>
                      <a:endParaRPr lang="en-US" sz="1800" dirty="0">
                        <a:effectLst/>
                        <a:latin typeface="+mn-lt"/>
                        <a:ea typeface="Liberation Sans Narrow" panose="020B0606020202030204" pitchFamily="34" charset="0"/>
                        <a:cs typeface="Liberation Sans Narrow" panose="020B0606020202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15140"/>
                  </a:ext>
                </a:extLst>
              </a:tr>
              <a:tr h="304091">
                <a:tc>
                  <a:txBody>
                    <a:bodyPr/>
                    <a:lstStyle/>
                    <a:p>
                      <a:pPr marL="0" marR="1841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OASIS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Droplet Measurement Technologies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8870436"/>
                  </a:ext>
                </a:extLst>
              </a:tr>
              <a:tr h="304091">
                <a:tc>
                  <a:txBody>
                    <a:bodyPr/>
                    <a:lstStyle/>
                    <a:p>
                      <a:pPr marL="0" marR="1841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SAMAC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  <a:hlinkClick r:id="rId4"/>
                        </a:rPr>
                        <a:t>https://github.com/StephGagne/SAMAC</a:t>
                      </a:r>
                      <a:endParaRPr lang="en-US" sz="1800" dirty="0">
                        <a:effectLst/>
                        <a:latin typeface="+mn-lt"/>
                        <a:ea typeface="Liberation Sans Narrow" panose="020B0606020202030204" pitchFamily="34" charset="0"/>
                        <a:cs typeface="Liberation Sans Narrow" panose="020B0606020202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6115"/>
                  </a:ext>
                </a:extLst>
              </a:tr>
              <a:tr h="304091">
                <a:tc>
                  <a:txBody>
                    <a:bodyPr/>
                    <a:lstStyle/>
                    <a:p>
                      <a:pPr marL="0" marR="1841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SODA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  <a:hlinkClick r:id="rId5"/>
                        </a:rPr>
                        <a:t>https://github.com/abansemer/soda2</a:t>
                      </a:r>
                      <a:endParaRPr lang="en-US" sz="1800" dirty="0">
                        <a:effectLst/>
                        <a:latin typeface="+mn-lt"/>
                        <a:ea typeface="Liberation Sans Narrow" panose="020B0606020202030204" pitchFamily="34" charset="0"/>
                        <a:cs typeface="Liberation Sans Narrow" panose="020B0606020202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826279"/>
                  </a:ext>
                </a:extLst>
              </a:tr>
              <a:tr h="312695">
                <a:tc>
                  <a:txBody>
                    <a:bodyPr/>
                    <a:lstStyle/>
                    <a:p>
                      <a:pPr marL="0" marR="1841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SPEC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  <a:hlinkClick r:id="rId6"/>
                        </a:rPr>
                        <a:t>http://www.specinc.com/downloads</a:t>
                      </a:r>
                      <a:endParaRPr lang="en-US" sz="1800" dirty="0">
                        <a:effectLst/>
                        <a:latin typeface="+mn-lt"/>
                        <a:ea typeface="Liberation Sans Narrow" panose="020B0606020202030204" pitchFamily="34" charset="0"/>
                        <a:cs typeface="Liberation Sans Narrow" panose="020B0606020202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372852"/>
                  </a:ext>
                </a:extLst>
              </a:tr>
              <a:tr h="304091">
                <a:tc>
                  <a:txBody>
                    <a:bodyPr/>
                    <a:lstStyle/>
                    <a:p>
                      <a:pPr marL="0" marR="1841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</a:rPr>
                        <a:t>UIOPS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Liberation Sans Narrow" panose="020B0606020202030204" pitchFamily="34" charset="0"/>
                          <a:cs typeface="Liberation Sans Narrow" panose="020B0606020202030204" pitchFamily="34" charset="0"/>
                          <a:hlinkClick r:id="rId7"/>
                        </a:rPr>
                        <a:t>https://github.com/weiwu5/UIOPS</a:t>
                      </a:r>
                      <a:endParaRPr lang="en-US" sz="1800" dirty="0">
                        <a:effectLst/>
                        <a:latin typeface="+mn-lt"/>
                        <a:ea typeface="Liberation Sans Narrow" panose="020B0606020202030204" pitchFamily="34" charset="0"/>
                        <a:cs typeface="Liberation Sans Narrow" panose="020B0606020202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2287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14213" r="3142" b="6427"/>
          <a:stretch/>
        </p:blipFill>
        <p:spPr>
          <a:xfrm>
            <a:off x="6477985" y="182880"/>
            <a:ext cx="2479556" cy="21496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9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16265"/>
      </a:dk2>
      <a:lt2>
        <a:srgbClr val="CACAC8"/>
      </a:lt2>
      <a:accent1>
        <a:srgbClr val="01A0E9"/>
      </a:accent1>
      <a:accent2>
        <a:srgbClr val="005195"/>
      </a:accent2>
      <a:accent3>
        <a:srgbClr val="2EB135"/>
      </a:accent3>
      <a:accent4>
        <a:srgbClr val="FFB201"/>
      </a:accent4>
      <a:accent5>
        <a:srgbClr val="EA7125"/>
      </a:accent5>
      <a:accent6>
        <a:srgbClr val="DC291E"/>
      </a:accent6>
      <a:hlink>
        <a:srgbClr val="005195"/>
      </a:hlink>
      <a:folHlink>
        <a:srgbClr val="01A0E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16265"/>
      </a:dk2>
      <a:lt2>
        <a:srgbClr val="CACAC8"/>
      </a:lt2>
      <a:accent1>
        <a:srgbClr val="01A0E9"/>
      </a:accent1>
      <a:accent2>
        <a:srgbClr val="005195"/>
      </a:accent2>
      <a:accent3>
        <a:srgbClr val="2EB135"/>
      </a:accent3>
      <a:accent4>
        <a:srgbClr val="FFB201"/>
      </a:accent4>
      <a:accent5>
        <a:srgbClr val="EA7125"/>
      </a:accent5>
      <a:accent6>
        <a:srgbClr val="DC291E"/>
      </a:accent6>
      <a:hlink>
        <a:srgbClr val="005195"/>
      </a:hlink>
      <a:folHlink>
        <a:srgbClr val="01A0E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16265"/>
      </a:dk2>
      <a:lt2>
        <a:srgbClr val="CACAC8"/>
      </a:lt2>
      <a:accent1>
        <a:srgbClr val="01A0E9"/>
      </a:accent1>
      <a:accent2>
        <a:srgbClr val="005195"/>
      </a:accent2>
      <a:accent3>
        <a:srgbClr val="2EB135"/>
      </a:accent3>
      <a:accent4>
        <a:srgbClr val="FFB201"/>
      </a:accent4>
      <a:accent5>
        <a:srgbClr val="EA7125"/>
      </a:accent5>
      <a:accent6>
        <a:srgbClr val="DC291E"/>
      </a:accent6>
      <a:hlink>
        <a:srgbClr val="005195"/>
      </a:hlink>
      <a:folHlink>
        <a:srgbClr val="01A0E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sae_16X9 preferred.potx</Template>
  <TotalTime>1582</TotalTime>
  <Words>962</Words>
  <Application>Microsoft Office PowerPoint</Application>
  <PresentationFormat>On-screen Show (16:9)</PresentationFormat>
  <Paragraphs>153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DejaVu Sans</vt:lpstr>
      <vt:lpstr>Liberation Sans Narrow</vt:lpstr>
      <vt:lpstr>Liberation Serif</vt:lpstr>
      <vt:lpstr>Symbol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SAE Blue,  Arial Bold 21pt on one or two lines</dc:title>
  <dc:subject/>
  <dc:creator>David Delene</dc:creator>
  <dc:description/>
  <cp:lastModifiedBy>David Delene</cp:lastModifiedBy>
  <cp:revision>47</cp:revision>
  <dcterms:created xsi:type="dcterms:W3CDTF">2019-05-28T08:54:23Z</dcterms:created>
  <dcterms:modified xsi:type="dcterms:W3CDTF">2019-06-18T12:00:15Z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0x010100203A96E3A012C54383C44B715AEC5F39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</vt:i4>
  </property>
</Properties>
</file>