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</p:sldMasterIdLst>
  <p:notesMasterIdLst>
    <p:notesMasterId r:id="rId7"/>
  </p:notesMasterIdLst>
  <p:sldIdLst>
    <p:sldId id="256" r:id="rId4"/>
    <p:sldId id="257" r:id="rId5"/>
    <p:sldId id="258" r:id="rId6"/>
  </p:sldIdLst>
  <p:sldSz cx="12188825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61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2" name="PlaceHolder 4"/>
          <p:cNvSpPr>
            <a:spLocks noGrp="1"/>
          </p:cNvSpPr>
          <p:nvPr>
            <p:ph type="dt" idx="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3" name="PlaceHolder 5"/>
          <p:cNvSpPr>
            <a:spLocks noGrp="1"/>
          </p:cNvSpPr>
          <p:nvPr>
            <p:ph type="ftr" idx="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" name="PlaceHolder 6"/>
          <p:cNvSpPr>
            <a:spLocks noGrp="1"/>
          </p:cNvSpPr>
          <p:nvPr>
            <p:ph type="sldNum" idx="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0A2E32A-A589-415D-84DB-7507C230B595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70120" y="1257480"/>
            <a:ext cx="6032160" cy="3393720"/>
          </a:xfrm>
          <a:prstGeom prst="rect">
            <a:avLst/>
          </a:prstGeom>
          <a:ln w="0">
            <a:noFill/>
          </a:ln>
        </p:spPr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6120" cy="396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sldNum" idx="7"/>
          </p:nvPr>
        </p:nvSpPr>
        <p:spPr>
          <a:xfrm>
            <a:off x="4402080" y="9553680"/>
            <a:ext cx="3368160" cy="504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E4C43BC-2649-4DA4-9BDA-255B1F1AF2AA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70120" y="1257480"/>
            <a:ext cx="6032160" cy="3393720"/>
          </a:xfrm>
          <a:prstGeom prst="rect">
            <a:avLst/>
          </a:prstGeom>
          <a:ln w="0">
            <a:noFill/>
          </a:ln>
        </p:spPr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6120" cy="396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sldNum" idx="8"/>
          </p:nvPr>
        </p:nvSpPr>
        <p:spPr>
          <a:xfrm>
            <a:off x="4402080" y="9553680"/>
            <a:ext cx="3368160" cy="504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DA9EC68-B98E-4BDC-91D1-CCE2F28D6973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120" y="777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120" y="1892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120" y="777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120" y="1892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120" y="777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609120" y="1892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402BD91-BDB9-40F7-844A-D582FE95008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4"/>
          <a:srcRect l="10905"/>
          <a:stretch/>
        </p:blipFill>
        <p:spPr>
          <a:xfrm>
            <a:off x="0" y="-4320"/>
            <a:ext cx="8089560" cy="761400"/>
          </a:xfrm>
          <a:prstGeom prst="rect">
            <a:avLst/>
          </a:prstGeom>
          <a:ln w="0">
            <a:noFill/>
          </a:ln>
        </p:spPr>
      </p:pic>
      <p:pic>
        <p:nvPicPr>
          <p:cNvPr id="5" name="Picture 6"/>
          <p:cNvPicPr/>
          <p:nvPr/>
        </p:nvPicPr>
        <p:blipFill>
          <a:blip r:embed="rId5"/>
          <a:stretch/>
        </p:blipFill>
        <p:spPr>
          <a:xfrm>
            <a:off x="8386200" y="132120"/>
            <a:ext cx="3639240" cy="6256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120" y="777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120" y="1892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/>
          <p:nvPr/>
        </p:nvPicPr>
        <p:blipFill>
          <a:blip r:embed="rId4"/>
          <a:stretch/>
        </p:blipFill>
        <p:spPr>
          <a:xfrm>
            <a:off x="8670960" y="6177240"/>
            <a:ext cx="3199320" cy="550080"/>
          </a:xfrm>
          <a:prstGeom prst="rect">
            <a:avLst/>
          </a:prstGeom>
          <a:ln w="0">
            <a:noFill/>
          </a:ln>
        </p:spPr>
      </p:pic>
      <p:pic>
        <p:nvPicPr>
          <p:cNvPr id="7" name="Picture 7"/>
          <p:cNvPicPr/>
          <p:nvPr/>
        </p:nvPicPr>
        <p:blipFill>
          <a:blip r:embed="rId5"/>
          <a:srcRect l="7616"/>
          <a:stretch/>
        </p:blipFill>
        <p:spPr>
          <a:xfrm>
            <a:off x="0" y="6179040"/>
            <a:ext cx="7394040" cy="67104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1"/>
          </p:nvPr>
        </p:nvSpPr>
        <p:spPr>
          <a:xfrm>
            <a:off x="609120" y="6247440"/>
            <a:ext cx="2839320" cy="47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ftr" idx="2"/>
          </p:nvPr>
        </p:nvSpPr>
        <p:spPr>
          <a:xfrm>
            <a:off x="4168440" y="6247440"/>
            <a:ext cx="3863160" cy="47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3"/>
          </p:nvPr>
        </p:nvSpPr>
        <p:spPr>
          <a:xfrm>
            <a:off x="8739360" y="6247440"/>
            <a:ext cx="2839320" cy="47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01CDCAC-70EC-4684-8B8C-E3771EF7EDB9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Shape 4"/>
          <p:cNvSpPr/>
          <p:nvPr/>
        </p:nvSpPr>
        <p:spPr>
          <a:xfrm>
            <a:off x="0" y="811080"/>
            <a:ext cx="12188880" cy="10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0434"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009A44"/>
                </a:solidFill>
                <a:latin typeface="Arial"/>
                <a:ea typeface="Arial"/>
              </a:rPr>
              <a:t>Dr. David James Delene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9A44"/>
                </a:solidFill>
                <a:latin typeface="Arial"/>
                <a:ea typeface="Arial"/>
              </a:rPr>
              <a:t>Department of Atmospheric Sciences, Aerospace College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/>
          <a:srcRect l="9494" t="23740" r="12313" b="27086"/>
          <a:stretch/>
        </p:blipFill>
        <p:spPr>
          <a:xfrm>
            <a:off x="184320" y="1888920"/>
            <a:ext cx="4857840" cy="1717920"/>
          </a:xfrm>
          <a:prstGeom prst="rect">
            <a:avLst/>
          </a:prstGeom>
          <a:ln w="0">
            <a:noFill/>
          </a:ln>
        </p:spPr>
      </p:pic>
      <p:pic>
        <p:nvPicPr>
          <p:cNvPr id="27" name="Picture 26"/>
          <p:cNvPicPr/>
          <p:nvPr/>
        </p:nvPicPr>
        <p:blipFill>
          <a:blip r:embed="rId4"/>
          <a:srcRect t="1036" b="23179"/>
          <a:stretch/>
        </p:blipFill>
        <p:spPr>
          <a:xfrm flipH="1">
            <a:off x="192960" y="3733920"/>
            <a:ext cx="1600200" cy="2630880"/>
          </a:xfrm>
          <a:prstGeom prst="rect">
            <a:avLst/>
          </a:prstGeom>
          <a:ln w="0">
            <a:noFill/>
          </a:ln>
        </p:spPr>
      </p:pic>
      <p:pic>
        <p:nvPicPr>
          <p:cNvPr id="28" name="Picture 27"/>
          <p:cNvPicPr/>
          <p:nvPr/>
        </p:nvPicPr>
        <p:blipFill>
          <a:blip r:embed="rId5"/>
          <a:srcRect l="28737" t="14761" r="22506" b="13333"/>
          <a:stretch/>
        </p:blipFill>
        <p:spPr>
          <a:xfrm>
            <a:off x="1869840" y="3733920"/>
            <a:ext cx="3171960" cy="2630880"/>
          </a:xfrm>
          <a:prstGeom prst="rect">
            <a:avLst/>
          </a:prstGeom>
          <a:ln w="0"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181440" y="6380640"/>
            <a:ext cx="491976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2800" b="1" strike="noStrike" spc="-1">
                <a:solidFill>
                  <a:srgbClr val="000000"/>
                </a:solidFill>
                <a:latin typeface="Arial"/>
                <a:ea typeface="Arial"/>
              </a:rPr>
              <a:t>Observations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6380640"/>
            <a:ext cx="342900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2800" b="1" strike="noStrike" spc="-1">
                <a:solidFill>
                  <a:srgbClr val="000000"/>
                </a:solidFill>
                <a:latin typeface="Arial"/>
                <a:ea typeface="Arial"/>
              </a:rPr>
              <a:t>Laboratory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15400" y="6380640"/>
            <a:ext cx="307080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2800" b="1" strike="noStrike" spc="-1">
                <a:solidFill>
                  <a:srgbClr val="000000"/>
                </a:solidFill>
                <a:latin typeface="Arial"/>
                <a:ea typeface="Arial"/>
              </a:rPr>
              <a:t>Modeling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" name="Picture 3"/>
          <p:cNvPicPr/>
          <p:nvPr/>
        </p:nvPicPr>
        <p:blipFill>
          <a:blip r:embed="rId6"/>
          <a:srcRect l="6170" t="21123" r="15881" b="7700"/>
          <a:stretch/>
        </p:blipFill>
        <p:spPr>
          <a:xfrm>
            <a:off x="5298480" y="1888920"/>
            <a:ext cx="3373920" cy="1732680"/>
          </a:xfrm>
          <a:prstGeom prst="rect">
            <a:avLst/>
          </a:prstGeom>
          <a:ln w="36720">
            <a:noFill/>
          </a:ln>
        </p:spPr>
      </p:pic>
      <p:pic>
        <p:nvPicPr>
          <p:cNvPr id="33" name="Picture 32"/>
          <p:cNvPicPr/>
          <p:nvPr/>
        </p:nvPicPr>
        <p:blipFill>
          <a:blip r:embed="rId7"/>
          <a:srcRect l="6942" t="24914"/>
          <a:stretch/>
        </p:blipFill>
        <p:spPr>
          <a:xfrm>
            <a:off x="5294520" y="3726000"/>
            <a:ext cx="1846440" cy="2638800"/>
          </a:xfrm>
          <a:prstGeom prst="rect">
            <a:avLst/>
          </a:prstGeom>
          <a:ln w="36720">
            <a:noFill/>
          </a:ln>
        </p:spPr>
      </p:pic>
      <p:pic>
        <p:nvPicPr>
          <p:cNvPr id="34" name="Content Placeholder 13"/>
          <p:cNvPicPr/>
          <p:nvPr/>
        </p:nvPicPr>
        <p:blipFill>
          <a:blip r:embed="rId8"/>
          <a:srcRect l="1234" t="9868" r="53484" b="18057"/>
          <a:stretch/>
        </p:blipFill>
        <p:spPr>
          <a:xfrm>
            <a:off x="8908920" y="1888920"/>
            <a:ext cx="3057120" cy="2221920"/>
          </a:xfrm>
          <a:prstGeom prst="rect">
            <a:avLst/>
          </a:prstGeom>
          <a:ln w="0">
            <a:noFill/>
          </a:ln>
        </p:spPr>
      </p:pic>
      <p:pic>
        <p:nvPicPr>
          <p:cNvPr id="35" name="Content Placeholder 1"/>
          <p:cNvPicPr/>
          <p:nvPr/>
        </p:nvPicPr>
        <p:blipFill>
          <a:blip r:embed="rId8"/>
          <a:srcRect l="49560" t="7451" r="1388" b="18057"/>
          <a:stretch/>
        </p:blipFill>
        <p:spPr>
          <a:xfrm>
            <a:off x="8915400" y="4250160"/>
            <a:ext cx="3050640" cy="211464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35"/>
          <p:cNvPicPr/>
          <p:nvPr/>
        </p:nvPicPr>
        <p:blipFill>
          <a:blip r:embed="rId9"/>
          <a:srcRect t="3935" b="10888"/>
          <a:stretch/>
        </p:blipFill>
        <p:spPr>
          <a:xfrm>
            <a:off x="7230600" y="3763800"/>
            <a:ext cx="1407600" cy="260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Shape 1"/>
          <p:cNvSpPr/>
          <p:nvPr/>
        </p:nvSpPr>
        <p:spPr>
          <a:xfrm>
            <a:off x="609120" y="1564200"/>
            <a:ext cx="10969200" cy="403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TextShape 2"/>
          <p:cNvSpPr/>
          <p:nvPr/>
        </p:nvSpPr>
        <p:spPr>
          <a:xfrm>
            <a:off x="609120" y="274680"/>
            <a:ext cx="1096920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TextShape 3"/>
          <p:cNvSpPr/>
          <p:nvPr/>
        </p:nvSpPr>
        <p:spPr>
          <a:xfrm>
            <a:off x="-75600" y="685800"/>
            <a:ext cx="12188520" cy="58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1"/>
          <p:cNvSpPr/>
          <p:nvPr/>
        </p:nvSpPr>
        <p:spPr>
          <a:xfrm>
            <a:off x="1008000" y="-35280"/>
            <a:ext cx="98298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Ice Crystal Chain Aggregate Occurrence in Cirrus Cloud Anvils and Implications for Hypersonic Flight Operations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Rounded Rectangle 1"/>
          <p:cNvSpPr/>
          <p:nvPr/>
        </p:nvSpPr>
        <p:spPr>
          <a:xfrm>
            <a:off x="123840" y="821160"/>
            <a:ext cx="3886200" cy="2726640"/>
          </a:xfrm>
          <a:prstGeom prst="roundRect">
            <a:avLst>
              <a:gd name="adj" fmla="val 3315"/>
            </a:avLst>
          </a:prstGeom>
          <a:noFill/>
          <a:ln w="19080">
            <a:solidFill>
              <a:srgbClr val="80808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Rounded Rectangle 2"/>
          <p:cNvSpPr/>
          <p:nvPr/>
        </p:nvSpPr>
        <p:spPr>
          <a:xfrm>
            <a:off x="104760" y="3693600"/>
            <a:ext cx="3886200" cy="2638080"/>
          </a:xfrm>
          <a:prstGeom prst="roundRect">
            <a:avLst>
              <a:gd name="adj" fmla="val 5869"/>
            </a:avLst>
          </a:prstGeom>
          <a:noFill/>
          <a:ln w="19080">
            <a:solidFill>
              <a:srgbClr val="80808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Rounded Rectangle 3"/>
          <p:cNvSpPr/>
          <p:nvPr/>
        </p:nvSpPr>
        <p:spPr>
          <a:xfrm>
            <a:off x="8133120" y="811440"/>
            <a:ext cx="3942720" cy="2581560"/>
          </a:xfrm>
          <a:prstGeom prst="roundRect">
            <a:avLst>
              <a:gd name="adj" fmla="val 5091"/>
            </a:avLst>
          </a:prstGeom>
          <a:noFill/>
          <a:ln w="19080">
            <a:solidFill>
              <a:srgbClr val="80808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ounded Rectangle 6"/>
          <p:cNvSpPr/>
          <p:nvPr/>
        </p:nvSpPr>
        <p:spPr>
          <a:xfrm>
            <a:off x="8145000" y="3571560"/>
            <a:ext cx="3934800" cy="1914840"/>
          </a:xfrm>
          <a:prstGeom prst="roundRect">
            <a:avLst>
              <a:gd name="adj" fmla="val 5091"/>
            </a:avLst>
          </a:prstGeom>
          <a:noFill/>
          <a:ln w="19080">
            <a:solidFill>
              <a:srgbClr val="80808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Rounded Rectangle 7"/>
          <p:cNvSpPr/>
          <p:nvPr/>
        </p:nvSpPr>
        <p:spPr>
          <a:xfrm>
            <a:off x="105120" y="6443280"/>
            <a:ext cx="10639080" cy="343440"/>
          </a:xfrm>
          <a:prstGeom prst="roundRect">
            <a:avLst>
              <a:gd name="adj" fmla="val 18226"/>
            </a:avLst>
          </a:prstGeom>
          <a:noFill/>
          <a:ln w="19080">
            <a:solidFill>
              <a:srgbClr val="80808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9A44"/>
                </a:solidFill>
                <a:latin typeface="Arial"/>
              </a:rPr>
              <a:t> </a:t>
            </a:r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 </a:t>
            </a:r>
          </a:p>
        </p:txBody>
      </p:sp>
      <p:sp>
        <p:nvSpPr>
          <p:cNvPr id="46" name="TextBox 2"/>
          <p:cNvSpPr/>
          <p:nvPr/>
        </p:nvSpPr>
        <p:spPr>
          <a:xfrm>
            <a:off x="115200" y="1109160"/>
            <a:ext cx="3886200" cy="24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Knowing the location and extent of chain aggregates is important since their relatively large mass, compared to individual crystal monomers, enables chain aggregates to impact the nose cones of hyper-sonic vehicles instead of being directed away as occurs with smaller crystals with less momentum. Such impacts affect flight trajectories and can extensively damage heat shields; hence, </a:t>
            </a: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knowing where, and how frequent, chain aggregates occur in the atmosphere is important for hypersonic flight operations.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TextBox 3"/>
          <p:cNvSpPr/>
          <p:nvPr/>
        </p:nvSpPr>
        <p:spPr>
          <a:xfrm>
            <a:off x="80640" y="4041000"/>
            <a:ext cx="3886200" cy="22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High magnitude, electric fields within storms are likely the predominate mechanism that promotes the formation of large sized, quasi-linear chains of individual crystals. The chain aggregates are composed of individual crystal monomers that collide and stick together via a micro-physical process termed aggregation. The extent of chain-aggregates occurring in cirrus clouds is not known. Additionally, their formation process is not well understood, which limits the modeling efforts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TextBox 4"/>
          <p:cNvSpPr/>
          <p:nvPr/>
        </p:nvSpPr>
        <p:spPr>
          <a:xfrm>
            <a:off x="8093160" y="3914280"/>
            <a:ext cx="3986640" cy="158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Knowing the extent of coverage of chain-aggregates enables global estimation of their occurrence and the likelihood of vehicle encounters. </a:t>
            </a: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Hypersonic flight operations</a:t>
            </a:r>
            <a:r>
              <a:rPr lang="en-US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would use predictions, with known uncertainties, for the location, size and concentration of chain aggregates to enable determination of the impacts on heat shields and trajectory accuracy.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TextBox 5"/>
          <p:cNvSpPr/>
          <p:nvPr/>
        </p:nvSpPr>
        <p:spPr>
          <a:xfrm>
            <a:off x="8066160" y="5997960"/>
            <a:ext cx="403020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Naval Surface Warfare Center, Dahlgren Division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TextBox 6"/>
          <p:cNvSpPr/>
          <p:nvPr/>
        </p:nvSpPr>
        <p:spPr>
          <a:xfrm>
            <a:off x="105120" y="6423840"/>
            <a:ext cx="106390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Applicability: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 Hypersonic, Clouds, Ice, Heat Shields, In-situ Environmental Observations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7"/>
          <p:cNvSpPr/>
          <p:nvPr/>
        </p:nvSpPr>
        <p:spPr>
          <a:xfrm>
            <a:off x="10814760" y="6422760"/>
            <a:ext cx="13226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10/02/2025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Rounded Rectangle 8"/>
          <p:cNvSpPr/>
          <p:nvPr/>
        </p:nvSpPr>
        <p:spPr>
          <a:xfrm>
            <a:off x="4173120" y="818280"/>
            <a:ext cx="3791160" cy="1419480"/>
          </a:xfrm>
          <a:prstGeom prst="roundRect">
            <a:avLst>
              <a:gd name="adj" fmla="val 2528"/>
            </a:avLst>
          </a:prstGeom>
          <a:noFill/>
          <a:ln w="19080">
            <a:solidFill>
              <a:srgbClr val="80808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8"/>
          <p:cNvSpPr/>
          <p:nvPr/>
        </p:nvSpPr>
        <p:spPr>
          <a:xfrm>
            <a:off x="4197600" y="1066680"/>
            <a:ext cx="3710520" cy="115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The Navy sponsored a 2019 field project to obtain in-situ observations of cirrus cloud properties. Aircraft instruments measured the electric field, cloud particle distribution, and obtained high-resolution particle images. 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TextBox 9"/>
          <p:cNvSpPr/>
          <p:nvPr/>
        </p:nvSpPr>
        <p:spPr>
          <a:xfrm>
            <a:off x="8157600" y="1109160"/>
            <a:ext cx="3886200" cy="22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Analyze the all 13 flights using the methodology established by the 3 August 2019 case study to obtain a </a:t>
            </a:r>
            <a:r>
              <a:rPr lang="en-US" sz="1400" b="1" strike="noStrike" spc="-1">
                <a:solidFill>
                  <a:srgbClr val="000000"/>
                </a:solidFill>
                <a:latin typeface="Times New Roman"/>
              </a:rPr>
              <a:t>statistically robust representation of chain aggregate occurrence in cirrus cloud anvils</a:t>
            </a: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1400" b="1" strike="noStrike" spc="-1">
                <a:solidFill>
                  <a:srgbClr val="000000"/>
                </a:solidFill>
                <a:latin typeface="Times New Roman"/>
              </a:rPr>
              <a:t>Determine the consistency between the chain aggregate observation and current theoretical understanding</a:t>
            </a: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. Analysis is conducted to check if the observations of chain aggregate are consistent with a state-of-the-art, one-dimensional cloud aggregation (1D) model.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7280" y="3701160"/>
            <a:ext cx="3886200" cy="3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Concept/Overview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5120" y="818280"/>
            <a:ext cx="38862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Need/Problem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85640" y="818280"/>
            <a:ext cx="38862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Apparatus/Facility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33120" y="818280"/>
            <a:ext cx="394272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Objective/Goals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133480" y="3596040"/>
            <a:ext cx="3946320" cy="44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Advancement/Expect Outcome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97840" y="5643000"/>
            <a:ext cx="394596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800" b="1" strike="noStrike" spc="-1">
                <a:solidFill>
                  <a:srgbClr val="009A44"/>
                </a:solidFill>
                <a:latin typeface="Arial"/>
              </a:rPr>
              <a:t>End Users/Proposal Call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60"/>
          <p:cNvPicPr/>
          <p:nvPr/>
        </p:nvPicPr>
        <p:blipFill>
          <a:blip r:embed="rId2"/>
          <a:srcRect t="1117" b="424"/>
          <a:stretch/>
        </p:blipFill>
        <p:spPr>
          <a:xfrm>
            <a:off x="4057920" y="2297160"/>
            <a:ext cx="3904560" cy="4096800"/>
          </a:xfrm>
          <a:prstGeom prst="rect">
            <a:avLst/>
          </a:prstGeom>
          <a:ln w="0">
            <a:noFill/>
          </a:ln>
        </p:spPr>
      </p:pic>
      <p:sp>
        <p:nvSpPr>
          <p:cNvPr id="62" name="Rounded Rectangle 5"/>
          <p:cNvSpPr/>
          <p:nvPr/>
        </p:nvSpPr>
        <p:spPr>
          <a:xfrm>
            <a:off x="8145000" y="5643000"/>
            <a:ext cx="3934800" cy="694440"/>
          </a:xfrm>
          <a:prstGeom prst="roundRect">
            <a:avLst>
              <a:gd name="adj" fmla="val 5091"/>
            </a:avLst>
          </a:prstGeom>
          <a:noFill/>
          <a:ln w="19080">
            <a:solidFill>
              <a:srgbClr val="808080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6"/>
          <p:cNvSpPr/>
          <p:nvPr/>
        </p:nvSpPr>
        <p:spPr>
          <a:xfrm>
            <a:off x="0" y="927000"/>
            <a:ext cx="12115800" cy="318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  <a:ea typeface="Arial"/>
              </a:rPr>
              <a:t>David J. Delene, Aerospace Research Fellow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591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Arial"/>
                <a:ea typeface="Arial"/>
              </a:rPr>
              <a:t>Attending - </a:t>
            </a:r>
            <a:r>
              <a:rPr lang="en-US" sz="3600" b="0" strike="noStrike" spc="-1">
                <a:solidFill>
                  <a:srgbClr val="000000"/>
                </a:solidFill>
                <a:latin typeface="Arial"/>
                <a:ea typeface="Arial"/>
              </a:rPr>
              <a:t>Marwa Majdi and Aaron Kennedy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2591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Arial"/>
                <a:ea typeface="Arial"/>
              </a:rPr>
              <a:t>Additional Researchers - </a:t>
            </a:r>
            <a:r>
              <a:rPr lang="en-US" sz="3600" b="0" strike="noStrike" spc="-1">
                <a:solidFill>
                  <a:srgbClr val="000000"/>
                </a:solidFill>
                <a:latin typeface="Arial"/>
                <a:ea typeface="Arial"/>
              </a:rPr>
              <a:t>Mounir Chrit, Daile Zhang, Shawn Wagner, and Marcos Fernandez-Tous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Picture 2" descr="Current Skycam"/>
          <p:cNvPicPr/>
          <p:nvPr/>
        </p:nvPicPr>
        <p:blipFill>
          <a:blip r:embed="rId3"/>
          <a:srcRect t="22945" b="3407"/>
          <a:stretch/>
        </p:blipFill>
        <p:spPr>
          <a:xfrm>
            <a:off x="3794040" y="4528800"/>
            <a:ext cx="4391640" cy="1819440"/>
          </a:xfrm>
          <a:prstGeom prst="rect">
            <a:avLst/>
          </a:prstGeom>
          <a:ln w="25560">
            <a:noFill/>
          </a:ln>
        </p:spPr>
      </p:pic>
      <p:pic>
        <p:nvPicPr>
          <p:cNvPr id="65" name="Picture 7"/>
          <p:cNvPicPr/>
          <p:nvPr/>
        </p:nvPicPr>
        <p:blipFill>
          <a:blip r:embed="rId4"/>
          <a:stretch/>
        </p:blipFill>
        <p:spPr>
          <a:xfrm>
            <a:off x="206640" y="4533480"/>
            <a:ext cx="3339360" cy="658080"/>
          </a:xfrm>
          <a:prstGeom prst="rect">
            <a:avLst/>
          </a:prstGeom>
          <a:ln w="0">
            <a:noFill/>
          </a:ln>
        </p:spPr>
      </p:pic>
      <p:pic>
        <p:nvPicPr>
          <p:cNvPr id="66" name="Picture 8"/>
          <p:cNvPicPr/>
          <p:nvPr/>
        </p:nvPicPr>
        <p:blipFill>
          <a:blip r:embed="rId5"/>
          <a:stretch/>
        </p:blipFill>
        <p:spPr>
          <a:xfrm>
            <a:off x="206640" y="5791680"/>
            <a:ext cx="3339360" cy="658080"/>
          </a:xfrm>
          <a:prstGeom prst="rect">
            <a:avLst/>
          </a:prstGeom>
          <a:ln w="0">
            <a:noFill/>
          </a:ln>
        </p:spPr>
      </p:pic>
      <p:pic>
        <p:nvPicPr>
          <p:cNvPr id="67" name="Picture 9"/>
          <p:cNvPicPr/>
          <p:nvPr/>
        </p:nvPicPr>
        <p:blipFill>
          <a:blip r:embed="rId6"/>
          <a:stretch/>
        </p:blipFill>
        <p:spPr>
          <a:xfrm>
            <a:off x="8360280" y="4528800"/>
            <a:ext cx="3668400" cy="63972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0"/>
          <p:cNvPicPr/>
          <p:nvPr/>
        </p:nvPicPr>
        <p:blipFill>
          <a:blip r:embed="rId7"/>
          <a:stretch/>
        </p:blipFill>
        <p:spPr>
          <a:xfrm>
            <a:off x="8524800" y="5690160"/>
            <a:ext cx="3339360" cy="65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</TotalTime>
  <Words>417</Words>
  <Application>Microsoft Office PowerPoint</Application>
  <PresentationFormat>Custom</PresentationFormat>
  <Paragraphs>27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DejaVu Sans</vt:lpstr>
      <vt:lpstr>Symbol</vt:lpstr>
      <vt:lpstr>Times New Roman</vt:lpstr>
      <vt:lpstr>Wingdings</vt:lpstr>
      <vt:lpstr>Office</vt:lpstr>
      <vt:lpstr>Office</vt:lpstr>
      <vt:lpstr>Office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Jess</dc:creator>
  <dc:description/>
  <cp:lastModifiedBy>User</cp:lastModifiedBy>
  <cp:revision>72</cp:revision>
  <cp:lastPrinted>2025-10-02T06:37:45Z</cp:lastPrinted>
  <dcterms:created xsi:type="dcterms:W3CDTF">2013-02-13T15:39:40Z</dcterms:created>
  <dcterms:modified xsi:type="dcterms:W3CDTF">2025-10-02T11:40:43Z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r8>0</vt:r8>
  </property>
  <property fmtid="{D5CDD505-2E9C-101B-9397-08002B2CF9AE}" pid="6" name="Notes">
    <vt:r8>3</vt:r8>
  </property>
  <property fmtid="{D5CDD505-2E9C-101B-9397-08002B2CF9AE}" pid="7" name="PresentationFormat">
    <vt:lpwstr>Widescreen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r8>4</vt:r8>
  </property>
</Properties>
</file>