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6" r:id="rId4"/>
    <p:sldId id="267" r:id="rId5"/>
    <p:sldId id="268" r:id="rId6"/>
    <p:sldId id="257" r:id="rId7"/>
    <p:sldId id="263" r:id="rId8"/>
    <p:sldId id="262" r:id="rId9"/>
    <p:sldId id="270" r:id="rId10"/>
    <p:sldId id="259" r:id="rId11"/>
    <p:sldId id="261" r:id="rId12"/>
    <p:sldId id="260" r:id="rId13"/>
    <p:sldId id="269" r:id="rId14"/>
    <p:sldId id="264" r:id="rId15"/>
    <p:sldId id="265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howGuides="1">
      <p:cViewPr varScale="1">
        <p:scale>
          <a:sx n="61" d="100"/>
          <a:sy n="61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6F49-44DA-FF44-A07D-1F1359DBED9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EC3A7-3814-6C4B-A1D0-E1E61D35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EC3A7-3814-6C4B-A1D0-E1E61D35B6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EC3A7-3814-6C4B-A1D0-E1E61D35B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EC3A7-3814-6C4B-A1D0-E1E61D35B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“A History of the CHILL Radar’s Technical Evolution” found at http://</a:t>
            </a:r>
            <a:r>
              <a:rPr lang="en-US" dirty="0" err="1"/>
              <a:t>www.chill.colostate.edu</a:t>
            </a:r>
            <a:r>
              <a:rPr lang="en-US" dirty="0"/>
              <a:t>/w/A_History_of_the_CHILL_Radar%E2%80%99s_Technical_Evolution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EC3A7-3814-6C4B-A1D0-E1E61D35B6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www.chill.colostate.edu</a:t>
            </a:r>
            <a:r>
              <a:rPr lang="en-US" dirty="0"/>
              <a:t>/wiki/images/thumb/3/3d/WEB_29jul2018_DZ_overview_anot.png/611px-WEB_29jul2018_DZ_overview_anot.png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EC3A7-3814-6C4B-A1D0-E1E61D35B6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EC3A7-3814-6C4B-A1D0-E1E61D35B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962A-D401-2CFE-0372-1FC0D19A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745" y="6356350"/>
            <a:ext cx="2743200" cy="365125"/>
          </a:xfrm>
        </p:spPr>
        <p:txBody>
          <a:bodyPr/>
          <a:lstStyle>
            <a:lvl1pPr>
              <a:defRPr sz="200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fld id="{29E82EE4-D91B-5040-8BFD-4B17530C1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725-8A3F-3B3F-740E-BC6EFF01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A70DB-C9F9-1CD2-7D8B-A488287F2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7133-F274-7AAA-1A39-0BE73F84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A424-6DC2-0276-F34B-1070A64D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2C7F-DC8C-59C1-B17B-035FB6B1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9D6A9-9417-3FE1-F887-7699FF6C2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6E808-35A5-A0E9-6133-3211A358E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68FD0-0BA2-C579-9FC2-1A6F8D4B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C6FF-79B2-4410-3AC5-D3E5D5BF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0654F-8695-3B93-230B-ECB159DF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53EA-391C-4CDB-B71B-38DA64452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73212-BF0E-43D9-BAEE-9222AB3C0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2BF5B-0B8C-4EF1-A3D8-3D5A901C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47DF-5EDE-4DE3-8090-B93A1A38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CD445-C65D-4885-98AF-F7030A4D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F073-E19A-407C-B830-B645DB74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BF0C-5216-4E64-92C0-2C835915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F486F-65C0-4D0E-8A9C-A630A818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CF8E-3603-4A8C-81BA-4DE39845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71D9-97ED-474C-9FC5-707F438B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A7C2-46E2-4BD5-82BE-E16E99BE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CEB7-0FDB-44CB-9B8A-DA57CAB1D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BCA1D-C930-436A-8226-C5F83363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28AB-6E24-4324-92B9-1C70667A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04266-3047-46AF-AC29-1A0E0831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0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7F60-BF09-41C9-B89A-D0411383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6292-9C1B-49A0-BF24-CC8C8AC9D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CA2EE-041E-4354-91A3-F774A7EE5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18BD4-E43E-4939-8A1D-00FEC28A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9BCC8-5664-41B2-B9EE-E277E56F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3B1AF-A8F7-4F2A-BA26-C4248247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4507-14CE-483C-9369-B23F1F68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6EE0-10D2-4C89-871D-B1234EA5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B5294-1639-45CD-88C6-1D680C66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CFC2C-47EF-48B2-8F13-74309E4EB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73BEF-BCFD-4DB4-9C1F-276127065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DC2A9-AA54-439C-A45B-FFE3FB9E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E0640-C87B-4D1A-83CB-2B90F36C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CAC53-9CEA-4150-8610-1F29F6B9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00B6-095F-4EAB-97F1-04E42C49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D2B27-E2E2-4205-95D6-C84CE29E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C21EE-9CBB-4EAC-8853-783DD4B5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E82E7-7164-4789-BF3D-0446649B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93EE0-7FA3-4E8E-A4CD-7DAD4088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A9BC3-193A-404B-BFBD-C4DAC933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01871-9C55-4D45-8D64-7704B0F4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0870-6C0A-4195-88AD-BCC81D5F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2947-6ABB-4D49-8AFD-05106789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663DF-AC23-4CDC-A3AF-BA7529E1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D62BD-3588-4DDF-80C3-7F4FAD00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A712C-CCE2-4E67-90FA-621CA647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090D4-6ABF-47F6-B9AB-96DF72B3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3697-3AD8-8740-A2CE-D723A36D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3F18-466D-77EC-0D99-8D5AAE22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0898-0D64-CC9A-E23C-DE25A637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FD7D-24FD-53DB-BAD8-3765B90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FF1D8-0A72-F950-3863-C3AA2F25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620" y="6356350"/>
            <a:ext cx="2743200" cy="365125"/>
          </a:xfrm>
        </p:spPr>
        <p:txBody>
          <a:bodyPr/>
          <a:lstStyle>
            <a:lvl1pPr>
              <a:defRPr sz="2400" baseline="0"/>
            </a:lvl1pPr>
          </a:lstStyle>
          <a:p>
            <a:fld id="{29E82EE4-D91B-5040-8BFD-4B17530C1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7A67-3597-4EE0-B4E0-3C8794F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E698F-18B7-4D15-B46A-4E7AEF244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27ECB-ED61-46F4-9323-E2A2B125E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D80CF-C31C-4F9C-9FCA-E1C7F8B3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C3F56-2721-46CA-88D9-BCE07F03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7BCB-59BA-4E23-A4F8-37080E4D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5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5CC5-E283-4538-B6A0-C0F88755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D524A-0FE6-4F8B-9568-181F106F9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DA798-217F-4727-95B6-789CAF0E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0E175-7867-461D-8147-5FC0C11F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812A-E4C9-4C0C-970D-1CB29F05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1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53CA9-33A9-4F6E-8F01-B0F733999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9738B-5E2B-4546-BBAF-D8EAAD65D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CBFC7-6C0C-495B-ACA3-7E633C7B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0E21-D033-4222-B3FE-7713FCED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DC6D-8E33-4A87-91D1-48A6E896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9129-AC17-C09E-8316-5D29E97C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EF52-C59E-6C54-B4F7-6D526FA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4372A-9C97-0C26-D976-7626D531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4494-8DDA-73D0-9B8B-74F9AA30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8E11-BC5E-4501-037B-67DD5ECA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2686-A964-45DE-5C7D-FB17DD56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A1B4-5E4B-57BB-B5A6-FB7993BCC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0F14A-F90D-4FEB-26A1-AB4AC318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FE4CD-E43C-3908-ACB2-F93D9B1E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4BEB-0747-3DE4-B627-6DB1C79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5C260-CAE1-93D7-62B8-096B31C5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1FCD-A4F4-35F3-F5B5-BCF06351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63FD6-8E89-E4E8-CF40-3E7A2C53E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E7863-5A13-22B1-7F06-396C18C34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CF01-152A-9FDC-2CD9-4ECA70B46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1D1D8-03CE-4333-8D55-1CE2BA427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701C4-8EFC-2213-69AE-9E5ED7CA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FD495-2462-4D9F-6844-DAAE70ED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B74B7-13C4-A31B-866F-6F15AF6D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2645-FD2E-95BD-66D7-D29E7BFE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69F17-4F56-3F6B-EE2A-A929A490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29804-2996-8997-2CB2-3A5731CB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83B2B-663A-AA33-2331-405283C0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55063-BDCE-A5A5-10A4-ADBBB2C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BB681-5519-AFB0-319C-7976C9B7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E5DB4-7B18-7BEE-119E-B986CF7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68" y="6356350"/>
            <a:ext cx="2743200" cy="365125"/>
          </a:xfrm>
        </p:spPr>
        <p:txBody>
          <a:bodyPr/>
          <a:lstStyle>
            <a:lvl1pPr>
              <a:defRPr sz="2400" baseline="0"/>
            </a:lvl1pPr>
          </a:lstStyle>
          <a:p>
            <a:fld id="{29E82EE4-D91B-5040-8BFD-4B17530C1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3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8B34-2B6E-6B26-ECD1-9F9EF13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66B0B-8033-3A35-0922-13301DF3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2C2C6-C483-CAED-339C-FDBB56BA0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0CD08-3EE5-DBD0-A6A5-EA24B83D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D4F27-1830-3885-0598-A3601DE2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8E586-0444-9F6B-EC84-D3CC5A43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1892-14A5-6CCF-B6AC-E8DBC514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3D1BF-D769-0BBE-E356-5C8BEC64A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E358-FCFF-988A-FA8B-12CFE321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4969-F3FB-D21E-7568-0CE9CED9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50322-11E4-5CF3-EE0F-A94FFCFF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055B5-094E-4716-47B7-1C91D636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1ED42-106F-BB60-69A2-BD2E2402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B0790-6BDC-CA8F-BEF0-B373B5AF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BACF-DA7D-DC9F-72CC-28C9CB989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8CAE2-77D8-EE87-D4B8-5CE3048F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F15F-CA2C-67A5-7FC9-73CA33D8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2EE4-D91B-5040-8BFD-4B17530C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E5A6A-7D88-461C-A7CC-81B532CC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ADA9-43C4-45B2-87D1-CECE2F89F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2C34E-A86A-4EA3-9D82-B13E23F5B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4E24-C528-4D24-8004-8ECFAFE21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07B0-29F2-4B46-92CE-9A4B1C986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FA3D-E001-4E56-A707-862C3C5B8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40F9-F13C-985E-7BE2-780B8870A6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99" y="553649"/>
            <a:ext cx="12183501" cy="173235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T-28 Research Aircraft and Polarimetric Radar Observations of Hailstorms</a:t>
            </a:r>
            <a:endParaRPr lang="en-US" sz="4800" b="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459DE-AE77-B8D1-590C-EF620E3A8A9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99" y="2832602"/>
            <a:ext cx="12183501" cy="11884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David </a:t>
            </a:r>
            <a:r>
              <a:rPr lang="en-US" sz="3600" dirty="0" err="1"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Delene</a:t>
            </a:r>
            <a:r>
              <a:rPr lang="en-US" sz="3600" dirty="0"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*, Andrew Detwiler, V. Chandrasekar,</a:t>
            </a:r>
            <a:br>
              <a:rPr lang="en-US" sz="3600" dirty="0"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r>
              <a:rPr lang="en-US" sz="3600" dirty="0"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Andrew Heymsfield, Aaron Bansemer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C228D-1C76-9934-4F8B-F17E2DDA43EC}"/>
              </a:ext>
            </a:extLst>
          </p:cNvPr>
          <p:cNvSpPr txBox="1"/>
          <p:nvPr/>
        </p:nvSpPr>
        <p:spPr>
          <a:xfrm>
            <a:off x="108858" y="9797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4A104-2257-2EC9-94B9-2A984E382E35}"/>
              </a:ext>
            </a:extLst>
          </p:cNvPr>
          <p:cNvSpPr txBox="1"/>
          <p:nvPr/>
        </p:nvSpPr>
        <p:spPr>
          <a:xfrm>
            <a:off x="8499" y="4790496"/>
            <a:ext cx="121835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D0D0D"/>
                </a:solidFill>
                <a:effectLst/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2022 North American Workshop on Hail and Hailstorms</a:t>
            </a:r>
          </a:p>
          <a:p>
            <a:pPr algn="ctr"/>
            <a:r>
              <a:rPr lang="en-US" sz="3200" dirty="0">
                <a:solidFill>
                  <a:srgbClr val="0D0D0D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September 20-22,  Boulder, Colorado USA</a:t>
            </a:r>
            <a:endParaRPr lang="en-US" sz="3200" dirty="0">
              <a:solidFill>
                <a:srgbClr val="0D0D0D"/>
              </a:solidFill>
              <a:effectLst/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0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FEE09-8C0C-47B2-8146-A2740487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94" y="640891"/>
            <a:ext cx="9132260" cy="6064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ADD06-2EBA-4021-A774-583CAF27C0E3}"/>
              </a:ext>
            </a:extLst>
          </p:cNvPr>
          <p:cNvSpPr txBox="1"/>
          <p:nvPr/>
        </p:nvSpPr>
        <p:spPr>
          <a:xfrm>
            <a:off x="0" y="21296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SPEC HVPS-2 Imagery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56E493-8601-AF4B-37C4-F0A182780B6F}"/>
              </a:ext>
            </a:extLst>
          </p:cNvPr>
          <p:cNvCxnSpPr>
            <a:cxnSpLocks/>
          </p:cNvCxnSpPr>
          <p:nvPr/>
        </p:nvCxnSpPr>
        <p:spPr>
          <a:xfrm>
            <a:off x="10733909" y="2140794"/>
            <a:ext cx="0" cy="1233024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2D07C0-160F-010A-555C-51169D65DF55}"/>
              </a:ext>
            </a:extLst>
          </p:cNvPr>
          <p:cNvSpPr txBox="1"/>
          <p:nvPr/>
        </p:nvSpPr>
        <p:spPr>
          <a:xfrm>
            <a:off x="10892425" y="250210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4.0 cm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8023A-2111-40FF-B19B-2AF670B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1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60EB6-62C9-47BB-BAAE-C4749D217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6" b="8088"/>
          <a:stretch/>
        </p:blipFill>
        <p:spPr>
          <a:xfrm>
            <a:off x="132441" y="840831"/>
            <a:ext cx="10711482" cy="5749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F8664-E0F5-40DE-A8D7-3EDC9E52796E}"/>
              </a:ext>
            </a:extLst>
          </p:cNvPr>
          <p:cNvSpPr txBox="1"/>
          <p:nvPr/>
        </p:nvSpPr>
        <p:spPr>
          <a:xfrm>
            <a:off x="0" y="13029"/>
            <a:ext cx="12192000" cy="76473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Hail Spectrometer Imagery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58F67-A4F0-2486-7AB0-024B54AE6872}"/>
              </a:ext>
            </a:extLst>
          </p:cNvPr>
          <p:cNvCxnSpPr/>
          <p:nvPr/>
        </p:nvCxnSpPr>
        <p:spPr>
          <a:xfrm>
            <a:off x="10950490" y="4296857"/>
            <a:ext cx="0" cy="10897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D65FA0-100D-12DD-827B-5CC39992C8E0}"/>
              </a:ext>
            </a:extLst>
          </p:cNvPr>
          <p:cNvSpPr txBox="1"/>
          <p:nvPr/>
        </p:nvSpPr>
        <p:spPr>
          <a:xfrm>
            <a:off x="11035866" y="4614040"/>
            <a:ext cx="111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cm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3ADFD-DCBC-4C3F-91D3-ABC15EE3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2698-0911-46E6-8CAA-8976E095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798"/>
            <a:ext cx="12192000" cy="94003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Radar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CEC8-1774-4346-BFF0-FFEEBA1A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966949"/>
            <a:ext cx="11519338" cy="532874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9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Radar data is from EOL field project archive for flight days.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8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Z</a:t>
            </a:r>
            <a:r>
              <a:rPr lang="en-US" sz="8000" baseline="-25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</a:t>
            </a: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and </a:t>
            </a:r>
            <a:r>
              <a:rPr lang="en-US" sz="8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Z</a:t>
            </a:r>
            <a:r>
              <a:rPr lang="en-US" sz="8000" baseline="-25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v</a:t>
            </a: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Reflectivity at Horizontal and Vertical Polarization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8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Z</a:t>
            </a:r>
            <a:r>
              <a:rPr lang="en-US" sz="8000" baseline="-25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dr</a:t>
            </a: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Differential Reflectivity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l-GR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ρ</a:t>
            </a:r>
            <a:r>
              <a:rPr lang="en-US" sz="8000" baseline="-25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hv</a:t>
            </a: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Co-polar Correlation Coefficient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8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K</a:t>
            </a:r>
            <a:r>
              <a:rPr lang="en-US" sz="8000" baseline="-25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dp</a:t>
            </a: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Specific Differential Phase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8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Φ</a:t>
            </a:r>
            <a:r>
              <a:rPr lang="en-US" sz="8000" baseline="-25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dp</a:t>
            </a: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Differential Propagation Phase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8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LDR – Linear Depolarization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9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Mainly CHILL, some </a:t>
            </a:r>
            <a:r>
              <a:rPr lang="en-US" sz="9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Spol</a:t>
            </a:r>
            <a:endParaRPr lang="en-US" sz="9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135C9-AAFF-42AA-B02D-662E3FC7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9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E40B12-CE5D-F158-B840-5F037E1B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8" y="88042"/>
            <a:ext cx="4593935" cy="65605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D13743-7658-4964-A2B0-3504E7DFF156}"/>
              </a:ext>
            </a:extLst>
          </p:cNvPr>
          <p:cNvSpPr txBox="1"/>
          <p:nvPr/>
        </p:nvSpPr>
        <p:spPr>
          <a:xfrm>
            <a:off x="0" y="209362"/>
            <a:ext cx="6474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CSU CHILL </a:t>
            </a:r>
          </a:p>
          <a:p>
            <a:pPr algn="ctr"/>
            <a:r>
              <a:rPr lang="en-US" sz="4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S-band</a:t>
            </a:r>
          </a:p>
          <a:p>
            <a:pPr algn="ctr"/>
            <a:r>
              <a:rPr lang="en-US" sz="4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Polarimetric Radar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8BC7C-8332-4E14-B695-B7D1812A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828" y="6336063"/>
            <a:ext cx="2743200" cy="365125"/>
          </a:xfrm>
        </p:spPr>
        <p:txBody>
          <a:bodyPr/>
          <a:lstStyle/>
          <a:p>
            <a:pPr algn="l"/>
            <a:fld id="{29E82EE4-D91B-5040-8BFD-4B17530C1439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7CE0C56-37DB-4488-BFCA-636ED3C96CA2}"/>
              </a:ext>
            </a:extLst>
          </p:cNvPr>
          <p:cNvSpPr txBox="1">
            <a:spLocks/>
          </p:cNvSpPr>
          <p:nvPr/>
        </p:nvSpPr>
        <p:spPr>
          <a:xfrm>
            <a:off x="93036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82EE4-D91B-5040-8BFD-4B17530C14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84BF7F-9336-71E3-F661-767217B12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14" y="666249"/>
            <a:ext cx="7495409" cy="607238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3A6AA-C314-4BD3-800F-2A15E47AAE81}"/>
              </a:ext>
            </a:extLst>
          </p:cNvPr>
          <p:cNvSpPr txBox="1"/>
          <p:nvPr/>
        </p:nvSpPr>
        <p:spPr>
          <a:xfrm>
            <a:off x="1" y="11886"/>
            <a:ext cx="12433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Low-elevation Angle PPI through a Group of Hailstorms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85EDE-CB6E-4F62-9970-0B98B4E2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921A-C75C-342F-5673-DCB6CD4B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27"/>
            <a:ext cx="12192000" cy="78675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73DE-ADA6-E8FE-5D4B-25145F1C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37" y="764203"/>
            <a:ext cx="11610753" cy="32192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Produce more quantitative interpretation of polarimetric radar returns from hail-bearing storm regions.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Hail Size, Shape, Density, and Liquid Water Content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Hail Mass Concentration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Hail Kinetic Energy and Kinetic Energy Flux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20244-EA52-4F47-8B6F-6700D85E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B2081-1A40-49B5-A618-2C66416F9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5" t="44556" r="5293" b="21032"/>
          <a:stretch/>
        </p:blipFill>
        <p:spPr>
          <a:xfrm>
            <a:off x="168187" y="4088524"/>
            <a:ext cx="11169905" cy="267379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BBB42-D5DB-4FCE-8CA0-A6B5B1066D86}"/>
              </a:ext>
            </a:extLst>
          </p:cNvPr>
          <p:cNvSpPr txBox="1"/>
          <p:nvPr/>
        </p:nvSpPr>
        <p:spPr>
          <a:xfrm>
            <a:off x="9739422" y="3745974"/>
            <a:ext cx="1743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June 16,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921A-C75C-342F-5673-DCB6CD4B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7"/>
            <a:ext cx="12192000" cy="8788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Questions and 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73DE-ADA6-E8FE-5D4B-25145F1C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4" y="881336"/>
            <a:ext cx="5103627" cy="13255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Student Position Available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david.delene@und.edu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9E281-B0F8-4A45-AA0B-4D75C856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61520" y="2257496"/>
            <a:ext cx="5755750" cy="323760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D8371-C149-4E36-BBDB-1292AFCCE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95076" y="2257494"/>
            <a:ext cx="5755750" cy="3237611"/>
          </a:xfrm>
          <a:prstGeom prst="rect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0FC7E4-AD57-4F2E-940E-518026B3308A}"/>
              </a:ext>
            </a:extLst>
          </p:cNvPr>
          <p:cNvSpPr txBox="1"/>
          <p:nvPr/>
        </p:nvSpPr>
        <p:spPr>
          <a:xfrm>
            <a:off x="2884712" y="5954892"/>
            <a:ext cx="2244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June 16, 2022</a:t>
            </a:r>
          </a:p>
          <a:p>
            <a:r>
              <a:rPr lang="en-US" sz="2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David </a:t>
            </a:r>
            <a:r>
              <a:rPr lang="en-US" sz="2400" b="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Delene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48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4876-CB03-45F4-BE15-487B6E80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93"/>
            <a:ext cx="12192000" cy="87421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91E45-EC38-445E-8F69-236D98EE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4" y="882503"/>
            <a:ext cx="11892644" cy="5967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 situ </a:t>
            </a: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observations of hail in storms that are also being observed with a </a:t>
            </a:r>
            <a:r>
              <a:rPr lang="en-US" sz="36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polarimetric</a:t>
            </a: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radar.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Compute polarimetric signature in a region based on aircraft </a:t>
            </a:r>
            <a:r>
              <a:rPr lang="en-US" sz="3600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 situ </a:t>
            </a: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observations.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Compare computed signatures to observed signatures.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Try to understand the agreement and disagreement between the </a:t>
            </a:r>
            <a:r>
              <a:rPr lang="en-US" sz="3600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 situ</a:t>
            </a:r>
            <a:r>
              <a:rPr lang="en-US" sz="3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and radar observations.</a:t>
            </a:r>
            <a:endParaRPr lang="en-US" sz="3600" i="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4BBA9-8D7F-4C0A-82CD-4F66F27A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7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C2D1-9B53-41D8-9841-30F4EDFE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84"/>
            <a:ext cx="12192000" cy="92738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Assess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5627-DF36-4C57-BED0-636FE679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58" y="950695"/>
            <a:ext cx="11775688" cy="52061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Test sensitivity of computed signature to variations in the </a:t>
            </a:r>
            <a:r>
              <a:rPr lang="en-US" sz="3600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 situ</a:t>
            </a: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observations within the uncertainty of those observations.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Temperature, LWC, Particle Shape, Particle Size and Density Distribution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Computation using Discrete Dipole vs T-matrix Approach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Assess uncertainty in observed radar signature resulting from constraints due to time and spatial resolution of radar.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650B8-2A7C-4356-83FC-6F851D47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F944-E111-41D3-A34B-EDE73B11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39"/>
            <a:ext cx="12192000" cy="77903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 situ Airborne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B416-7B48-4EBC-ABDC-55AFF05C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16" y="893133"/>
            <a:ext cx="11926187" cy="56990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Start with hail observations identified in Field </a:t>
            </a:r>
            <a:r>
              <a:rPr lang="en-US" sz="3900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et al. </a:t>
            </a: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2019.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There are 18 flights from 1995-2003.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More than 300 10-sec flight segments with hail reported in pilot audio recordings.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Add windscreen audio recordings for these segments.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Add optical array probe imagery when available.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Expand data set by adding additional flights from several earlier years for which audio recordings are not available but hail is indicated in written field notes.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17EAF-BAC3-4D44-ABF0-943158D2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e, sky, outdoor, airplane&#10;&#10;Description automatically generated">
            <a:extLst>
              <a:ext uri="{FF2B5EF4-FFF2-40B4-BE49-F238E27FC236}">
                <a16:creationId xmlns:a16="http://schemas.microsoft.com/office/drawing/2014/main" id="{8F8A3DE1-3623-2295-7589-77CB63D0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83" y="830317"/>
            <a:ext cx="10980326" cy="5871423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C1F944-E111-41D3-A34B-EDE73B1181F7}"/>
              </a:ext>
            </a:extLst>
          </p:cNvPr>
          <p:cNvSpPr txBox="1">
            <a:spLocks/>
          </p:cNvSpPr>
          <p:nvPr/>
        </p:nvSpPr>
        <p:spPr>
          <a:xfrm>
            <a:off x="0" y="-2860"/>
            <a:ext cx="12192000" cy="7471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 situ Airborne Data 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73353-B35D-4146-A8FE-734733B5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4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CD8F039-5C92-DA1E-2AF4-EC1EC7367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89" t="39061" r="11674" b="35892"/>
          <a:stretch/>
        </p:blipFill>
        <p:spPr>
          <a:xfrm>
            <a:off x="1330455" y="839963"/>
            <a:ext cx="9468605" cy="5776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81426A-3606-4466-AAC2-405FF7248AB9}"/>
              </a:ext>
            </a:extLst>
          </p:cNvPr>
          <p:cNvSpPr txBox="1"/>
          <p:nvPr/>
        </p:nvSpPr>
        <p:spPr>
          <a:xfrm>
            <a:off x="0" y="-887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Typical Storm Sampling Pass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03EDF-D181-42B3-9AD7-7BA0BC33597A}"/>
              </a:ext>
            </a:extLst>
          </p:cNvPr>
          <p:cNvSpPr/>
          <p:nvPr/>
        </p:nvSpPr>
        <p:spPr>
          <a:xfrm>
            <a:off x="978201" y="4391242"/>
            <a:ext cx="606056" cy="2352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9E0C2-70D7-4281-8EE7-69534BA82C3B}"/>
              </a:ext>
            </a:extLst>
          </p:cNvPr>
          <p:cNvSpPr txBox="1"/>
          <p:nvPr/>
        </p:nvSpPr>
        <p:spPr>
          <a:xfrm>
            <a:off x="17720" y="6198781"/>
            <a:ext cx="12191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Distance Ahead of Outflow Boundary (km)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C7E49-FC8B-4445-9443-A5903A2A8CAF}"/>
              </a:ext>
            </a:extLst>
          </p:cNvPr>
          <p:cNvSpPr txBox="1"/>
          <p:nvPr/>
        </p:nvSpPr>
        <p:spPr>
          <a:xfrm rot="-5400000">
            <a:off x="-2116308" y="3043106"/>
            <a:ext cx="6760521" cy="606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Height</a:t>
            </a:r>
            <a:r>
              <a:rPr lang="en-US" sz="2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(km MSL)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22438-04DE-4ECC-A42F-87934F359F71}"/>
              </a:ext>
            </a:extLst>
          </p:cNvPr>
          <p:cNvSpPr txBox="1"/>
          <p:nvPr/>
        </p:nvSpPr>
        <p:spPr>
          <a:xfrm>
            <a:off x="8506045" y="3137670"/>
            <a:ext cx="1690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T-28 Track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2B161F-7429-4CB0-A03C-043BDDC67887}"/>
              </a:ext>
            </a:extLst>
          </p:cNvPr>
          <p:cNvCxnSpPr/>
          <p:nvPr/>
        </p:nvCxnSpPr>
        <p:spPr>
          <a:xfrm>
            <a:off x="2381691" y="3397101"/>
            <a:ext cx="611372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98BBD-A3DE-4BFD-B445-9EE190889903}"/>
              </a:ext>
            </a:extLst>
          </p:cNvPr>
          <p:cNvSpPr txBox="1"/>
          <p:nvPr/>
        </p:nvSpPr>
        <p:spPr>
          <a:xfrm>
            <a:off x="7093026" y="1085621"/>
            <a:ext cx="29029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The Raymer Hailstorm</a:t>
            </a:r>
          </a:p>
          <a:p>
            <a:pPr algn="ctr"/>
            <a:r>
              <a:rPr lang="en-US" sz="20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9 July 1973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C1ACE8-9D1A-48B8-A750-CF739F0C300F}"/>
              </a:ext>
            </a:extLst>
          </p:cNvPr>
          <p:cNvCxnSpPr/>
          <p:nvPr/>
        </p:nvCxnSpPr>
        <p:spPr>
          <a:xfrm>
            <a:off x="8080747" y="2785727"/>
            <a:ext cx="903767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79A12A-40D1-4EE6-A24D-34A4FD88D1ED}"/>
              </a:ext>
            </a:extLst>
          </p:cNvPr>
          <p:cNvSpPr txBox="1"/>
          <p:nvPr/>
        </p:nvSpPr>
        <p:spPr>
          <a:xfrm>
            <a:off x="1539064" y="4780730"/>
            <a:ext cx="3003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AF70C-FB8B-4D52-9BE1-0BEABDE0192D}"/>
              </a:ext>
            </a:extLst>
          </p:cNvPr>
          <p:cNvSpPr txBox="1"/>
          <p:nvPr/>
        </p:nvSpPr>
        <p:spPr>
          <a:xfrm>
            <a:off x="1510703" y="4178211"/>
            <a:ext cx="3003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37D78A-ACAE-45F6-B4FA-726A325B60CC}"/>
              </a:ext>
            </a:extLst>
          </p:cNvPr>
          <p:cNvSpPr txBox="1"/>
          <p:nvPr/>
        </p:nvSpPr>
        <p:spPr>
          <a:xfrm>
            <a:off x="1546140" y="3522536"/>
            <a:ext cx="3003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2D44F-9F5E-4BD0-AFF5-9FAB082637DA}"/>
              </a:ext>
            </a:extLst>
          </p:cNvPr>
          <p:cNvSpPr txBox="1"/>
          <p:nvPr/>
        </p:nvSpPr>
        <p:spPr>
          <a:xfrm>
            <a:off x="1549678" y="3026347"/>
            <a:ext cx="3003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8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869AFB-556E-4AD1-AA03-AB29C98A6C0C}"/>
              </a:ext>
            </a:extLst>
          </p:cNvPr>
          <p:cNvSpPr txBox="1"/>
          <p:nvPr/>
        </p:nvSpPr>
        <p:spPr>
          <a:xfrm>
            <a:off x="1414206" y="2342308"/>
            <a:ext cx="4464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3DDC4A-E2BB-45A2-B300-A0BD68CCFC82}"/>
              </a:ext>
            </a:extLst>
          </p:cNvPr>
          <p:cNvSpPr txBox="1"/>
          <p:nvPr/>
        </p:nvSpPr>
        <p:spPr>
          <a:xfrm>
            <a:off x="1407117" y="1729165"/>
            <a:ext cx="4464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12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BCC287-9A0B-4581-9AA8-E67DA8D8B564}"/>
              </a:ext>
            </a:extLst>
          </p:cNvPr>
          <p:cNvSpPr txBox="1"/>
          <p:nvPr/>
        </p:nvSpPr>
        <p:spPr>
          <a:xfrm>
            <a:off x="1407114" y="1069941"/>
            <a:ext cx="4464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80DE6-EC31-4337-8583-CBE79E71BCAF}"/>
              </a:ext>
            </a:extLst>
          </p:cNvPr>
          <p:cNvSpPr/>
          <p:nvPr/>
        </p:nvSpPr>
        <p:spPr>
          <a:xfrm>
            <a:off x="10239150" y="1069941"/>
            <a:ext cx="827100" cy="474606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9B18EB-04C1-4928-B1A9-F40A5775AF9A}"/>
              </a:ext>
            </a:extLst>
          </p:cNvPr>
          <p:cNvSpPr txBox="1"/>
          <p:nvPr/>
        </p:nvSpPr>
        <p:spPr>
          <a:xfrm>
            <a:off x="7861889" y="1938368"/>
            <a:ext cx="12528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Storm</a:t>
            </a:r>
          </a:p>
          <a:p>
            <a:pPr algn="ctr"/>
            <a:r>
              <a:rPr lang="en-US" sz="20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Motion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20A60D-06E8-4384-A0AD-7093F237B499}"/>
              </a:ext>
            </a:extLst>
          </p:cNvPr>
          <p:cNvSpPr/>
          <p:nvPr/>
        </p:nvSpPr>
        <p:spPr>
          <a:xfrm>
            <a:off x="9375536" y="3945505"/>
            <a:ext cx="827100" cy="4540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4B2597-BA3B-4CBE-960A-59D69693184D}"/>
              </a:ext>
            </a:extLst>
          </p:cNvPr>
          <p:cNvSpPr/>
          <p:nvPr/>
        </p:nvSpPr>
        <p:spPr>
          <a:xfrm>
            <a:off x="9379086" y="2056449"/>
            <a:ext cx="827100" cy="45406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0F5A7E-9ACE-491A-A609-675B6FD66B89}"/>
              </a:ext>
            </a:extLst>
          </p:cNvPr>
          <p:cNvSpPr txBox="1"/>
          <p:nvPr/>
        </p:nvSpPr>
        <p:spPr>
          <a:xfrm>
            <a:off x="10420831" y="3944295"/>
            <a:ext cx="7596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0 °C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BF2E57-BBCA-4151-9077-BBF43EED30AD}"/>
              </a:ext>
            </a:extLst>
          </p:cNvPr>
          <p:cNvSpPr txBox="1"/>
          <p:nvPr/>
        </p:nvSpPr>
        <p:spPr>
          <a:xfrm>
            <a:off x="10254248" y="2087136"/>
            <a:ext cx="8651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-40 °C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367A62-FA6B-4D2E-8422-3971AB688CAC}"/>
              </a:ext>
            </a:extLst>
          </p:cNvPr>
          <p:cNvSpPr txBox="1"/>
          <p:nvPr/>
        </p:nvSpPr>
        <p:spPr>
          <a:xfrm>
            <a:off x="10247158" y="2909394"/>
            <a:ext cx="8651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-20 °C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99C23-17EE-4A58-BE3E-2881DB65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 descr="A picture containing text, plane, airplane, ramp&#10;&#10;Description automatically generated">
            <a:extLst>
              <a:ext uri="{FF2B5EF4-FFF2-40B4-BE49-F238E27FC236}">
                <a16:creationId xmlns:a16="http://schemas.microsoft.com/office/drawing/2014/main" id="{848C3735-5382-FC8F-12C1-8C57619AF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" t="1540" r="973" b="1695"/>
          <a:stretch/>
        </p:blipFill>
        <p:spPr bwMode="auto">
          <a:xfrm>
            <a:off x="544627" y="861238"/>
            <a:ext cx="8365450" cy="5894246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C1F944-E111-41D3-A34B-EDE73B1181F7}"/>
              </a:ext>
            </a:extLst>
          </p:cNvPr>
          <p:cNvSpPr txBox="1">
            <a:spLocks/>
          </p:cNvSpPr>
          <p:nvPr/>
        </p:nvSpPr>
        <p:spPr>
          <a:xfrm>
            <a:off x="544626" y="0"/>
            <a:ext cx="8365450" cy="8640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Hail Spectrometer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5D8E6C-704C-4ADC-88A3-92F6AEDF7BC6}"/>
              </a:ext>
            </a:extLst>
          </p:cNvPr>
          <p:cNvCxnSpPr>
            <a:cxnSpLocks/>
          </p:cNvCxnSpPr>
          <p:nvPr/>
        </p:nvCxnSpPr>
        <p:spPr>
          <a:xfrm flipH="1">
            <a:off x="8176440" y="1594884"/>
            <a:ext cx="124400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0D8ED3-BE5B-4587-B62B-E5FD11E5DDEB}"/>
              </a:ext>
            </a:extLst>
          </p:cNvPr>
          <p:cNvSpPr txBox="1"/>
          <p:nvPr/>
        </p:nvSpPr>
        <p:spPr>
          <a:xfrm>
            <a:off x="9420446" y="1300321"/>
            <a:ext cx="26456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T-28 Wing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A8489-EDBE-49BA-A66B-568891A13477}"/>
              </a:ext>
            </a:extLst>
          </p:cNvPr>
          <p:cNvSpPr txBox="1"/>
          <p:nvPr/>
        </p:nvSpPr>
        <p:spPr>
          <a:xfrm>
            <a:off x="9496805" y="3847225"/>
            <a:ext cx="215056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Sample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Area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1B84F-E355-41B8-8975-8F1802A08E47}"/>
              </a:ext>
            </a:extLst>
          </p:cNvPr>
          <p:cNvCxnSpPr>
            <a:cxnSpLocks/>
          </p:cNvCxnSpPr>
          <p:nvPr/>
        </p:nvCxnSpPr>
        <p:spPr>
          <a:xfrm flipH="1">
            <a:off x="5369439" y="4139613"/>
            <a:ext cx="40651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FC19A2-5559-4482-B85F-84CE2374BB15}"/>
              </a:ext>
            </a:extLst>
          </p:cNvPr>
          <p:cNvSpPr/>
          <p:nvPr/>
        </p:nvSpPr>
        <p:spPr>
          <a:xfrm rot="21294689">
            <a:off x="2031146" y="3558527"/>
            <a:ext cx="3321246" cy="1403498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1C924-A05A-4F29-9B08-08664BF0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66E1D-5389-4B54-96CB-AEB8886A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2" t="5522" r="10873" b="21483"/>
          <a:stretch/>
        </p:blipFill>
        <p:spPr>
          <a:xfrm>
            <a:off x="1998920" y="786273"/>
            <a:ext cx="7964125" cy="541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D342F9-8CC0-3C67-FF52-101620A579B9}"/>
              </a:ext>
            </a:extLst>
          </p:cNvPr>
          <p:cNvSpPr txBox="1"/>
          <p:nvPr/>
        </p:nvSpPr>
        <p:spPr>
          <a:xfrm>
            <a:off x="0" y="641979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Musil</a:t>
            </a:r>
            <a:r>
              <a:rPr lang="en-US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et al. 1991: Some interior observations of southeastern Montana hailstorms. J. Appl. Meteor.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10445-EE8C-30A3-9991-4193C47DFD63}"/>
              </a:ext>
            </a:extLst>
          </p:cNvPr>
          <p:cNvSpPr txBox="1"/>
          <p:nvPr/>
        </p:nvSpPr>
        <p:spPr>
          <a:xfrm>
            <a:off x="3006246" y="438207"/>
            <a:ext cx="650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Hail Spectrometer “1D” size spectrum example from CCOPE in 1981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0848B-52D9-4571-967B-DA6635698E50}"/>
              </a:ext>
            </a:extLst>
          </p:cNvPr>
          <p:cNvSpPr txBox="1">
            <a:spLocks/>
          </p:cNvSpPr>
          <p:nvPr/>
        </p:nvSpPr>
        <p:spPr>
          <a:xfrm>
            <a:off x="0" y="-5769"/>
            <a:ext cx="12192000" cy="813308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Hail Spectrometer “1D” Size Spectrum (CCOPE 1981)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34F85B-470C-4251-B2EC-761A66D48E4B}"/>
              </a:ext>
            </a:extLst>
          </p:cNvPr>
          <p:cNvSpPr txBox="1">
            <a:spLocks/>
          </p:cNvSpPr>
          <p:nvPr/>
        </p:nvSpPr>
        <p:spPr>
          <a:xfrm>
            <a:off x="2466760" y="5932979"/>
            <a:ext cx="8112642" cy="53161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Diameter (mm)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87E254-FF04-4395-BFA7-7E6BA0DEAEBE}"/>
              </a:ext>
            </a:extLst>
          </p:cNvPr>
          <p:cNvSpPr txBox="1">
            <a:spLocks/>
          </p:cNvSpPr>
          <p:nvPr/>
        </p:nvSpPr>
        <p:spPr>
          <a:xfrm rot="16200000">
            <a:off x="261964" y="3053789"/>
            <a:ext cx="3636916" cy="53161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N (D) (m</a:t>
            </a:r>
            <a:r>
              <a:rPr lang="en-US" sz="2800" baseline="30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-3</a:t>
            </a:r>
            <a:r>
              <a:rPr lang="en-US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)(mm)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BC08A1-E7F6-45B4-AB37-090D6A8F9AE6}"/>
              </a:ext>
            </a:extLst>
          </p:cNvPr>
          <p:cNvSpPr txBox="1">
            <a:spLocks/>
          </p:cNvSpPr>
          <p:nvPr/>
        </p:nvSpPr>
        <p:spPr>
          <a:xfrm>
            <a:off x="2757382" y="5755763"/>
            <a:ext cx="347321" cy="285404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1C61A-FE43-4353-AF43-4132508E64DF}"/>
              </a:ext>
            </a:extLst>
          </p:cNvPr>
          <p:cNvSpPr txBox="1"/>
          <p:nvPr/>
        </p:nvSpPr>
        <p:spPr>
          <a:xfrm>
            <a:off x="3835698" y="5704370"/>
            <a:ext cx="34732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7FADB-C1D7-4C85-8428-802EE50BC477}"/>
              </a:ext>
            </a:extLst>
          </p:cNvPr>
          <p:cNvSpPr txBox="1"/>
          <p:nvPr/>
        </p:nvSpPr>
        <p:spPr>
          <a:xfrm>
            <a:off x="4913136" y="5707908"/>
            <a:ext cx="466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A79E65-147A-4DBF-835E-F1DE0B05D8B7}"/>
              </a:ext>
            </a:extLst>
          </p:cNvPr>
          <p:cNvSpPr txBox="1"/>
          <p:nvPr/>
        </p:nvSpPr>
        <p:spPr>
          <a:xfrm>
            <a:off x="6033089" y="5711446"/>
            <a:ext cx="466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54870-67C4-4E50-9AFE-170836FB4E36}"/>
              </a:ext>
            </a:extLst>
          </p:cNvPr>
          <p:cNvSpPr txBox="1"/>
          <p:nvPr/>
        </p:nvSpPr>
        <p:spPr>
          <a:xfrm>
            <a:off x="7160149" y="5722079"/>
            <a:ext cx="466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0F4E8-33AC-45EA-9B62-3291746589A0}"/>
              </a:ext>
            </a:extLst>
          </p:cNvPr>
          <p:cNvSpPr txBox="1"/>
          <p:nvPr/>
        </p:nvSpPr>
        <p:spPr>
          <a:xfrm>
            <a:off x="8280108" y="5722091"/>
            <a:ext cx="466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960F2-AEF4-4ECB-AA52-0B137FB887E0}"/>
              </a:ext>
            </a:extLst>
          </p:cNvPr>
          <p:cNvSpPr txBox="1"/>
          <p:nvPr/>
        </p:nvSpPr>
        <p:spPr>
          <a:xfrm>
            <a:off x="9396537" y="5714984"/>
            <a:ext cx="466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0E8B44-A12C-479A-9309-A6A1A467CBF6}"/>
              </a:ext>
            </a:extLst>
          </p:cNvPr>
          <p:cNvSpPr txBox="1"/>
          <p:nvPr/>
        </p:nvSpPr>
        <p:spPr>
          <a:xfrm>
            <a:off x="2240810" y="5443591"/>
            <a:ext cx="6376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10</a:t>
            </a:r>
            <a:r>
              <a:rPr lang="en-US" sz="2000" baseline="30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5D03D9-96B2-4FAB-A345-AD9F66515807}"/>
              </a:ext>
            </a:extLst>
          </p:cNvPr>
          <p:cNvSpPr txBox="1"/>
          <p:nvPr/>
        </p:nvSpPr>
        <p:spPr>
          <a:xfrm>
            <a:off x="2233721" y="4288178"/>
            <a:ext cx="6376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10</a:t>
            </a:r>
            <a:r>
              <a:rPr lang="en-US" sz="2000" baseline="30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C5FACD-0F94-4427-A245-D46C9EFAF1AA}"/>
              </a:ext>
            </a:extLst>
          </p:cNvPr>
          <p:cNvSpPr txBox="1"/>
          <p:nvPr/>
        </p:nvSpPr>
        <p:spPr>
          <a:xfrm>
            <a:off x="2237263" y="3068975"/>
            <a:ext cx="6376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10</a:t>
            </a:r>
            <a:r>
              <a:rPr lang="en-US" sz="2000" baseline="30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06483B-D066-44AD-83ED-7DA618060FEA}"/>
              </a:ext>
            </a:extLst>
          </p:cNvPr>
          <p:cNvSpPr txBox="1"/>
          <p:nvPr/>
        </p:nvSpPr>
        <p:spPr>
          <a:xfrm>
            <a:off x="2237262" y="1920652"/>
            <a:ext cx="6376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95D8FD-6317-446A-A1DB-352643C8D289}"/>
              </a:ext>
            </a:extLst>
          </p:cNvPr>
          <p:cNvSpPr txBox="1"/>
          <p:nvPr/>
        </p:nvSpPr>
        <p:spPr>
          <a:xfrm>
            <a:off x="2208909" y="786503"/>
            <a:ext cx="6376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4FCA9-798A-4023-9D49-5A09A266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6971B-9123-46A0-9335-468801E0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5" y="453087"/>
            <a:ext cx="10481315" cy="61789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6FAEC8-5BC9-1024-7107-7B8AC14727C2}"/>
              </a:ext>
            </a:extLst>
          </p:cNvPr>
          <p:cNvCxnSpPr>
            <a:cxnSpLocks/>
          </p:cNvCxnSpPr>
          <p:nvPr/>
        </p:nvCxnSpPr>
        <p:spPr>
          <a:xfrm>
            <a:off x="10757154" y="2154621"/>
            <a:ext cx="0" cy="38020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383368-DA83-B234-54AE-96C9A4CF3D4C}"/>
              </a:ext>
            </a:extLst>
          </p:cNvPr>
          <p:cNvSpPr txBox="1"/>
          <p:nvPr/>
        </p:nvSpPr>
        <p:spPr>
          <a:xfrm>
            <a:off x="10897075" y="2058263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0.8 mm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C1F944-E111-41D3-A34B-EDE73B1181F7}"/>
              </a:ext>
            </a:extLst>
          </p:cNvPr>
          <p:cNvSpPr txBox="1">
            <a:spLocks/>
          </p:cNvSpPr>
          <p:nvPr/>
        </p:nvSpPr>
        <p:spPr>
          <a:xfrm>
            <a:off x="0" y="50305"/>
            <a:ext cx="12192000" cy="73650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PMS 2D-C Imagery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6E69A-4AB2-4167-B292-CB5F9B66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2EE4-D91B-5040-8BFD-4B17530C1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606</Words>
  <Application>Microsoft Office PowerPoint</Application>
  <PresentationFormat>Widescreen</PresentationFormat>
  <Paragraphs>132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Liberation Sans</vt:lpstr>
      <vt:lpstr>Liberation Serif</vt:lpstr>
      <vt:lpstr>Office Theme</vt:lpstr>
      <vt:lpstr>Custom Design</vt:lpstr>
      <vt:lpstr>T-28 Research Aircraft and Polarimetric Radar Observations of Hailstorms</vt:lpstr>
      <vt:lpstr>Basic Idea</vt:lpstr>
      <vt:lpstr>Assess Uncertainties</vt:lpstr>
      <vt:lpstr>In situ Airborne Data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Radar Data Set</vt:lpstr>
      <vt:lpstr>PowerPoint Presentation</vt:lpstr>
      <vt:lpstr>PowerPoint Presentation</vt:lpstr>
      <vt:lpstr>Outcome</vt:lpstr>
      <vt:lpstr>Questions and Suggestion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T-28 Research Aircraft and Polarimetric Radar Observations of Hailstorms</dc:title>
  <dc:creator>Andrew Detwiler</dc:creator>
  <cp:lastModifiedBy>Delene, David</cp:lastModifiedBy>
  <cp:revision>53</cp:revision>
  <dcterms:created xsi:type="dcterms:W3CDTF">2022-09-15T02:56:51Z</dcterms:created>
  <dcterms:modified xsi:type="dcterms:W3CDTF">2022-09-21T11:24:40Z</dcterms:modified>
</cp:coreProperties>
</file>