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8404800" cy="51206400"/>
  <p:notesSz cx="6858000" cy="9144000"/>
  <p:defaultTextStyle>
    <a:defPPr>
      <a:defRPr lang="en-US"/>
    </a:defPPr>
    <a:lvl1pPr marL="0" algn="l" defTabSz="5120640" rtl="0" eaLnBrk="1" latinLnBrk="0" hangingPunct="1">
      <a:defRPr sz="10100" kern="1200">
        <a:solidFill>
          <a:schemeClr val="tx1"/>
        </a:solidFill>
        <a:latin typeface="+mn-lt"/>
        <a:ea typeface="+mn-ea"/>
        <a:cs typeface="+mn-cs"/>
      </a:defRPr>
    </a:lvl1pPr>
    <a:lvl2pPr marL="2560320" algn="l" defTabSz="5120640" rtl="0" eaLnBrk="1" latinLnBrk="0" hangingPunct="1">
      <a:defRPr sz="10100" kern="1200">
        <a:solidFill>
          <a:schemeClr val="tx1"/>
        </a:solidFill>
        <a:latin typeface="+mn-lt"/>
        <a:ea typeface="+mn-ea"/>
        <a:cs typeface="+mn-cs"/>
      </a:defRPr>
    </a:lvl2pPr>
    <a:lvl3pPr marL="5120640" algn="l" defTabSz="5120640" rtl="0" eaLnBrk="1" latinLnBrk="0" hangingPunct="1">
      <a:defRPr sz="10100" kern="1200">
        <a:solidFill>
          <a:schemeClr val="tx1"/>
        </a:solidFill>
        <a:latin typeface="+mn-lt"/>
        <a:ea typeface="+mn-ea"/>
        <a:cs typeface="+mn-cs"/>
      </a:defRPr>
    </a:lvl3pPr>
    <a:lvl4pPr marL="7680960" algn="l" defTabSz="5120640" rtl="0" eaLnBrk="1" latinLnBrk="0" hangingPunct="1">
      <a:defRPr sz="10100" kern="1200">
        <a:solidFill>
          <a:schemeClr val="tx1"/>
        </a:solidFill>
        <a:latin typeface="+mn-lt"/>
        <a:ea typeface="+mn-ea"/>
        <a:cs typeface="+mn-cs"/>
      </a:defRPr>
    </a:lvl4pPr>
    <a:lvl5pPr marL="10241280" algn="l" defTabSz="5120640" rtl="0" eaLnBrk="1" latinLnBrk="0" hangingPunct="1">
      <a:defRPr sz="10100" kern="1200">
        <a:solidFill>
          <a:schemeClr val="tx1"/>
        </a:solidFill>
        <a:latin typeface="+mn-lt"/>
        <a:ea typeface="+mn-ea"/>
        <a:cs typeface="+mn-cs"/>
      </a:defRPr>
    </a:lvl5pPr>
    <a:lvl6pPr marL="12801600" algn="l" defTabSz="5120640" rtl="0" eaLnBrk="1" latinLnBrk="0" hangingPunct="1">
      <a:defRPr sz="10100" kern="1200">
        <a:solidFill>
          <a:schemeClr val="tx1"/>
        </a:solidFill>
        <a:latin typeface="+mn-lt"/>
        <a:ea typeface="+mn-ea"/>
        <a:cs typeface="+mn-cs"/>
      </a:defRPr>
    </a:lvl6pPr>
    <a:lvl7pPr marL="15361920" algn="l" defTabSz="5120640" rtl="0" eaLnBrk="1" latinLnBrk="0" hangingPunct="1">
      <a:defRPr sz="10100" kern="1200">
        <a:solidFill>
          <a:schemeClr val="tx1"/>
        </a:solidFill>
        <a:latin typeface="+mn-lt"/>
        <a:ea typeface="+mn-ea"/>
        <a:cs typeface="+mn-cs"/>
      </a:defRPr>
    </a:lvl7pPr>
    <a:lvl8pPr marL="17922240" algn="l" defTabSz="5120640" rtl="0" eaLnBrk="1" latinLnBrk="0" hangingPunct="1">
      <a:defRPr sz="10100" kern="1200">
        <a:solidFill>
          <a:schemeClr val="tx1"/>
        </a:solidFill>
        <a:latin typeface="+mn-lt"/>
        <a:ea typeface="+mn-ea"/>
        <a:cs typeface="+mn-cs"/>
      </a:defRPr>
    </a:lvl8pPr>
    <a:lvl9pPr marL="20482560" algn="l" defTabSz="5120640" rtl="0" eaLnBrk="1" latinLnBrk="0" hangingPunct="1">
      <a:defRPr sz="10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64A9"/>
    <a:srgbClr val="4596CE"/>
    <a:srgbClr val="EA98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961" autoAdjust="0"/>
  </p:normalViewPr>
  <p:slideViewPr>
    <p:cSldViewPr>
      <p:cViewPr>
        <p:scale>
          <a:sx n="50" d="100"/>
          <a:sy n="50" d="100"/>
        </p:scale>
        <p:origin x="1511" y="10624"/>
      </p:cViewPr>
      <p:guideLst>
        <p:guide orient="horz" pos="16128"/>
        <p:guide pos="12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15907177"/>
            <a:ext cx="32644080" cy="10976187"/>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0720" y="29016960"/>
            <a:ext cx="26883360" cy="13086080"/>
          </a:xfrm>
        </p:spPr>
        <p:txBody>
          <a:bodyPr/>
          <a:lstStyle>
            <a:lvl1pPr marL="0" indent="0" algn="ctr">
              <a:buNone/>
              <a:defRPr>
                <a:solidFill>
                  <a:schemeClr val="tx1">
                    <a:tint val="75000"/>
                  </a:schemeClr>
                </a:solidFill>
              </a:defRPr>
            </a:lvl1pPr>
            <a:lvl2pPr marL="2560320" indent="0" algn="ctr">
              <a:buNone/>
              <a:defRPr>
                <a:solidFill>
                  <a:schemeClr val="tx1">
                    <a:tint val="75000"/>
                  </a:schemeClr>
                </a:solidFill>
              </a:defRPr>
            </a:lvl2pPr>
            <a:lvl3pPr marL="5120640" indent="0" algn="ctr">
              <a:buNone/>
              <a:defRPr>
                <a:solidFill>
                  <a:schemeClr val="tx1">
                    <a:tint val="75000"/>
                  </a:schemeClr>
                </a:solidFill>
              </a:defRPr>
            </a:lvl3pPr>
            <a:lvl4pPr marL="7680960" indent="0" algn="ctr">
              <a:buNone/>
              <a:defRPr>
                <a:solidFill>
                  <a:schemeClr val="tx1">
                    <a:tint val="75000"/>
                  </a:schemeClr>
                </a:solidFill>
              </a:defRPr>
            </a:lvl4pPr>
            <a:lvl5pPr marL="10241280" indent="0" algn="ctr">
              <a:buNone/>
              <a:defRPr>
                <a:solidFill>
                  <a:schemeClr val="tx1">
                    <a:tint val="75000"/>
                  </a:schemeClr>
                </a:solidFill>
              </a:defRPr>
            </a:lvl5pPr>
            <a:lvl6pPr marL="12801600" indent="0" algn="ctr">
              <a:buNone/>
              <a:defRPr>
                <a:solidFill>
                  <a:schemeClr val="tx1">
                    <a:tint val="75000"/>
                  </a:schemeClr>
                </a:solidFill>
              </a:defRPr>
            </a:lvl6pPr>
            <a:lvl7pPr marL="15361920" indent="0" algn="ctr">
              <a:buNone/>
              <a:defRPr>
                <a:solidFill>
                  <a:schemeClr val="tx1">
                    <a:tint val="75000"/>
                  </a:schemeClr>
                </a:solidFill>
              </a:defRPr>
            </a:lvl7pPr>
            <a:lvl8pPr marL="17922240" indent="0" algn="ctr">
              <a:buNone/>
              <a:defRPr>
                <a:solidFill>
                  <a:schemeClr val="tx1">
                    <a:tint val="75000"/>
                  </a:schemeClr>
                </a:solidFill>
              </a:defRPr>
            </a:lvl8pPr>
            <a:lvl9pPr marL="204825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CDA1A1-F1CF-40CB-88D6-E45DB1602B17}"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AD3D0-F5E1-453D-9970-262A51FACF1B}" type="slidenum">
              <a:rPr lang="en-US" smtClean="0"/>
              <a:t>‹#›</a:t>
            </a:fld>
            <a:endParaRPr lang="en-US"/>
          </a:p>
        </p:txBody>
      </p:sp>
    </p:spTree>
    <p:extLst>
      <p:ext uri="{BB962C8B-B14F-4D97-AF65-F5344CB8AC3E}">
        <p14:creationId xmlns:p14="http://schemas.microsoft.com/office/powerpoint/2010/main" val="77814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CDA1A1-F1CF-40CB-88D6-E45DB1602B17}"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AD3D0-F5E1-453D-9970-262A51FACF1B}" type="slidenum">
              <a:rPr lang="en-US" smtClean="0"/>
              <a:t>‹#›</a:t>
            </a:fld>
            <a:endParaRPr lang="en-US"/>
          </a:p>
        </p:txBody>
      </p:sp>
    </p:spTree>
    <p:extLst>
      <p:ext uri="{BB962C8B-B14F-4D97-AF65-F5344CB8AC3E}">
        <p14:creationId xmlns:p14="http://schemas.microsoft.com/office/powerpoint/2010/main" val="4294627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941285" y="15314510"/>
            <a:ext cx="36291200" cy="32622744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67675" y="15314510"/>
            <a:ext cx="108233530" cy="3262274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CDA1A1-F1CF-40CB-88D6-E45DB1602B17}"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AD3D0-F5E1-453D-9970-262A51FACF1B}" type="slidenum">
              <a:rPr lang="en-US" smtClean="0"/>
              <a:t>‹#›</a:t>
            </a:fld>
            <a:endParaRPr lang="en-US"/>
          </a:p>
        </p:txBody>
      </p:sp>
    </p:spTree>
    <p:extLst>
      <p:ext uri="{BB962C8B-B14F-4D97-AF65-F5344CB8AC3E}">
        <p14:creationId xmlns:p14="http://schemas.microsoft.com/office/powerpoint/2010/main" val="363250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CDA1A1-F1CF-40CB-88D6-E45DB1602B17}"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AD3D0-F5E1-453D-9970-262A51FACF1B}" type="slidenum">
              <a:rPr lang="en-US" smtClean="0"/>
              <a:t>‹#›</a:t>
            </a:fld>
            <a:endParaRPr lang="en-US"/>
          </a:p>
        </p:txBody>
      </p:sp>
    </p:spTree>
    <p:extLst>
      <p:ext uri="{BB962C8B-B14F-4D97-AF65-F5344CB8AC3E}">
        <p14:creationId xmlns:p14="http://schemas.microsoft.com/office/powerpoint/2010/main" val="545402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5" y="32904857"/>
            <a:ext cx="32644080" cy="10170160"/>
          </a:xfrm>
        </p:spPr>
        <p:txBody>
          <a:bodyPr anchor="t"/>
          <a:lstStyle>
            <a:lvl1pPr algn="l">
              <a:defRPr sz="224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5" y="21703461"/>
            <a:ext cx="32644080" cy="11201396"/>
          </a:xfrm>
        </p:spPr>
        <p:txBody>
          <a:bodyPr anchor="b"/>
          <a:lstStyle>
            <a:lvl1pPr marL="0" indent="0">
              <a:buNone/>
              <a:defRPr sz="11200">
                <a:solidFill>
                  <a:schemeClr val="tx1">
                    <a:tint val="75000"/>
                  </a:schemeClr>
                </a:solidFill>
              </a:defRPr>
            </a:lvl1pPr>
            <a:lvl2pPr marL="2560320" indent="0">
              <a:buNone/>
              <a:defRPr sz="10100">
                <a:solidFill>
                  <a:schemeClr val="tx1">
                    <a:tint val="75000"/>
                  </a:schemeClr>
                </a:solidFill>
              </a:defRPr>
            </a:lvl2pPr>
            <a:lvl3pPr marL="5120640" indent="0">
              <a:buNone/>
              <a:defRPr sz="9000">
                <a:solidFill>
                  <a:schemeClr val="tx1">
                    <a:tint val="75000"/>
                  </a:schemeClr>
                </a:solidFill>
              </a:defRPr>
            </a:lvl3pPr>
            <a:lvl4pPr marL="7680960" indent="0">
              <a:buNone/>
              <a:defRPr sz="7800">
                <a:solidFill>
                  <a:schemeClr val="tx1">
                    <a:tint val="75000"/>
                  </a:schemeClr>
                </a:solidFill>
              </a:defRPr>
            </a:lvl4pPr>
            <a:lvl5pPr marL="10241280" indent="0">
              <a:buNone/>
              <a:defRPr sz="7800">
                <a:solidFill>
                  <a:schemeClr val="tx1">
                    <a:tint val="75000"/>
                  </a:schemeClr>
                </a:solidFill>
              </a:defRPr>
            </a:lvl5pPr>
            <a:lvl6pPr marL="12801600" indent="0">
              <a:buNone/>
              <a:defRPr sz="7800">
                <a:solidFill>
                  <a:schemeClr val="tx1">
                    <a:tint val="75000"/>
                  </a:schemeClr>
                </a:solidFill>
              </a:defRPr>
            </a:lvl6pPr>
            <a:lvl7pPr marL="15361920" indent="0">
              <a:buNone/>
              <a:defRPr sz="7800">
                <a:solidFill>
                  <a:schemeClr val="tx1">
                    <a:tint val="75000"/>
                  </a:schemeClr>
                </a:solidFill>
              </a:defRPr>
            </a:lvl7pPr>
            <a:lvl8pPr marL="17922240" indent="0">
              <a:buNone/>
              <a:defRPr sz="7800">
                <a:solidFill>
                  <a:schemeClr val="tx1">
                    <a:tint val="75000"/>
                  </a:schemeClr>
                </a:solidFill>
              </a:defRPr>
            </a:lvl8pPr>
            <a:lvl9pPr marL="20482560" indent="0">
              <a:buNone/>
              <a:defRPr sz="7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CDA1A1-F1CF-40CB-88D6-E45DB1602B17}"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AD3D0-F5E1-453D-9970-262A51FACF1B}" type="slidenum">
              <a:rPr lang="en-US" smtClean="0"/>
              <a:t>‹#›</a:t>
            </a:fld>
            <a:endParaRPr lang="en-US"/>
          </a:p>
        </p:txBody>
      </p:sp>
    </p:spTree>
    <p:extLst>
      <p:ext uri="{BB962C8B-B14F-4D97-AF65-F5344CB8AC3E}">
        <p14:creationId xmlns:p14="http://schemas.microsoft.com/office/powerpoint/2010/main" val="3660778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67677" y="89208187"/>
            <a:ext cx="72262365" cy="252333760"/>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0970122" y="89208187"/>
            <a:ext cx="72262365" cy="252333760"/>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CDA1A1-F1CF-40CB-88D6-E45DB1602B17}" type="datetimeFigureOut">
              <a:rPr lang="en-US" smtClean="0"/>
              <a:t>6/30/2017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AD3D0-F5E1-453D-9970-262A51FACF1B}" type="slidenum">
              <a:rPr lang="en-US" smtClean="0"/>
              <a:t>‹#›</a:t>
            </a:fld>
            <a:endParaRPr lang="en-US"/>
          </a:p>
        </p:txBody>
      </p:sp>
    </p:spTree>
    <p:extLst>
      <p:ext uri="{BB962C8B-B14F-4D97-AF65-F5344CB8AC3E}">
        <p14:creationId xmlns:p14="http://schemas.microsoft.com/office/powerpoint/2010/main" val="1519543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240" y="2050630"/>
            <a:ext cx="34564320" cy="853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240" y="11462177"/>
            <a:ext cx="16968790" cy="4776890"/>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smtClean="0"/>
              <a:t>Click to edit Master text styles</a:t>
            </a:r>
          </a:p>
        </p:txBody>
      </p:sp>
      <p:sp>
        <p:nvSpPr>
          <p:cNvPr id="4" name="Content Placeholder 3"/>
          <p:cNvSpPr>
            <a:spLocks noGrp="1"/>
          </p:cNvSpPr>
          <p:nvPr>
            <p:ph sz="half" idx="2"/>
          </p:nvPr>
        </p:nvSpPr>
        <p:spPr>
          <a:xfrm>
            <a:off x="1920240" y="16239067"/>
            <a:ext cx="16968790" cy="29502950"/>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107" y="11462177"/>
            <a:ext cx="16975455" cy="4776890"/>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smtClean="0"/>
              <a:t>Click to edit Master text styles</a:t>
            </a:r>
          </a:p>
        </p:txBody>
      </p:sp>
      <p:sp>
        <p:nvSpPr>
          <p:cNvPr id="6" name="Content Placeholder 5"/>
          <p:cNvSpPr>
            <a:spLocks noGrp="1"/>
          </p:cNvSpPr>
          <p:nvPr>
            <p:ph sz="quarter" idx="4"/>
          </p:nvPr>
        </p:nvSpPr>
        <p:spPr>
          <a:xfrm>
            <a:off x="19509107" y="16239067"/>
            <a:ext cx="16975455" cy="29502950"/>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CDA1A1-F1CF-40CB-88D6-E45DB1602B17}" type="datetimeFigureOut">
              <a:rPr lang="en-US" smtClean="0"/>
              <a:t>6/30/2017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CAD3D0-F5E1-453D-9970-262A51FACF1B}" type="slidenum">
              <a:rPr lang="en-US" smtClean="0"/>
              <a:t>‹#›</a:t>
            </a:fld>
            <a:endParaRPr lang="en-US"/>
          </a:p>
        </p:txBody>
      </p:sp>
    </p:spTree>
    <p:extLst>
      <p:ext uri="{BB962C8B-B14F-4D97-AF65-F5344CB8AC3E}">
        <p14:creationId xmlns:p14="http://schemas.microsoft.com/office/powerpoint/2010/main" val="2859616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CDA1A1-F1CF-40CB-88D6-E45DB1602B17}" type="datetimeFigureOut">
              <a:rPr lang="en-US" smtClean="0"/>
              <a:t>6/30/2017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CAD3D0-F5E1-453D-9970-262A51FACF1B}" type="slidenum">
              <a:rPr lang="en-US" smtClean="0"/>
              <a:t>‹#›</a:t>
            </a:fld>
            <a:endParaRPr lang="en-US"/>
          </a:p>
        </p:txBody>
      </p:sp>
    </p:spTree>
    <p:extLst>
      <p:ext uri="{BB962C8B-B14F-4D97-AF65-F5344CB8AC3E}">
        <p14:creationId xmlns:p14="http://schemas.microsoft.com/office/powerpoint/2010/main" val="4175908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CDA1A1-F1CF-40CB-88D6-E45DB1602B17}" type="datetimeFigureOut">
              <a:rPr lang="en-US" smtClean="0"/>
              <a:t>6/30/2017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CAD3D0-F5E1-453D-9970-262A51FACF1B}" type="slidenum">
              <a:rPr lang="en-US" smtClean="0"/>
              <a:t>‹#›</a:t>
            </a:fld>
            <a:endParaRPr lang="en-US"/>
          </a:p>
        </p:txBody>
      </p:sp>
    </p:spTree>
    <p:extLst>
      <p:ext uri="{BB962C8B-B14F-4D97-AF65-F5344CB8AC3E}">
        <p14:creationId xmlns:p14="http://schemas.microsoft.com/office/powerpoint/2010/main" val="4093101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2" y="2038773"/>
            <a:ext cx="12634915" cy="8676640"/>
          </a:xfrm>
        </p:spPr>
        <p:txBody>
          <a:bodyPr anchor="b"/>
          <a:lstStyle>
            <a:lvl1pPr algn="l">
              <a:defRPr sz="11200" b="1"/>
            </a:lvl1pPr>
          </a:lstStyle>
          <a:p>
            <a:r>
              <a:rPr lang="en-US" smtClean="0"/>
              <a:t>Click to edit Master title style</a:t>
            </a:r>
            <a:endParaRPr lang="en-US"/>
          </a:p>
        </p:txBody>
      </p:sp>
      <p:sp>
        <p:nvSpPr>
          <p:cNvPr id="3" name="Content Placeholder 2"/>
          <p:cNvSpPr>
            <a:spLocks noGrp="1"/>
          </p:cNvSpPr>
          <p:nvPr>
            <p:ph idx="1"/>
          </p:nvPr>
        </p:nvSpPr>
        <p:spPr>
          <a:xfrm>
            <a:off x="15015210" y="2038777"/>
            <a:ext cx="21469350" cy="43703244"/>
          </a:xfrm>
        </p:spPr>
        <p:txBody>
          <a:bodyPr/>
          <a:lstStyle>
            <a:lvl1pPr>
              <a:defRPr sz="17900"/>
            </a:lvl1pPr>
            <a:lvl2pPr>
              <a:defRPr sz="15700"/>
            </a:lvl2pPr>
            <a:lvl3pPr>
              <a:defRPr sz="13400"/>
            </a:lvl3pPr>
            <a:lvl4pPr>
              <a:defRPr sz="11200"/>
            </a:lvl4pPr>
            <a:lvl5pPr>
              <a:defRPr sz="11200"/>
            </a:lvl5pPr>
            <a:lvl6pPr>
              <a:defRPr sz="11200"/>
            </a:lvl6pPr>
            <a:lvl7pPr>
              <a:defRPr sz="11200"/>
            </a:lvl7pPr>
            <a:lvl8pPr>
              <a:defRPr sz="11200"/>
            </a:lvl8pPr>
            <a:lvl9pPr>
              <a:defRPr sz="1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242" y="10715417"/>
            <a:ext cx="12634915" cy="35026604"/>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CDA1A1-F1CF-40CB-88D6-E45DB1602B17}" type="datetimeFigureOut">
              <a:rPr lang="en-US" smtClean="0"/>
              <a:t>6/30/2017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AD3D0-F5E1-453D-9970-262A51FACF1B}" type="slidenum">
              <a:rPr lang="en-US" smtClean="0"/>
              <a:t>‹#›</a:t>
            </a:fld>
            <a:endParaRPr lang="en-US"/>
          </a:p>
        </p:txBody>
      </p:sp>
    </p:spTree>
    <p:extLst>
      <p:ext uri="{BB962C8B-B14F-4D97-AF65-F5344CB8AC3E}">
        <p14:creationId xmlns:p14="http://schemas.microsoft.com/office/powerpoint/2010/main" val="3821630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10" y="35844480"/>
            <a:ext cx="23042880" cy="4231644"/>
          </a:xfrm>
        </p:spPr>
        <p:txBody>
          <a:bodyPr anchor="b"/>
          <a:lstStyle>
            <a:lvl1pPr algn="l">
              <a:defRPr sz="11200" b="1"/>
            </a:lvl1pPr>
          </a:lstStyle>
          <a:p>
            <a:r>
              <a:rPr lang="en-US" smtClean="0"/>
              <a:t>Click to edit Master title style</a:t>
            </a:r>
            <a:endParaRPr lang="en-US"/>
          </a:p>
        </p:txBody>
      </p:sp>
      <p:sp>
        <p:nvSpPr>
          <p:cNvPr id="3" name="Picture Placeholder 2"/>
          <p:cNvSpPr>
            <a:spLocks noGrp="1"/>
          </p:cNvSpPr>
          <p:nvPr>
            <p:ph type="pic" idx="1"/>
          </p:nvPr>
        </p:nvSpPr>
        <p:spPr>
          <a:xfrm>
            <a:off x="7527610" y="4575387"/>
            <a:ext cx="23042880" cy="30723840"/>
          </a:xfrm>
        </p:spPr>
        <p:txBody>
          <a:bodyPr/>
          <a:lstStyle>
            <a:lvl1pPr marL="0" indent="0">
              <a:buNone/>
              <a:defRPr sz="17900"/>
            </a:lvl1pPr>
            <a:lvl2pPr marL="2560320" indent="0">
              <a:buNone/>
              <a:defRPr sz="15700"/>
            </a:lvl2pPr>
            <a:lvl3pPr marL="5120640" indent="0">
              <a:buNone/>
              <a:defRPr sz="1340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endParaRPr lang="en-US"/>
          </a:p>
        </p:txBody>
      </p:sp>
      <p:sp>
        <p:nvSpPr>
          <p:cNvPr id="4" name="Text Placeholder 3"/>
          <p:cNvSpPr>
            <a:spLocks noGrp="1"/>
          </p:cNvSpPr>
          <p:nvPr>
            <p:ph type="body" sz="half" idx="2"/>
          </p:nvPr>
        </p:nvSpPr>
        <p:spPr>
          <a:xfrm>
            <a:off x="7527610" y="40076124"/>
            <a:ext cx="23042880" cy="6009636"/>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CDA1A1-F1CF-40CB-88D6-E45DB1602B17}" type="datetimeFigureOut">
              <a:rPr lang="en-US" smtClean="0"/>
              <a:t>6/30/2017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AD3D0-F5E1-453D-9970-262A51FACF1B}" type="slidenum">
              <a:rPr lang="en-US" smtClean="0"/>
              <a:t>‹#›</a:t>
            </a:fld>
            <a:endParaRPr lang="en-US"/>
          </a:p>
        </p:txBody>
      </p:sp>
    </p:spTree>
    <p:extLst>
      <p:ext uri="{BB962C8B-B14F-4D97-AF65-F5344CB8AC3E}">
        <p14:creationId xmlns:p14="http://schemas.microsoft.com/office/powerpoint/2010/main" val="1661235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2050630"/>
            <a:ext cx="34564320" cy="8534400"/>
          </a:xfrm>
          <a:prstGeom prst="rect">
            <a:avLst/>
          </a:prstGeom>
        </p:spPr>
        <p:txBody>
          <a:bodyPr vert="horz" lIns="512064" tIns="256032" rIns="512064" bIns="25603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920240" y="11948164"/>
            <a:ext cx="34564320" cy="33793857"/>
          </a:xfrm>
          <a:prstGeom prst="rect">
            <a:avLst/>
          </a:prstGeom>
        </p:spPr>
        <p:txBody>
          <a:bodyPr vert="horz" lIns="512064" tIns="256032" rIns="512064" bIns="2560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920240" y="47460750"/>
            <a:ext cx="8961120" cy="2726267"/>
          </a:xfrm>
          <a:prstGeom prst="rect">
            <a:avLst/>
          </a:prstGeom>
        </p:spPr>
        <p:txBody>
          <a:bodyPr vert="horz" lIns="512064" tIns="256032" rIns="512064" bIns="256032" rtlCol="0" anchor="ctr"/>
          <a:lstStyle>
            <a:lvl1pPr algn="l">
              <a:defRPr sz="6700">
                <a:solidFill>
                  <a:schemeClr val="tx1">
                    <a:tint val="75000"/>
                  </a:schemeClr>
                </a:solidFill>
              </a:defRPr>
            </a:lvl1pPr>
          </a:lstStyle>
          <a:p>
            <a:fld id="{84CDA1A1-F1CF-40CB-88D6-E45DB1602B17}" type="datetimeFigureOut">
              <a:rPr lang="en-US" smtClean="0"/>
              <a:t>6/30/2017</a:t>
            </a:fld>
            <a:endParaRPr lang="en-US"/>
          </a:p>
        </p:txBody>
      </p:sp>
      <p:sp>
        <p:nvSpPr>
          <p:cNvPr id="5" name="Footer Placeholder 4"/>
          <p:cNvSpPr>
            <a:spLocks noGrp="1"/>
          </p:cNvSpPr>
          <p:nvPr>
            <p:ph type="ftr" sz="quarter" idx="3"/>
          </p:nvPr>
        </p:nvSpPr>
        <p:spPr>
          <a:xfrm>
            <a:off x="13121640" y="47460750"/>
            <a:ext cx="12161520" cy="2726267"/>
          </a:xfrm>
          <a:prstGeom prst="rect">
            <a:avLst/>
          </a:prstGeom>
        </p:spPr>
        <p:txBody>
          <a:bodyPr vert="horz" lIns="512064" tIns="256032" rIns="512064" bIns="256032" rtlCol="0" anchor="ctr"/>
          <a:lstStyle>
            <a:lvl1pPr algn="ctr">
              <a:defRPr sz="6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523440" y="47460750"/>
            <a:ext cx="8961120" cy="2726267"/>
          </a:xfrm>
          <a:prstGeom prst="rect">
            <a:avLst/>
          </a:prstGeom>
        </p:spPr>
        <p:txBody>
          <a:bodyPr vert="horz" lIns="512064" tIns="256032" rIns="512064" bIns="256032" rtlCol="0" anchor="ctr"/>
          <a:lstStyle>
            <a:lvl1pPr algn="r">
              <a:defRPr sz="6700">
                <a:solidFill>
                  <a:schemeClr val="tx1">
                    <a:tint val="75000"/>
                  </a:schemeClr>
                </a:solidFill>
              </a:defRPr>
            </a:lvl1pPr>
          </a:lstStyle>
          <a:p>
            <a:fld id="{1ECAD3D0-F5E1-453D-9970-262A51FACF1B}" type="slidenum">
              <a:rPr lang="en-US" smtClean="0"/>
              <a:t>‹#›</a:t>
            </a:fld>
            <a:endParaRPr lang="en-US"/>
          </a:p>
        </p:txBody>
      </p:sp>
    </p:spTree>
    <p:extLst>
      <p:ext uri="{BB962C8B-B14F-4D97-AF65-F5344CB8AC3E}">
        <p14:creationId xmlns:p14="http://schemas.microsoft.com/office/powerpoint/2010/main" val="3995760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120640" rtl="0" eaLnBrk="1" latinLnBrk="0" hangingPunct="1">
        <a:spcBef>
          <a:spcPct val="0"/>
        </a:spcBef>
        <a:buNone/>
        <a:defRPr sz="24600" kern="1200">
          <a:solidFill>
            <a:schemeClr val="tx1"/>
          </a:solidFill>
          <a:latin typeface="+mj-lt"/>
          <a:ea typeface="+mj-ea"/>
          <a:cs typeface="+mj-cs"/>
        </a:defRPr>
      </a:lvl1pPr>
    </p:titleStyle>
    <p:bodyStyle>
      <a:lvl1pPr marL="1920240" indent="-1920240" algn="l" defTabSz="5120640" rtl="0" eaLnBrk="1" latinLnBrk="0" hangingPunct="1">
        <a:spcBef>
          <a:spcPct val="20000"/>
        </a:spcBef>
        <a:buFont typeface="Arial" panose="020B0604020202020204" pitchFamily="34" charset="0"/>
        <a:buChar char="•"/>
        <a:defRPr sz="17900" kern="1200">
          <a:solidFill>
            <a:schemeClr val="tx1"/>
          </a:solidFill>
          <a:latin typeface="+mn-lt"/>
          <a:ea typeface="+mn-ea"/>
          <a:cs typeface="+mn-cs"/>
        </a:defRPr>
      </a:lvl1pPr>
      <a:lvl2pPr marL="4160520" indent="-1600200" algn="l" defTabSz="5120640" rtl="0" eaLnBrk="1" latinLnBrk="0" hangingPunct="1">
        <a:spcBef>
          <a:spcPct val="20000"/>
        </a:spcBef>
        <a:buFont typeface="Arial" panose="020B0604020202020204" pitchFamily="34" charset="0"/>
        <a:buChar char="–"/>
        <a:defRPr sz="15700" kern="1200">
          <a:solidFill>
            <a:schemeClr val="tx1"/>
          </a:solidFill>
          <a:latin typeface="+mn-lt"/>
          <a:ea typeface="+mn-ea"/>
          <a:cs typeface="+mn-cs"/>
        </a:defRPr>
      </a:lvl2pPr>
      <a:lvl3pPr marL="6400800" indent="-1280160" algn="l" defTabSz="512064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3pPr>
      <a:lvl4pPr marL="8961120" indent="-1280160" algn="l" defTabSz="5120640" rtl="0" eaLnBrk="1" latinLnBrk="0" hangingPunct="1">
        <a:spcBef>
          <a:spcPct val="20000"/>
        </a:spcBef>
        <a:buFont typeface="Arial" panose="020B0604020202020204" pitchFamily="34" charset="0"/>
        <a:buChar char="–"/>
        <a:defRPr sz="11200" kern="1200">
          <a:solidFill>
            <a:schemeClr val="tx1"/>
          </a:solidFill>
          <a:latin typeface="+mn-lt"/>
          <a:ea typeface="+mn-ea"/>
          <a:cs typeface="+mn-cs"/>
        </a:defRPr>
      </a:lvl4pPr>
      <a:lvl5pPr marL="11521440" indent="-1280160" algn="l" defTabSz="5120640" rtl="0" eaLnBrk="1" latinLnBrk="0" hangingPunct="1">
        <a:spcBef>
          <a:spcPct val="20000"/>
        </a:spcBef>
        <a:buFont typeface="Arial" panose="020B0604020202020204" pitchFamily="34" charset="0"/>
        <a:buChar char="»"/>
        <a:defRPr sz="11200" kern="1200">
          <a:solidFill>
            <a:schemeClr val="tx1"/>
          </a:solidFill>
          <a:latin typeface="+mn-lt"/>
          <a:ea typeface="+mn-ea"/>
          <a:cs typeface="+mn-cs"/>
        </a:defRPr>
      </a:lvl5pPr>
      <a:lvl6pPr marL="14081760" indent="-1280160" algn="l" defTabSz="5120640" rtl="0" eaLnBrk="1" latinLnBrk="0" hangingPunct="1">
        <a:spcBef>
          <a:spcPct val="20000"/>
        </a:spcBef>
        <a:buFont typeface="Arial" panose="020B0604020202020204" pitchFamily="34" charset="0"/>
        <a:buChar char="•"/>
        <a:defRPr sz="11200" kern="1200">
          <a:solidFill>
            <a:schemeClr val="tx1"/>
          </a:solidFill>
          <a:latin typeface="+mn-lt"/>
          <a:ea typeface="+mn-ea"/>
          <a:cs typeface="+mn-cs"/>
        </a:defRPr>
      </a:lvl6pPr>
      <a:lvl7pPr marL="16642080" indent="-1280160" algn="l" defTabSz="5120640" rtl="0" eaLnBrk="1" latinLnBrk="0" hangingPunct="1">
        <a:spcBef>
          <a:spcPct val="20000"/>
        </a:spcBef>
        <a:buFont typeface="Arial" panose="020B0604020202020204" pitchFamily="34" charset="0"/>
        <a:buChar char="•"/>
        <a:defRPr sz="11200" kern="1200">
          <a:solidFill>
            <a:schemeClr val="tx1"/>
          </a:solidFill>
          <a:latin typeface="+mn-lt"/>
          <a:ea typeface="+mn-ea"/>
          <a:cs typeface="+mn-cs"/>
        </a:defRPr>
      </a:lvl7pPr>
      <a:lvl8pPr marL="19202400" indent="-1280160" algn="l" defTabSz="5120640" rtl="0" eaLnBrk="1" latinLnBrk="0" hangingPunct="1">
        <a:spcBef>
          <a:spcPct val="20000"/>
        </a:spcBef>
        <a:buFont typeface="Arial" panose="020B0604020202020204" pitchFamily="34" charset="0"/>
        <a:buChar char="•"/>
        <a:defRPr sz="11200" kern="1200">
          <a:solidFill>
            <a:schemeClr val="tx1"/>
          </a:solidFill>
          <a:latin typeface="+mn-lt"/>
          <a:ea typeface="+mn-ea"/>
          <a:cs typeface="+mn-cs"/>
        </a:defRPr>
      </a:lvl8pPr>
      <a:lvl9pPr marL="21762720" indent="-1280160" algn="l" defTabSz="5120640" rtl="0" eaLnBrk="1" latinLnBrk="0" hangingPunct="1">
        <a:spcBef>
          <a:spcPct val="20000"/>
        </a:spcBef>
        <a:buFont typeface="Arial" panose="020B0604020202020204" pitchFamily="34" charset="0"/>
        <a:buChar char="•"/>
        <a:defRPr sz="11200" kern="1200">
          <a:solidFill>
            <a:schemeClr val="tx1"/>
          </a:solidFill>
          <a:latin typeface="+mn-lt"/>
          <a:ea typeface="+mn-ea"/>
          <a:cs typeface="+mn-cs"/>
        </a:defRPr>
      </a:lvl9pPr>
    </p:bodyStyle>
    <p:otherStyle>
      <a:defPPr>
        <a:defRPr lang="en-US"/>
      </a:defPPr>
      <a:lvl1pPr marL="0" algn="l" defTabSz="5120640" rtl="0" eaLnBrk="1" latinLnBrk="0" hangingPunct="1">
        <a:defRPr sz="10100" kern="1200">
          <a:solidFill>
            <a:schemeClr val="tx1"/>
          </a:solidFill>
          <a:latin typeface="+mn-lt"/>
          <a:ea typeface="+mn-ea"/>
          <a:cs typeface="+mn-cs"/>
        </a:defRPr>
      </a:lvl1pPr>
      <a:lvl2pPr marL="2560320" algn="l" defTabSz="5120640" rtl="0" eaLnBrk="1" latinLnBrk="0" hangingPunct="1">
        <a:defRPr sz="10100" kern="1200">
          <a:solidFill>
            <a:schemeClr val="tx1"/>
          </a:solidFill>
          <a:latin typeface="+mn-lt"/>
          <a:ea typeface="+mn-ea"/>
          <a:cs typeface="+mn-cs"/>
        </a:defRPr>
      </a:lvl2pPr>
      <a:lvl3pPr marL="5120640" algn="l" defTabSz="5120640" rtl="0" eaLnBrk="1" latinLnBrk="0" hangingPunct="1">
        <a:defRPr sz="10100" kern="1200">
          <a:solidFill>
            <a:schemeClr val="tx1"/>
          </a:solidFill>
          <a:latin typeface="+mn-lt"/>
          <a:ea typeface="+mn-ea"/>
          <a:cs typeface="+mn-cs"/>
        </a:defRPr>
      </a:lvl3pPr>
      <a:lvl4pPr marL="7680960" algn="l" defTabSz="5120640" rtl="0" eaLnBrk="1" latinLnBrk="0" hangingPunct="1">
        <a:defRPr sz="10100" kern="1200">
          <a:solidFill>
            <a:schemeClr val="tx1"/>
          </a:solidFill>
          <a:latin typeface="+mn-lt"/>
          <a:ea typeface="+mn-ea"/>
          <a:cs typeface="+mn-cs"/>
        </a:defRPr>
      </a:lvl4pPr>
      <a:lvl5pPr marL="10241280" algn="l" defTabSz="5120640" rtl="0" eaLnBrk="1" latinLnBrk="0" hangingPunct="1">
        <a:defRPr sz="10100" kern="1200">
          <a:solidFill>
            <a:schemeClr val="tx1"/>
          </a:solidFill>
          <a:latin typeface="+mn-lt"/>
          <a:ea typeface="+mn-ea"/>
          <a:cs typeface="+mn-cs"/>
        </a:defRPr>
      </a:lvl5pPr>
      <a:lvl6pPr marL="12801600" algn="l" defTabSz="5120640" rtl="0" eaLnBrk="1" latinLnBrk="0" hangingPunct="1">
        <a:defRPr sz="10100" kern="1200">
          <a:solidFill>
            <a:schemeClr val="tx1"/>
          </a:solidFill>
          <a:latin typeface="+mn-lt"/>
          <a:ea typeface="+mn-ea"/>
          <a:cs typeface="+mn-cs"/>
        </a:defRPr>
      </a:lvl6pPr>
      <a:lvl7pPr marL="15361920" algn="l" defTabSz="5120640" rtl="0" eaLnBrk="1" latinLnBrk="0" hangingPunct="1">
        <a:defRPr sz="10100" kern="1200">
          <a:solidFill>
            <a:schemeClr val="tx1"/>
          </a:solidFill>
          <a:latin typeface="+mn-lt"/>
          <a:ea typeface="+mn-ea"/>
          <a:cs typeface="+mn-cs"/>
        </a:defRPr>
      </a:lvl7pPr>
      <a:lvl8pPr marL="17922240" algn="l" defTabSz="5120640" rtl="0" eaLnBrk="1" latinLnBrk="0" hangingPunct="1">
        <a:defRPr sz="10100" kern="1200">
          <a:solidFill>
            <a:schemeClr val="tx1"/>
          </a:solidFill>
          <a:latin typeface="+mn-lt"/>
          <a:ea typeface="+mn-ea"/>
          <a:cs typeface="+mn-cs"/>
        </a:defRPr>
      </a:lvl8pPr>
      <a:lvl9pPr marL="20482560" algn="l" defTabSz="5120640" rtl="0" eaLnBrk="1" latinLnBrk="0" hangingPunct="1">
        <a:defRPr sz="10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990600" y="381000"/>
            <a:ext cx="36576000" cy="5535800"/>
          </a:xfrm>
          <a:prstGeom prst="roundRect">
            <a:avLst>
              <a:gd name="adj" fmla="val 9727"/>
            </a:avLst>
          </a:prstGeom>
          <a:solidFill>
            <a:schemeClr val="bg1"/>
          </a:solidFill>
          <a:ln>
            <a:noFill/>
          </a:ln>
        </p:spPr>
        <p:txBody>
          <a:bodyPr wrap="square" lIns="91429" tIns="45715" rIns="91429" bIns="45715" rtlCol="0">
            <a:spAutoFit/>
          </a:bodyPr>
          <a:lstStyle/>
          <a:p>
            <a:pPr algn="ctr"/>
            <a:r>
              <a:rPr lang="en-US" sz="8200" b="1" dirty="0"/>
              <a:t>The North Dakota Citation Research Aircraft</a:t>
            </a:r>
            <a:endParaRPr lang="en-US" sz="2800" dirty="0"/>
          </a:p>
          <a:p>
            <a:pPr algn="ctr"/>
            <a:endParaRPr lang="en-US" sz="5400" dirty="0" smtClean="0"/>
          </a:p>
          <a:p>
            <a:pPr algn="ctr"/>
            <a:r>
              <a:rPr lang="en-US" sz="5400" dirty="0" smtClean="0"/>
              <a:t>David </a:t>
            </a:r>
            <a:r>
              <a:rPr lang="en-US" sz="5400" dirty="0"/>
              <a:t>J. </a:t>
            </a:r>
            <a:r>
              <a:rPr lang="en-US" sz="5400" dirty="0" smtClean="0"/>
              <a:t>Delene (delene@aero.und.edu)</a:t>
            </a:r>
            <a:r>
              <a:rPr lang="en-US" sz="5400" baseline="30000" dirty="0" smtClean="0"/>
              <a:t>1</a:t>
            </a:r>
            <a:r>
              <a:rPr lang="en-US" sz="5400" dirty="0" smtClean="0"/>
              <a:t>, Nicholas J. Gapp</a:t>
            </a:r>
            <a:r>
              <a:rPr lang="en-US" sz="5400" baseline="30000" dirty="0" smtClean="0"/>
              <a:t>1</a:t>
            </a:r>
            <a:r>
              <a:rPr lang="en-US" sz="5400" dirty="0" smtClean="0"/>
              <a:t>, and Dennis Afseth</a:t>
            </a:r>
            <a:r>
              <a:rPr lang="en-US" sz="5400" baseline="30000" dirty="0" smtClean="0"/>
              <a:t>2</a:t>
            </a:r>
          </a:p>
          <a:p>
            <a:pPr algn="ctr"/>
            <a:endParaRPr lang="en-US" sz="5400" baseline="30000" dirty="0"/>
          </a:p>
          <a:p>
            <a:pPr algn="ctr"/>
            <a:r>
              <a:rPr lang="en-US" sz="5400" baseline="30000" dirty="0" smtClean="0"/>
              <a:t>1</a:t>
            </a:r>
            <a:r>
              <a:rPr lang="en-US" sz="5400" dirty="0" smtClean="0"/>
              <a:t>University </a:t>
            </a:r>
            <a:r>
              <a:rPr lang="en-US" sz="5400" dirty="0"/>
              <a:t>of North Dakota, Grand Forks, </a:t>
            </a:r>
            <a:r>
              <a:rPr lang="en-US" sz="5400" dirty="0" smtClean="0"/>
              <a:t>North Dakota, United States of America</a:t>
            </a:r>
          </a:p>
          <a:p>
            <a:pPr algn="ctr"/>
            <a:r>
              <a:rPr lang="en-US" sz="5400" baseline="30000" dirty="0" smtClean="0"/>
              <a:t>2</a:t>
            </a:r>
            <a:r>
              <a:rPr lang="en-US" sz="5400" dirty="0" smtClean="0"/>
              <a:t>Weather Modification International, Fargo, North Dakota, United States of America</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457199"/>
            <a:ext cx="6096000" cy="2915920"/>
          </a:xfrm>
          <a:prstGeom prst="rect">
            <a:avLst/>
          </a:prstGeom>
        </p:spPr>
      </p:pic>
      <p:sp>
        <p:nvSpPr>
          <p:cNvPr id="9" name="TextBox 8"/>
          <p:cNvSpPr txBox="1"/>
          <p:nvPr/>
        </p:nvSpPr>
        <p:spPr>
          <a:xfrm>
            <a:off x="935852" y="6248400"/>
            <a:ext cx="11658600" cy="914400"/>
          </a:xfrm>
          <a:prstGeom prst="roundRect">
            <a:avLst/>
          </a:prstGeom>
          <a:solidFill>
            <a:srgbClr val="EA9846"/>
          </a:solidFill>
          <a:ln>
            <a:solidFill>
              <a:schemeClr val="tx1"/>
            </a:solidFill>
          </a:ln>
        </p:spPr>
        <p:txBody>
          <a:bodyPr wrap="square" rtlCol="0">
            <a:spAutoFit/>
          </a:bodyPr>
          <a:lstStyle/>
          <a:p>
            <a:pPr algn="ctr"/>
            <a:r>
              <a:rPr lang="en-US" sz="5000" dirty="0" smtClean="0"/>
              <a:t>Overview</a:t>
            </a:r>
            <a:endParaRPr lang="en-US" sz="5000" dirty="0"/>
          </a:p>
        </p:txBody>
      </p:sp>
      <p:sp>
        <p:nvSpPr>
          <p:cNvPr id="10" name="TextBox 9"/>
          <p:cNvSpPr txBox="1"/>
          <p:nvPr/>
        </p:nvSpPr>
        <p:spPr>
          <a:xfrm>
            <a:off x="935852" y="13716000"/>
            <a:ext cx="11658600" cy="16096714"/>
          </a:xfrm>
          <a:prstGeom prst="rect">
            <a:avLst/>
          </a:prstGeom>
          <a:solidFill>
            <a:schemeClr val="bg1"/>
          </a:solidFill>
        </p:spPr>
        <p:txBody>
          <a:bodyPr wrap="square" lIns="91440" rIns="91440" rtlCol="0">
            <a:spAutoFit/>
          </a:bodyPr>
          <a:lstStyle/>
          <a:p>
            <a:pPr algn="just"/>
            <a:r>
              <a:rPr lang="en-US" sz="4000" dirty="0"/>
              <a:t>The Cessna Citation II twin-engine fanjet aircraft that the University of North Dakota (UND) has used on many field projects since the 1970s is now operated by Weather Modification International (WMI) of Fargo, North Dakota. WMI and UND working together provide a platform capable of conducting a wide range of field projects in a cost-effective manner, while providing a unique educational experience for students. The Citation Research Aircraft has a number of design and performance characteristics that make it an ideal platform for a wide range of atmospheric studies, including sampling at high altitude (40,000 </a:t>
            </a:r>
            <a:r>
              <a:rPr lang="en-US" sz="4000" dirty="0" err="1"/>
              <a:t>ft</a:t>
            </a:r>
            <a:r>
              <a:rPr lang="en-US" sz="4000" dirty="0"/>
              <a:t>) and the ability to be flown at the slower speeds necessary for many types of measurements. WMI has the experience to install the custom scientific instrumentation required for a specific field project and the expertise to conduct the most demanding aircraft sampling, including thunderstorm in-situ measurements. UND provides the scientific knowledge of how to obtain measurements at the required accuracy and the ability to quickly process data to ensure flights obtain the necessary observations. The WMI/UND team has provided the complete solution for conducting very challenging airborne field projects that have obtained the data set required to meet all scientific objectives.</a:t>
            </a:r>
          </a:p>
        </p:txBody>
      </p:sp>
      <p:sp>
        <p:nvSpPr>
          <p:cNvPr id="12" name="TextBox 11"/>
          <p:cNvSpPr txBox="1"/>
          <p:nvPr/>
        </p:nvSpPr>
        <p:spPr>
          <a:xfrm>
            <a:off x="935852" y="29565600"/>
            <a:ext cx="11658600" cy="914400"/>
          </a:xfrm>
          <a:prstGeom prst="roundRect">
            <a:avLst/>
          </a:prstGeom>
          <a:solidFill>
            <a:srgbClr val="EA9846"/>
          </a:solidFill>
          <a:ln>
            <a:solidFill>
              <a:schemeClr val="tx1"/>
            </a:solidFill>
          </a:ln>
        </p:spPr>
        <p:txBody>
          <a:bodyPr wrap="square" rtlCol="0">
            <a:spAutoFit/>
          </a:bodyPr>
          <a:lstStyle/>
          <a:p>
            <a:pPr algn="ctr"/>
            <a:r>
              <a:rPr lang="en-US" sz="5000" dirty="0" smtClean="0"/>
              <a:t>Specifications</a:t>
            </a:r>
            <a:endParaRPr lang="en-US" sz="5000" dirty="0"/>
          </a:p>
        </p:txBody>
      </p:sp>
      <p:sp>
        <p:nvSpPr>
          <p:cNvPr id="20" name="TextBox 19"/>
          <p:cNvSpPr txBox="1"/>
          <p:nvPr/>
        </p:nvSpPr>
        <p:spPr>
          <a:xfrm>
            <a:off x="13490581" y="6248400"/>
            <a:ext cx="11658600" cy="914400"/>
          </a:xfrm>
          <a:prstGeom prst="roundRect">
            <a:avLst/>
          </a:prstGeom>
          <a:solidFill>
            <a:srgbClr val="EA9846"/>
          </a:solidFill>
          <a:ln>
            <a:solidFill>
              <a:schemeClr val="tx1"/>
            </a:solidFill>
          </a:ln>
        </p:spPr>
        <p:txBody>
          <a:bodyPr wrap="square" lIns="91429" tIns="45715" rIns="91429" bIns="45715" rtlCol="0">
            <a:spAutoFit/>
          </a:bodyPr>
          <a:lstStyle/>
          <a:p>
            <a:pPr algn="ctr"/>
            <a:r>
              <a:rPr lang="en-US" sz="5000" dirty="0"/>
              <a:t>Aircraft Measurements</a:t>
            </a:r>
          </a:p>
        </p:txBody>
      </p:sp>
      <p:sp>
        <p:nvSpPr>
          <p:cNvPr id="29" name="TextBox 28"/>
          <p:cNvSpPr txBox="1"/>
          <p:nvPr/>
        </p:nvSpPr>
        <p:spPr>
          <a:xfrm>
            <a:off x="13432234" y="22631400"/>
            <a:ext cx="11775295" cy="1323429"/>
          </a:xfrm>
          <a:prstGeom prst="rect">
            <a:avLst/>
          </a:prstGeom>
          <a:solidFill>
            <a:schemeClr val="bg1"/>
          </a:solidFill>
        </p:spPr>
        <p:txBody>
          <a:bodyPr wrap="square" lIns="274320" tIns="45715" rIns="274320" bIns="45715" rtlCol="0">
            <a:spAutoFit/>
          </a:bodyPr>
          <a:lstStyle/>
          <a:p>
            <a:pPr algn="just"/>
            <a:r>
              <a:rPr lang="en-US" sz="4000" dirty="0"/>
              <a:t>Probes onboard UND’s  Cessna Citation II Research </a:t>
            </a:r>
            <a:r>
              <a:rPr lang="en-US" sz="4000" dirty="0" smtClean="0"/>
              <a:t>Aircraft in the Fall of </a:t>
            </a:r>
            <a:r>
              <a:rPr lang="en-US" sz="4000" dirty="0" smtClean="0"/>
              <a:t>2012</a:t>
            </a:r>
            <a:r>
              <a:rPr lang="en-US" sz="4000" dirty="0" smtClean="0"/>
              <a:t>.</a:t>
            </a:r>
            <a:endParaRPr lang="en-US" sz="40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632" t="4199" r="12890" b="31861"/>
          <a:stretch/>
        </p:blipFill>
        <p:spPr bwMode="auto">
          <a:xfrm>
            <a:off x="25915184" y="7620000"/>
            <a:ext cx="11658600" cy="5675742"/>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25915184" y="6248400"/>
            <a:ext cx="11658600" cy="914400"/>
          </a:xfrm>
          <a:prstGeom prst="roundRect">
            <a:avLst/>
          </a:prstGeom>
          <a:solidFill>
            <a:srgbClr val="EA9846"/>
          </a:solidFill>
          <a:ln>
            <a:solidFill>
              <a:schemeClr val="tx1"/>
            </a:solidFill>
          </a:ln>
        </p:spPr>
        <p:txBody>
          <a:bodyPr wrap="square" lIns="91429" tIns="45715" rIns="91429" bIns="45715" rtlCol="0">
            <a:spAutoFit/>
          </a:bodyPr>
          <a:lstStyle/>
          <a:p>
            <a:pPr algn="ctr"/>
            <a:r>
              <a:rPr lang="en-US" sz="5000" dirty="0" smtClean="0"/>
              <a:t>Aircraft </a:t>
            </a:r>
            <a:r>
              <a:rPr lang="en-US" sz="5000" dirty="0" smtClean="0"/>
              <a:t>Data Processing</a:t>
            </a:r>
            <a:endParaRPr lang="en-US" sz="5000"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8200" y="457199"/>
            <a:ext cx="6199128" cy="4079892"/>
          </a:xfrm>
          <a:prstGeom prst="rect">
            <a:avLst/>
          </a:prstGeom>
        </p:spPr>
      </p:pic>
      <p:graphicFrame>
        <p:nvGraphicFramePr>
          <p:cNvPr id="44" name="Table 43"/>
          <p:cNvGraphicFramePr>
            <a:graphicFrameLocks noGrp="1"/>
          </p:cNvGraphicFramePr>
          <p:nvPr>
            <p:extLst>
              <p:ext uri="{D42A27DB-BD31-4B8C-83A1-F6EECF244321}">
                <p14:modId xmlns:p14="http://schemas.microsoft.com/office/powerpoint/2010/main" val="1923201822"/>
              </p:ext>
            </p:extLst>
          </p:nvPr>
        </p:nvGraphicFramePr>
        <p:xfrm>
          <a:off x="986144" y="31038924"/>
          <a:ext cx="11558017" cy="7315199"/>
        </p:xfrm>
        <a:graphic>
          <a:graphicData uri="http://schemas.openxmlformats.org/drawingml/2006/table">
            <a:tbl>
              <a:tblPr firstRow="1" firstCol="1" bandRow="1"/>
              <a:tblGrid>
                <a:gridCol w="5002188"/>
                <a:gridCol w="6555829"/>
              </a:tblGrid>
              <a:tr h="720707">
                <a:tc>
                  <a:txBody>
                    <a:bodyPr/>
                    <a:lstStyle/>
                    <a:p>
                      <a:pPr marL="0" marR="0">
                        <a:spcBef>
                          <a:spcPts val="0"/>
                        </a:spcBef>
                        <a:spcAft>
                          <a:spcPts val="0"/>
                        </a:spcAft>
                      </a:pPr>
                      <a:r>
                        <a:rPr lang="en-US" sz="4000" kern="1200" dirty="0">
                          <a:solidFill>
                            <a:srgbClr val="000000"/>
                          </a:solidFill>
                          <a:effectLst/>
                          <a:latin typeface="Arial Rounded MT Bold" pitchFamily="34" charset="0"/>
                          <a:ea typeface="Times New Roman"/>
                          <a:cs typeface="Times New Roman"/>
                        </a:rPr>
                        <a:t>Payload</a:t>
                      </a:r>
                      <a:endParaRPr lang="en-US" sz="4000" dirty="0">
                        <a:effectLst/>
                        <a:latin typeface="Arial Rounded MT Bold"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4000" kern="1200" dirty="0" smtClean="0">
                          <a:solidFill>
                            <a:srgbClr val="000000"/>
                          </a:solidFill>
                          <a:effectLst/>
                          <a:latin typeface="Arial Rounded MT Bold" pitchFamily="34" charset="0"/>
                          <a:ea typeface="Times New Roman"/>
                          <a:cs typeface="Times New Roman"/>
                        </a:rPr>
                        <a:t>1528 – 2528 lbs.</a:t>
                      </a:r>
                      <a:endParaRPr lang="en-US" sz="4000" dirty="0">
                        <a:effectLst/>
                        <a:latin typeface="Arial Rounded MT Bold"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707">
                <a:tc>
                  <a:txBody>
                    <a:bodyPr/>
                    <a:lstStyle/>
                    <a:p>
                      <a:pPr marL="0" marR="0">
                        <a:spcBef>
                          <a:spcPts val="0"/>
                        </a:spcBef>
                        <a:spcAft>
                          <a:spcPts val="0"/>
                        </a:spcAft>
                      </a:pPr>
                      <a:r>
                        <a:rPr lang="en-US" sz="4000" kern="1200" dirty="0">
                          <a:solidFill>
                            <a:srgbClr val="000000"/>
                          </a:solidFill>
                          <a:effectLst/>
                          <a:latin typeface="Arial Rounded MT Bold" pitchFamily="34" charset="0"/>
                          <a:ea typeface="Times New Roman"/>
                          <a:cs typeface="Times New Roman"/>
                        </a:rPr>
                        <a:t>Range</a:t>
                      </a:r>
                      <a:endParaRPr lang="en-US" sz="4000" dirty="0">
                        <a:effectLst/>
                        <a:latin typeface="Arial Rounded MT Bold"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4000" kern="1200" dirty="0">
                          <a:solidFill>
                            <a:srgbClr val="000000"/>
                          </a:solidFill>
                          <a:effectLst/>
                          <a:latin typeface="Arial Rounded MT Bold" pitchFamily="34" charset="0"/>
                          <a:ea typeface="Times New Roman"/>
                          <a:cs typeface="Times New Roman"/>
                        </a:rPr>
                        <a:t>1200 </a:t>
                      </a:r>
                      <a:r>
                        <a:rPr lang="en-US" sz="4000" kern="1200" dirty="0" err="1">
                          <a:solidFill>
                            <a:srgbClr val="000000"/>
                          </a:solidFill>
                          <a:effectLst/>
                          <a:latin typeface="Arial Rounded MT Bold" pitchFamily="34" charset="0"/>
                          <a:ea typeface="Times New Roman"/>
                          <a:cs typeface="Times New Roman"/>
                        </a:rPr>
                        <a:t>nmi</a:t>
                      </a:r>
                      <a:endParaRPr lang="en-US" sz="4000" dirty="0">
                        <a:effectLst/>
                        <a:latin typeface="Arial Rounded MT Bold"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707">
                <a:tc>
                  <a:txBody>
                    <a:bodyPr/>
                    <a:lstStyle/>
                    <a:p>
                      <a:pPr marL="0" marR="0">
                        <a:spcBef>
                          <a:spcPts val="0"/>
                        </a:spcBef>
                        <a:spcAft>
                          <a:spcPts val="0"/>
                        </a:spcAft>
                      </a:pPr>
                      <a:r>
                        <a:rPr lang="en-US" sz="4000" kern="1200" dirty="0">
                          <a:solidFill>
                            <a:srgbClr val="000000"/>
                          </a:solidFill>
                          <a:effectLst/>
                          <a:latin typeface="Arial Rounded MT Bold" pitchFamily="34" charset="0"/>
                          <a:ea typeface="Times New Roman"/>
                          <a:cs typeface="Times New Roman"/>
                        </a:rPr>
                        <a:t>Ceiling </a:t>
                      </a:r>
                      <a:endParaRPr lang="en-US" sz="4000" dirty="0">
                        <a:effectLst/>
                        <a:latin typeface="Arial Rounded MT Bold"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4000" kern="1200" dirty="0" smtClean="0">
                          <a:solidFill>
                            <a:srgbClr val="000000"/>
                          </a:solidFill>
                          <a:effectLst/>
                          <a:latin typeface="Arial Rounded MT Bold" pitchFamily="34" charset="0"/>
                          <a:ea typeface="Times New Roman"/>
                          <a:cs typeface="Times New Roman"/>
                        </a:rPr>
                        <a:t>43,000</a:t>
                      </a:r>
                      <a:r>
                        <a:rPr lang="en-US" sz="4000" kern="1200" baseline="0" dirty="0" smtClean="0">
                          <a:solidFill>
                            <a:srgbClr val="000000"/>
                          </a:solidFill>
                          <a:effectLst/>
                          <a:latin typeface="Arial Rounded MT Bold" pitchFamily="34" charset="0"/>
                          <a:ea typeface="Times New Roman"/>
                          <a:cs typeface="Times New Roman"/>
                        </a:rPr>
                        <a:t> </a:t>
                      </a:r>
                      <a:r>
                        <a:rPr lang="en-US" sz="4000" kern="1200" baseline="0" dirty="0" err="1" smtClean="0">
                          <a:solidFill>
                            <a:srgbClr val="000000"/>
                          </a:solidFill>
                          <a:effectLst/>
                          <a:latin typeface="Arial Rounded MT Bold" pitchFamily="34" charset="0"/>
                          <a:ea typeface="Times New Roman"/>
                          <a:cs typeface="Times New Roman"/>
                        </a:rPr>
                        <a:t>ft</a:t>
                      </a:r>
                      <a:endParaRPr lang="en-US" sz="4000" dirty="0">
                        <a:effectLst/>
                        <a:latin typeface="Arial Rounded MT Bold"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95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Rounded MT Bold" pitchFamily="34" charset="0"/>
                        </a:rPr>
                        <a:t>Time to Climb:    </a:t>
                      </a:r>
                      <a:r>
                        <a:rPr kumimoji="0" lang="en-US" sz="4000" b="0" i="0" u="none" strike="noStrike" cap="none" normalizeH="0" baseline="0" dirty="0" smtClean="0">
                          <a:ln>
                            <a:noFill/>
                          </a:ln>
                          <a:solidFill>
                            <a:schemeClr val="tx1"/>
                          </a:solidFill>
                          <a:effectLst/>
                          <a:latin typeface="Arial Rounded MT Bold" pitchFamily="34" charset="0"/>
                        </a:rPr>
                        <a:t>25,000 </a:t>
                      </a:r>
                      <a:r>
                        <a:rPr kumimoji="0" lang="en-US" sz="4000" b="0" i="0" u="none" strike="noStrike" cap="none" normalizeH="0" baseline="0" dirty="0" err="1" smtClean="0">
                          <a:ln>
                            <a:noFill/>
                          </a:ln>
                          <a:solidFill>
                            <a:schemeClr val="tx1"/>
                          </a:solidFill>
                          <a:effectLst/>
                          <a:latin typeface="Arial Rounded MT Bold" pitchFamily="34" charset="0"/>
                        </a:rPr>
                        <a:t>ft</a:t>
                      </a:r>
                      <a:r>
                        <a:rPr kumimoji="0" lang="en-US" sz="4000" b="0" i="0" u="none" strike="noStrike" cap="none" normalizeH="0" baseline="0" dirty="0" smtClean="0">
                          <a:ln>
                            <a:noFill/>
                          </a:ln>
                          <a:solidFill>
                            <a:schemeClr val="tx1"/>
                          </a:solidFill>
                          <a:effectLst/>
                          <a:latin typeface="Arial Rounded MT Bold" pitchFamily="34" charset="0"/>
                        </a:rPr>
                        <a:t> / 35,000 </a:t>
                      </a:r>
                      <a:r>
                        <a:rPr kumimoji="0" lang="en-US" sz="4000" b="0" i="0" u="none" strike="noStrike" cap="none" normalizeH="0" baseline="0" dirty="0" err="1" smtClean="0">
                          <a:ln>
                            <a:noFill/>
                          </a:ln>
                          <a:solidFill>
                            <a:schemeClr val="tx1"/>
                          </a:solidFill>
                          <a:effectLst/>
                          <a:latin typeface="Arial Rounded MT Bold" pitchFamily="34" charset="0"/>
                        </a:rPr>
                        <a:t>ft</a:t>
                      </a:r>
                      <a:endParaRPr kumimoji="0" lang="en-US" sz="4000" b="0" i="0" u="none" strike="noStrike" cap="none" normalizeH="0" baseline="0" dirty="0" smtClean="0">
                        <a:ln>
                          <a:noFill/>
                        </a:ln>
                        <a:solidFill>
                          <a:schemeClr val="tx1"/>
                        </a:solidFill>
                        <a:effectLst/>
                        <a:latin typeface="Arial Rounded MT Bold"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Rounded MT Bold" pitchFamily="34" charset="0"/>
                        </a:rPr>
                        <a:t>13 / 24 </a:t>
                      </a:r>
                      <a:r>
                        <a:rPr kumimoji="0" lang="en-US" sz="4000" b="0" i="0" u="none" strike="noStrike" cap="none" normalizeH="0" baseline="0" dirty="0" smtClean="0">
                          <a:ln>
                            <a:noFill/>
                          </a:ln>
                          <a:solidFill>
                            <a:schemeClr val="tx1"/>
                          </a:solidFill>
                          <a:effectLst/>
                          <a:latin typeface="Arial Rounded MT Bold" pitchFamily="34" charset="0"/>
                        </a:rPr>
                        <a:t>min</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707">
                <a:tc>
                  <a:txBody>
                    <a:bodyPr/>
                    <a:lstStyle/>
                    <a:p>
                      <a:pPr marL="0" marR="0">
                        <a:spcBef>
                          <a:spcPts val="0"/>
                        </a:spcBef>
                        <a:spcAft>
                          <a:spcPts val="0"/>
                        </a:spcAft>
                      </a:pPr>
                      <a:r>
                        <a:rPr lang="en-US" sz="4000" kern="1200" dirty="0">
                          <a:solidFill>
                            <a:srgbClr val="000000"/>
                          </a:solidFill>
                          <a:effectLst/>
                          <a:latin typeface="Arial Rounded MT Bold" pitchFamily="34" charset="0"/>
                          <a:ea typeface="Times New Roman"/>
                          <a:cs typeface="Times New Roman"/>
                        </a:rPr>
                        <a:t>Endurance</a:t>
                      </a:r>
                      <a:endParaRPr lang="en-US" sz="4000" dirty="0">
                        <a:effectLst/>
                        <a:latin typeface="Arial Rounded MT Bold"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4000" kern="1200" dirty="0" smtClean="0">
                          <a:solidFill>
                            <a:srgbClr val="000000"/>
                          </a:solidFill>
                          <a:effectLst/>
                          <a:latin typeface="Arial Rounded MT Bold" pitchFamily="34" charset="0"/>
                          <a:ea typeface="Times New Roman"/>
                          <a:cs typeface="Times New Roman"/>
                        </a:rPr>
                        <a:t>3 - 5 </a:t>
                      </a:r>
                      <a:r>
                        <a:rPr lang="en-US" sz="4000" kern="1200" dirty="0">
                          <a:solidFill>
                            <a:srgbClr val="000000"/>
                          </a:solidFill>
                          <a:effectLst/>
                          <a:latin typeface="Arial Rounded MT Bold" pitchFamily="34" charset="0"/>
                          <a:ea typeface="Times New Roman"/>
                          <a:cs typeface="Times New Roman"/>
                        </a:rPr>
                        <a:t>hours</a:t>
                      </a:r>
                      <a:endParaRPr lang="en-US" sz="4000" dirty="0">
                        <a:effectLst/>
                        <a:latin typeface="Arial Rounded MT Bold"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419">
                <a:tc>
                  <a:txBody>
                    <a:bodyPr/>
                    <a:lstStyle/>
                    <a:p>
                      <a:pPr marL="0" marR="0">
                        <a:spcBef>
                          <a:spcPts val="0"/>
                        </a:spcBef>
                        <a:spcAft>
                          <a:spcPts val="0"/>
                        </a:spcAft>
                      </a:pPr>
                      <a:r>
                        <a:rPr lang="en-US" sz="4000" kern="1200">
                          <a:solidFill>
                            <a:srgbClr val="000000"/>
                          </a:solidFill>
                          <a:effectLst/>
                          <a:latin typeface="Arial Rounded MT Bold" pitchFamily="34" charset="0"/>
                          <a:ea typeface="Times New Roman"/>
                          <a:cs typeface="Times New Roman"/>
                        </a:rPr>
                        <a:t>Weather</a:t>
                      </a:r>
                      <a:endParaRPr lang="en-US" sz="4000">
                        <a:effectLst/>
                        <a:latin typeface="Arial Rounded MT Bold"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4000" kern="1200" dirty="0" smtClean="0">
                          <a:solidFill>
                            <a:srgbClr val="000000"/>
                          </a:solidFill>
                          <a:effectLst/>
                          <a:latin typeface="Arial Rounded MT Bold" pitchFamily="34" charset="0"/>
                          <a:ea typeface="Times New Roman"/>
                          <a:cs typeface="Times New Roman"/>
                        </a:rPr>
                        <a:t>Known Icing</a:t>
                      </a:r>
                      <a:endParaRPr lang="en-US" sz="4000" dirty="0">
                        <a:effectLst/>
                        <a:latin typeface="Arial Rounded MT Bold" pitchFamily="34" charset="0"/>
                        <a:ea typeface="Times New Roman"/>
                        <a:cs typeface="Times New Roman"/>
                      </a:endParaRPr>
                    </a:p>
                    <a:p>
                      <a:pPr marL="0" marR="0">
                        <a:spcBef>
                          <a:spcPts val="0"/>
                        </a:spcBef>
                        <a:spcAft>
                          <a:spcPts val="0"/>
                        </a:spcAft>
                      </a:pPr>
                      <a:r>
                        <a:rPr lang="en-US" sz="4000" kern="1200" dirty="0" smtClean="0">
                          <a:solidFill>
                            <a:srgbClr val="000000"/>
                          </a:solidFill>
                          <a:effectLst/>
                          <a:latin typeface="Arial Rounded MT Bold" pitchFamily="34" charset="0"/>
                          <a:ea typeface="Times New Roman"/>
                          <a:cs typeface="Times New Roman"/>
                        </a:rPr>
                        <a:t>Storm Penetration </a:t>
                      </a:r>
                      <a:r>
                        <a:rPr lang="en-US" sz="4000" kern="1200" dirty="0">
                          <a:solidFill>
                            <a:srgbClr val="000000"/>
                          </a:solidFill>
                          <a:effectLst/>
                          <a:latin typeface="Arial Rounded MT Bold" pitchFamily="34" charset="0"/>
                          <a:ea typeface="Times New Roman"/>
                          <a:cs typeface="Times New Roman"/>
                        </a:rPr>
                        <a:t>45 </a:t>
                      </a:r>
                      <a:r>
                        <a:rPr lang="en-US" sz="4000" kern="1200" dirty="0" err="1">
                          <a:solidFill>
                            <a:srgbClr val="000000"/>
                          </a:solidFill>
                          <a:effectLst/>
                          <a:latin typeface="Arial Rounded MT Bold" pitchFamily="34" charset="0"/>
                          <a:ea typeface="Times New Roman"/>
                          <a:cs typeface="Times New Roman"/>
                        </a:rPr>
                        <a:t>dBz</a:t>
                      </a:r>
                      <a:endParaRPr lang="en-US" sz="4000" dirty="0">
                        <a:effectLst/>
                        <a:latin typeface="Arial Rounded MT Bold"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419">
                <a:tc>
                  <a:txBody>
                    <a:bodyPr/>
                    <a:lstStyle/>
                    <a:p>
                      <a:pPr marL="0" marR="0">
                        <a:spcBef>
                          <a:spcPts val="0"/>
                        </a:spcBef>
                        <a:spcAft>
                          <a:spcPts val="0"/>
                        </a:spcAft>
                      </a:pPr>
                      <a:r>
                        <a:rPr lang="en-US" sz="4000" kern="1200" dirty="0" smtClean="0">
                          <a:solidFill>
                            <a:srgbClr val="000000"/>
                          </a:solidFill>
                          <a:effectLst/>
                          <a:latin typeface="Arial Rounded MT Bold" pitchFamily="34" charset="0"/>
                          <a:ea typeface="Times New Roman"/>
                          <a:cs typeface="Times New Roman"/>
                        </a:rPr>
                        <a:t>Sampling</a:t>
                      </a:r>
                      <a:r>
                        <a:rPr lang="en-US" sz="4000" kern="1200" baseline="0" dirty="0" smtClean="0">
                          <a:solidFill>
                            <a:srgbClr val="000000"/>
                          </a:solidFill>
                          <a:effectLst/>
                          <a:latin typeface="Arial Rounded MT Bold" pitchFamily="34" charset="0"/>
                          <a:ea typeface="Times New Roman"/>
                          <a:cs typeface="Times New Roman"/>
                        </a:rPr>
                        <a:t> </a:t>
                      </a:r>
                      <a:r>
                        <a:rPr lang="en-US" sz="4000" kern="1200" dirty="0" smtClean="0">
                          <a:solidFill>
                            <a:srgbClr val="000000"/>
                          </a:solidFill>
                          <a:effectLst/>
                          <a:latin typeface="Arial Rounded MT Bold" pitchFamily="34" charset="0"/>
                          <a:ea typeface="Times New Roman"/>
                          <a:cs typeface="Times New Roman"/>
                        </a:rPr>
                        <a:t>Airspeeds</a:t>
                      </a:r>
                      <a:endParaRPr lang="en-US" sz="4000" dirty="0">
                        <a:effectLst/>
                        <a:latin typeface="Arial Rounded MT Bold"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4000" kern="1200" dirty="0">
                          <a:solidFill>
                            <a:srgbClr val="000000"/>
                          </a:solidFill>
                          <a:effectLst/>
                          <a:latin typeface="Arial Rounded MT Bold" pitchFamily="34" charset="0"/>
                          <a:ea typeface="Times New Roman"/>
                          <a:cs typeface="Times New Roman"/>
                        </a:rPr>
                        <a:t>150 – 225 KIAS</a:t>
                      </a:r>
                      <a:endParaRPr lang="en-US" sz="4000" dirty="0">
                        <a:effectLst/>
                        <a:latin typeface="Arial Rounded MT Bold"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6" name="TextBox 45"/>
          <p:cNvSpPr txBox="1"/>
          <p:nvPr/>
        </p:nvSpPr>
        <p:spPr>
          <a:xfrm>
            <a:off x="13488990" y="33518563"/>
            <a:ext cx="11658600" cy="914400"/>
          </a:xfrm>
          <a:prstGeom prst="roundRect">
            <a:avLst/>
          </a:prstGeom>
          <a:solidFill>
            <a:srgbClr val="EA9846"/>
          </a:solidFill>
          <a:ln>
            <a:solidFill>
              <a:schemeClr val="tx1"/>
            </a:solidFill>
          </a:ln>
        </p:spPr>
        <p:txBody>
          <a:bodyPr wrap="square" rtlCol="0">
            <a:spAutoFit/>
          </a:bodyPr>
          <a:lstStyle/>
          <a:p>
            <a:pPr algn="ctr"/>
            <a:r>
              <a:rPr lang="en-US" sz="5000" dirty="0" smtClean="0"/>
              <a:t>Research </a:t>
            </a:r>
            <a:r>
              <a:rPr lang="en-US" sz="5000" dirty="0" smtClean="0"/>
              <a:t>Power</a:t>
            </a:r>
            <a:endParaRPr lang="en-US" sz="5000" dirty="0"/>
          </a:p>
        </p:txBody>
      </p:sp>
      <p:pic>
        <p:nvPicPr>
          <p:cNvPr id="49" name="Picture 17"/>
          <p:cNvPicPr>
            <a:picLocks noChangeAspect="1" noChangeArrowheads="1"/>
          </p:cNvPicPr>
          <p:nvPr/>
        </p:nvPicPr>
        <p:blipFill rotWithShape="1">
          <a:blip r:embed="rId5">
            <a:extLst>
              <a:ext uri="{28A0092B-C50C-407E-A947-70E740481C1C}">
                <a14:useLocalDpi xmlns:a14="http://schemas.microsoft.com/office/drawing/2010/main" val="0"/>
              </a:ext>
            </a:extLst>
          </a:blip>
          <a:srcRect l="20332" t="17683" r="20888"/>
          <a:stretch/>
        </p:blipFill>
        <p:spPr bwMode="auto">
          <a:xfrm>
            <a:off x="7391400" y="44559099"/>
            <a:ext cx="6729047" cy="6266301"/>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18"/>
          <p:cNvPicPr>
            <a:picLocks noChangeAspect="1" noChangeArrowheads="1"/>
          </p:cNvPicPr>
          <p:nvPr/>
        </p:nvPicPr>
        <p:blipFill rotWithShape="1">
          <a:blip r:embed="rId6">
            <a:extLst>
              <a:ext uri="{28A0092B-C50C-407E-A947-70E740481C1C}">
                <a14:useLocalDpi xmlns:a14="http://schemas.microsoft.com/office/drawing/2010/main" val="0"/>
              </a:ext>
            </a:extLst>
          </a:blip>
          <a:srcRect l="10090" r="23712"/>
          <a:stretch/>
        </p:blipFill>
        <p:spPr bwMode="auto">
          <a:xfrm>
            <a:off x="914400" y="44579803"/>
            <a:ext cx="6195952" cy="6245597"/>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5" name="Table 54"/>
          <p:cNvGraphicFramePr>
            <a:graphicFrameLocks noGrp="1"/>
          </p:cNvGraphicFramePr>
          <p:nvPr>
            <p:extLst>
              <p:ext uri="{D42A27DB-BD31-4B8C-83A1-F6EECF244321}">
                <p14:modId xmlns:p14="http://schemas.microsoft.com/office/powerpoint/2010/main" val="1817887910"/>
              </p:ext>
            </p:extLst>
          </p:nvPr>
        </p:nvGraphicFramePr>
        <p:xfrm>
          <a:off x="13601766" y="34925123"/>
          <a:ext cx="11433049" cy="3429000"/>
        </p:xfrm>
        <a:graphic>
          <a:graphicData uri="http://schemas.openxmlformats.org/drawingml/2006/table">
            <a:tbl>
              <a:tblPr firstRow="1" firstCol="1" bandRow="1"/>
              <a:tblGrid>
                <a:gridCol w="1778473"/>
                <a:gridCol w="9654576"/>
              </a:tblGrid>
              <a:tr h="685800">
                <a:tc>
                  <a:txBody>
                    <a:bodyPr/>
                    <a:lstStyle/>
                    <a:p>
                      <a:pPr marL="0" marR="0">
                        <a:spcBef>
                          <a:spcPts val="0"/>
                        </a:spcBef>
                        <a:spcAft>
                          <a:spcPts val="0"/>
                        </a:spcAft>
                      </a:pPr>
                      <a:r>
                        <a:rPr lang="en-US" sz="4000" dirty="0">
                          <a:effectLst/>
                          <a:latin typeface="Arial Rounded MT Bold" pitchFamily="34" charset="0"/>
                          <a:ea typeface="Calibri"/>
                          <a:cs typeface="Calibri" pitchFamily="34" charset="0"/>
                        </a:rPr>
                        <a:t>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4000" dirty="0">
                          <a:effectLst/>
                          <a:latin typeface="Arial Rounded MT Bold" pitchFamily="34" charset="0"/>
                          <a:ea typeface="Calibri"/>
                          <a:cs typeface="Calibri" pitchFamily="34" charset="0"/>
                        </a:rPr>
                        <a:t>Below </a:t>
                      </a:r>
                      <a:r>
                        <a:rPr lang="en-US" sz="4000" dirty="0" smtClean="0">
                          <a:effectLst/>
                          <a:latin typeface="Arial Rounded MT Bold" pitchFamily="34" charset="0"/>
                          <a:ea typeface="Calibri"/>
                          <a:cs typeface="Calibri" pitchFamily="34" charset="0"/>
                        </a:rPr>
                        <a:t>35,000</a:t>
                      </a:r>
                      <a:r>
                        <a:rPr lang="en-US" sz="4000" baseline="0" dirty="0" smtClean="0">
                          <a:effectLst/>
                          <a:latin typeface="Arial Rounded MT Bold" pitchFamily="34" charset="0"/>
                          <a:ea typeface="Calibri"/>
                          <a:cs typeface="Calibri" pitchFamily="34" charset="0"/>
                        </a:rPr>
                        <a:t> </a:t>
                      </a:r>
                      <a:r>
                        <a:rPr lang="en-US" sz="4000" baseline="0" dirty="0" err="1" smtClean="0">
                          <a:effectLst/>
                          <a:latin typeface="Arial Rounded MT Bold" pitchFamily="34" charset="0"/>
                          <a:ea typeface="Calibri"/>
                          <a:cs typeface="Calibri" pitchFamily="34" charset="0"/>
                        </a:rPr>
                        <a:t>ft</a:t>
                      </a:r>
                      <a:r>
                        <a:rPr lang="en-US" sz="4000" dirty="0" smtClean="0">
                          <a:effectLst/>
                          <a:latin typeface="Arial Rounded MT Bold" pitchFamily="34" charset="0"/>
                          <a:ea typeface="Calibri"/>
                          <a:cs typeface="Calibri" pitchFamily="34" charset="0"/>
                        </a:rPr>
                        <a:t>: 7,300 W</a:t>
                      </a:r>
                      <a:endParaRPr lang="en-US" sz="4000" dirty="0">
                        <a:effectLst/>
                        <a:latin typeface="Arial Rounded MT Bold"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marL="0" marR="0">
                        <a:spcBef>
                          <a:spcPts val="0"/>
                        </a:spcBef>
                        <a:spcAft>
                          <a:spcPts val="0"/>
                        </a:spcAft>
                      </a:pPr>
                      <a:r>
                        <a:rPr lang="en-US" sz="4000" dirty="0">
                          <a:effectLst/>
                          <a:latin typeface="Arial Rounded MT Bold" pitchFamily="34" charset="0"/>
                          <a:ea typeface="Calibri"/>
                          <a:cs typeface="Calibri"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4000" dirty="0">
                          <a:effectLst/>
                          <a:latin typeface="Arial Rounded MT Bold" pitchFamily="34" charset="0"/>
                          <a:ea typeface="Calibri"/>
                          <a:cs typeface="Calibri" pitchFamily="34" charset="0"/>
                        </a:rPr>
                        <a:t>At or </a:t>
                      </a:r>
                      <a:r>
                        <a:rPr lang="en-US" sz="4000" dirty="0" smtClean="0">
                          <a:effectLst/>
                          <a:latin typeface="Arial Rounded MT Bold" pitchFamily="34" charset="0"/>
                          <a:ea typeface="Calibri"/>
                          <a:cs typeface="Calibri" pitchFamily="34" charset="0"/>
                        </a:rPr>
                        <a:t>Above 35,000</a:t>
                      </a:r>
                      <a:r>
                        <a:rPr lang="en-US" sz="4000" baseline="0" dirty="0" smtClean="0">
                          <a:effectLst/>
                          <a:latin typeface="Arial Rounded MT Bold" pitchFamily="34" charset="0"/>
                          <a:ea typeface="Calibri"/>
                          <a:cs typeface="Calibri" pitchFamily="34" charset="0"/>
                        </a:rPr>
                        <a:t> </a:t>
                      </a:r>
                      <a:r>
                        <a:rPr lang="en-US" sz="4000" baseline="0" dirty="0" err="1" smtClean="0">
                          <a:effectLst/>
                          <a:latin typeface="Arial Rounded MT Bold" pitchFamily="34" charset="0"/>
                          <a:ea typeface="Calibri"/>
                          <a:cs typeface="Calibri" pitchFamily="34" charset="0"/>
                        </a:rPr>
                        <a:t>ft</a:t>
                      </a:r>
                      <a:r>
                        <a:rPr lang="en-US" sz="4000" dirty="0" smtClean="0">
                          <a:effectLst/>
                          <a:latin typeface="Arial Rounded MT Bold" pitchFamily="34" charset="0"/>
                          <a:ea typeface="Calibri"/>
                          <a:cs typeface="Calibri" pitchFamily="34" charset="0"/>
                        </a:rPr>
                        <a:t>: 5,400 W</a:t>
                      </a:r>
                      <a:endParaRPr lang="en-US" sz="4000" dirty="0">
                        <a:effectLst/>
                        <a:latin typeface="Arial Rounded MT Bold"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marL="0" marR="0">
                        <a:spcBef>
                          <a:spcPts val="0"/>
                        </a:spcBef>
                        <a:spcAft>
                          <a:spcPts val="0"/>
                        </a:spcAft>
                      </a:pPr>
                      <a:r>
                        <a:rPr lang="en-US" sz="4000" dirty="0">
                          <a:effectLst/>
                          <a:latin typeface="Arial Rounded MT Bold" pitchFamily="34" charset="0"/>
                          <a:ea typeface="Calibri"/>
                          <a:cs typeface="Calibri" pitchFamily="34" charset="0"/>
                        </a:rPr>
                        <a:t>AC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4000" dirty="0">
                          <a:effectLst/>
                          <a:latin typeface="Arial Rounded MT Bold" pitchFamily="34" charset="0"/>
                          <a:ea typeface="Calibri"/>
                          <a:cs typeface="Calibri" pitchFamily="34" charset="0"/>
                        </a:rPr>
                        <a:t>4 KW 110VAC 60Hz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marL="0" marR="0">
                        <a:spcBef>
                          <a:spcPts val="0"/>
                        </a:spcBef>
                        <a:spcAft>
                          <a:spcPts val="0"/>
                        </a:spcAft>
                      </a:pPr>
                      <a:r>
                        <a:rPr lang="en-US" sz="4000">
                          <a:effectLst/>
                          <a:latin typeface="Arial Rounded MT Bold" pitchFamily="34" charset="0"/>
                          <a:ea typeface="Calibri"/>
                          <a:cs typeface="Calibri" pitchFamily="34" charset="0"/>
                        </a:rPr>
                        <a:t>DC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4000" dirty="0" smtClean="0">
                          <a:effectLst/>
                          <a:latin typeface="Arial Rounded MT Bold" pitchFamily="34" charset="0"/>
                          <a:ea typeface="Calibri"/>
                          <a:cs typeface="Calibri" pitchFamily="34" charset="0"/>
                        </a:rPr>
                        <a:t>80 A </a:t>
                      </a:r>
                      <a:r>
                        <a:rPr lang="en-US" sz="4000" dirty="0">
                          <a:effectLst/>
                          <a:latin typeface="Arial Rounded MT Bold" pitchFamily="34" charset="0"/>
                          <a:ea typeface="Calibri"/>
                          <a:cs typeface="Calibri" pitchFamily="34" charset="0"/>
                        </a:rPr>
                        <a:t>28VDC Instrument </a:t>
                      </a:r>
                      <a:r>
                        <a:rPr lang="en-US" sz="4000" dirty="0" smtClean="0">
                          <a:effectLst/>
                          <a:latin typeface="Arial Rounded MT Bold" pitchFamily="34" charset="0"/>
                          <a:ea typeface="Calibri"/>
                          <a:cs typeface="Calibri" pitchFamily="34" charset="0"/>
                        </a:rPr>
                        <a:t>Anti-icing</a:t>
                      </a:r>
                      <a:endParaRPr lang="en-US" sz="4000" dirty="0">
                        <a:effectLst/>
                        <a:latin typeface="Arial Rounded MT Bold"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marL="0" marR="0">
                        <a:spcBef>
                          <a:spcPts val="0"/>
                        </a:spcBef>
                        <a:spcAft>
                          <a:spcPts val="0"/>
                        </a:spcAft>
                      </a:pPr>
                      <a:r>
                        <a:rPr lang="en-US" sz="4000">
                          <a:effectLst/>
                          <a:latin typeface="Arial Rounded MT Bold" pitchFamily="34" charset="0"/>
                          <a:ea typeface="Calibri"/>
                          <a:cs typeface="Calibri"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4000" dirty="0" smtClean="0">
                          <a:effectLst/>
                          <a:latin typeface="Arial Rounded MT Bold" pitchFamily="34" charset="0"/>
                          <a:ea typeface="Calibri"/>
                          <a:cs typeface="Calibri" pitchFamily="34" charset="0"/>
                        </a:rPr>
                        <a:t>40 A </a:t>
                      </a:r>
                      <a:r>
                        <a:rPr lang="en-US" sz="4000" dirty="0">
                          <a:effectLst/>
                          <a:latin typeface="Arial Rounded MT Bold" pitchFamily="34" charset="0"/>
                          <a:ea typeface="Calibri"/>
                          <a:cs typeface="Calibri" pitchFamily="34" charset="0"/>
                        </a:rPr>
                        <a:t>28VDC Instrument </a:t>
                      </a:r>
                      <a:r>
                        <a:rPr lang="en-US" sz="4000" dirty="0" smtClean="0">
                          <a:effectLst/>
                          <a:latin typeface="Arial Rounded MT Bold" pitchFamily="34" charset="0"/>
                          <a:ea typeface="Calibri"/>
                          <a:cs typeface="Calibri" pitchFamily="34" charset="0"/>
                        </a:rPr>
                        <a:t>Power</a:t>
                      </a:r>
                      <a:endParaRPr lang="en-US" sz="4000" dirty="0">
                        <a:effectLst/>
                        <a:latin typeface="Arial Rounded MT Bold"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6" name="TextBox 55"/>
          <p:cNvSpPr txBox="1"/>
          <p:nvPr/>
        </p:nvSpPr>
        <p:spPr>
          <a:xfrm>
            <a:off x="935852" y="38899147"/>
            <a:ext cx="11658600" cy="914400"/>
          </a:xfrm>
          <a:prstGeom prst="roundRect">
            <a:avLst/>
          </a:prstGeom>
          <a:solidFill>
            <a:srgbClr val="EA9846"/>
          </a:solidFill>
          <a:ln>
            <a:solidFill>
              <a:schemeClr val="tx1"/>
            </a:solidFill>
          </a:ln>
        </p:spPr>
        <p:txBody>
          <a:bodyPr wrap="square" rtlCol="0">
            <a:spAutoFit/>
          </a:bodyPr>
          <a:lstStyle/>
          <a:p>
            <a:pPr algn="ctr"/>
            <a:r>
              <a:rPr lang="en-US" sz="5000" dirty="0" smtClean="0"/>
              <a:t>Modifications</a:t>
            </a:r>
            <a:endParaRPr lang="en-US" sz="5000" dirty="0"/>
          </a:p>
        </p:txBody>
      </p:sp>
      <p:graphicFrame>
        <p:nvGraphicFramePr>
          <p:cNvPr id="57" name="Table 56"/>
          <p:cNvGraphicFramePr>
            <a:graphicFrameLocks noGrp="1"/>
          </p:cNvGraphicFramePr>
          <p:nvPr>
            <p:extLst>
              <p:ext uri="{D42A27DB-BD31-4B8C-83A1-F6EECF244321}">
                <p14:modId xmlns:p14="http://schemas.microsoft.com/office/powerpoint/2010/main" val="7007407"/>
              </p:ext>
            </p:extLst>
          </p:nvPr>
        </p:nvGraphicFramePr>
        <p:xfrm>
          <a:off x="972428" y="40157400"/>
          <a:ext cx="11585448" cy="3810000"/>
        </p:xfrm>
        <a:graphic>
          <a:graphicData uri="http://schemas.openxmlformats.org/drawingml/2006/table">
            <a:tbl>
              <a:tblPr firstRow="1" firstCol="1" bandRow="1"/>
              <a:tblGrid>
                <a:gridCol w="11585448"/>
              </a:tblGrid>
              <a:tr h="762000">
                <a:tc>
                  <a:txBody>
                    <a:bodyPr/>
                    <a:lstStyle/>
                    <a:p>
                      <a:pPr marL="0" marR="0">
                        <a:spcBef>
                          <a:spcPts val="0"/>
                        </a:spcBef>
                        <a:spcAft>
                          <a:spcPts val="0"/>
                        </a:spcAft>
                      </a:pPr>
                      <a:r>
                        <a:rPr lang="en-US" sz="4000" dirty="0">
                          <a:effectLst/>
                          <a:latin typeface="Arial Rounded MT Bold" pitchFamily="34" charset="0"/>
                          <a:ea typeface="Calibri"/>
                          <a:cs typeface="Aharoni" pitchFamily="2" charset="-79"/>
                        </a:rPr>
                        <a:t>Two </a:t>
                      </a:r>
                      <a:r>
                        <a:rPr lang="en-US" sz="4000" dirty="0" smtClean="0">
                          <a:effectLst/>
                          <a:latin typeface="Arial Rounded MT Bold" pitchFamily="34" charset="0"/>
                          <a:ea typeface="Calibri"/>
                          <a:cs typeface="Aharoni" pitchFamily="2" charset="-79"/>
                        </a:rPr>
                        <a:t>Wing </a:t>
                      </a:r>
                      <a:r>
                        <a:rPr lang="en-US" sz="4000" dirty="0">
                          <a:effectLst/>
                          <a:latin typeface="Arial Rounded MT Bold" pitchFamily="34" charset="0"/>
                          <a:ea typeface="Calibri"/>
                          <a:cs typeface="Aharoni" pitchFamily="2" charset="-79"/>
                        </a:rPr>
                        <a:t>T</a:t>
                      </a:r>
                      <a:r>
                        <a:rPr lang="en-US" sz="4000" dirty="0" smtClean="0">
                          <a:effectLst/>
                          <a:latin typeface="Arial Rounded MT Bold" pitchFamily="34" charset="0"/>
                          <a:ea typeface="Calibri"/>
                          <a:cs typeface="Aharoni" pitchFamily="2" charset="-79"/>
                        </a:rPr>
                        <a:t>ip </a:t>
                      </a:r>
                      <a:r>
                        <a:rPr lang="en-US" sz="4000" dirty="0">
                          <a:effectLst/>
                          <a:latin typeface="Arial Rounded MT Bold" pitchFamily="34" charset="0"/>
                          <a:ea typeface="Calibri"/>
                          <a:cs typeface="Aharoni" pitchFamily="2" charset="-79"/>
                        </a:rPr>
                        <a:t>P</a:t>
                      </a:r>
                      <a:r>
                        <a:rPr lang="en-US" sz="4000" dirty="0" smtClean="0">
                          <a:effectLst/>
                          <a:latin typeface="Arial Rounded MT Bold" pitchFamily="34" charset="0"/>
                          <a:ea typeface="Calibri"/>
                          <a:cs typeface="Aharoni" pitchFamily="2" charset="-79"/>
                        </a:rPr>
                        <a:t>ylons</a:t>
                      </a:r>
                      <a:endParaRPr lang="en-US" sz="4000" dirty="0">
                        <a:effectLst/>
                        <a:latin typeface="Arial Rounded MT Bold" pitchFamily="34" charset="0"/>
                        <a:ea typeface="Calibri"/>
                        <a:cs typeface="Aharoni"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000">
                <a:tc>
                  <a:txBody>
                    <a:bodyPr/>
                    <a:lstStyle/>
                    <a:p>
                      <a:pPr marL="0" marR="0">
                        <a:spcBef>
                          <a:spcPts val="0"/>
                        </a:spcBef>
                        <a:spcAft>
                          <a:spcPts val="0"/>
                        </a:spcAft>
                      </a:pPr>
                      <a:r>
                        <a:rPr lang="en-US" sz="4000" dirty="0" smtClean="0">
                          <a:effectLst/>
                          <a:latin typeface="Arial Rounded MT Bold" pitchFamily="34" charset="0"/>
                          <a:ea typeface="Calibri"/>
                          <a:cs typeface="Aharoni" pitchFamily="2" charset="-79"/>
                        </a:rPr>
                        <a:t>Five Reinforced </a:t>
                      </a:r>
                      <a:r>
                        <a:rPr lang="en-US" sz="4000" dirty="0">
                          <a:effectLst/>
                          <a:latin typeface="Arial Rounded MT Bold" pitchFamily="34" charset="0"/>
                          <a:ea typeface="Calibri"/>
                          <a:cs typeface="Aharoni" pitchFamily="2" charset="-79"/>
                        </a:rPr>
                        <a:t>F</a:t>
                      </a:r>
                      <a:r>
                        <a:rPr lang="en-US" sz="4000" dirty="0" smtClean="0">
                          <a:effectLst/>
                          <a:latin typeface="Arial Rounded MT Bold" pitchFamily="34" charset="0"/>
                          <a:ea typeface="Calibri"/>
                          <a:cs typeface="Aharoni" pitchFamily="2" charset="-79"/>
                        </a:rPr>
                        <a:t>uselage </a:t>
                      </a:r>
                      <a:r>
                        <a:rPr lang="en-US" sz="4000" dirty="0">
                          <a:effectLst/>
                          <a:latin typeface="Arial Rounded MT Bold" pitchFamily="34" charset="0"/>
                          <a:ea typeface="Calibri"/>
                          <a:cs typeface="Aharoni" pitchFamily="2" charset="-79"/>
                        </a:rPr>
                        <a:t>L</a:t>
                      </a:r>
                      <a:r>
                        <a:rPr lang="en-US" sz="4000" dirty="0" smtClean="0">
                          <a:effectLst/>
                          <a:latin typeface="Arial Rounded MT Bold" pitchFamily="34" charset="0"/>
                          <a:ea typeface="Calibri"/>
                          <a:cs typeface="Aharoni" pitchFamily="2" charset="-79"/>
                        </a:rPr>
                        <a:t>ocations</a:t>
                      </a:r>
                      <a:endParaRPr lang="en-US" sz="4000" dirty="0">
                        <a:effectLst/>
                        <a:latin typeface="Arial Rounded MT Bold" pitchFamily="34" charset="0"/>
                        <a:ea typeface="Calibri"/>
                        <a:cs typeface="Aharoni"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000">
                <a:tc>
                  <a:txBody>
                    <a:bodyPr/>
                    <a:lstStyle/>
                    <a:p>
                      <a:pPr marL="0" marR="0">
                        <a:spcBef>
                          <a:spcPts val="0"/>
                        </a:spcBef>
                        <a:spcAft>
                          <a:spcPts val="0"/>
                        </a:spcAft>
                      </a:pPr>
                      <a:r>
                        <a:rPr lang="en-US" sz="4000" dirty="0" smtClean="0">
                          <a:effectLst/>
                          <a:latin typeface="Arial Rounded MT Bold" pitchFamily="34" charset="0"/>
                          <a:ea typeface="Calibri"/>
                          <a:cs typeface="Aharoni" pitchFamily="2" charset="-79"/>
                        </a:rPr>
                        <a:t>Six Ports </a:t>
                      </a:r>
                      <a:r>
                        <a:rPr lang="en-US" sz="4000" dirty="0">
                          <a:effectLst/>
                          <a:latin typeface="Arial Rounded MT Bold" pitchFamily="34" charset="0"/>
                          <a:ea typeface="Calibri"/>
                          <a:cs typeface="Aharoni" pitchFamily="2" charset="-79"/>
                        </a:rPr>
                        <a:t>for </a:t>
                      </a:r>
                      <a:r>
                        <a:rPr lang="en-US" sz="4000" dirty="0" smtClean="0">
                          <a:effectLst/>
                          <a:latin typeface="Arial Rounded MT Bold" pitchFamily="34" charset="0"/>
                          <a:ea typeface="Calibri"/>
                          <a:cs typeface="Aharoni" pitchFamily="2" charset="-79"/>
                        </a:rPr>
                        <a:t>Electric </a:t>
                      </a:r>
                      <a:r>
                        <a:rPr lang="en-US" sz="4000" dirty="0">
                          <a:effectLst/>
                          <a:latin typeface="Arial Rounded MT Bold" pitchFamily="34" charset="0"/>
                          <a:ea typeface="Calibri"/>
                          <a:cs typeface="Aharoni" pitchFamily="2" charset="-79"/>
                        </a:rPr>
                        <a:t>F</a:t>
                      </a:r>
                      <a:r>
                        <a:rPr lang="en-US" sz="4000" dirty="0" smtClean="0">
                          <a:effectLst/>
                          <a:latin typeface="Arial Rounded MT Bold" pitchFamily="34" charset="0"/>
                          <a:ea typeface="Calibri"/>
                          <a:cs typeface="Aharoni" pitchFamily="2" charset="-79"/>
                        </a:rPr>
                        <a:t>ield </a:t>
                      </a:r>
                      <a:r>
                        <a:rPr lang="en-US" sz="4000" dirty="0">
                          <a:effectLst/>
                          <a:latin typeface="Arial Rounded MT Bold" pitchFamily="34" charset="0"/>
                          <a:ea typeface="Calibri"/>
                          <a:cs typeface="Aharoni" pitchFamily="2" charset="-79"/>
                        </a:rPr>
                        <a:t>M</a:t>
                      </a:r>
                      <a:r>
                        <a:rPr lang="en-US" sz="4000" dirty="0" smtClean="0">
                          <a:effectLst/>
                          <a:latin typeface="Arial Rounded MT Bold" pitchFamily="34" charset="0"/>
                          <a:ea typeface="Calibri"/>
                          <a:cs typeface="Aharoni" pitchFamily="2" charset="-79"/>
                        </a:rPr>
                        <a:t>ills</a:t>
                      </a:r>
                      <a:endParaRPr lang="en-US" sz="4000" dirty="0">
                        <a:effectLst/>
                        <a:latin typeface="Arial Rounded MT Bold" pitchFamily="34" charset="0"/>
                        <a:ea typeface="Calibri"/>
                        <a:cs typeface="Aharoni"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000">
                <a:tc>
                  <a:txBody>
                    <a:bodyPr/>
                    <a:lstStyle/>
                    <a:p>
                      <a:pPr marL="0" marR="0">
                        <a:spcBef>
                          <a:spcPts val="0"/>
                        </a:spcBef>
                        <a:spcAft>
                          <a:spcPts val="0"/>
                        </a:spcAft>
                      </a:pPr>
                      <a:r>
                        <a:rPr lang="en-US" sz="4000" dirty="0">
                          <a:effectLst/>
                          <a:latin typeface="Arial Rounded MT Bold" pitchFamily="34" charset="0"/>
                          <a:ea typeface="Calibri"/>
                          <a:cs typeface="Aharoni" pitchFamily="2" charset="-79"/>
                        </a:rPr>
                        <a:t>Side-looking </a:t>
                      </a:r>
                      <a:r>
                        <a:rPr lang="en-US" sz="4000" dirty="0" smtClean="0">
                          <a:effectLst/>
                          <a:latin typeface="Arial Rounded MT Bold" pitchFamily="34" charset="0"/>
                          <a:ea typeface="Calibri"/>
                          <a:cs typeface="Aharoni" pitchFamily="2" charset="-79"/>
                        </a:rPr>
                        <a:t>Window </a:t>
                      </a:r>
                      <a:r>
                        <a:rPr lang="en-US" sz="4000" dirty="0">
                          <a:effectLst/>
                          <a:latin typeface="Arial Rounded MT Bold" pitchFamily="34" charset="0"/>
                          <a:ea typeface="Calibri"/>
                          <a:cs typeface="Aharoni" pitchFamily="2" charset="-79"/>
                        </a:rPr>
                        <a:t>I</a:t>
                      </a:r>
                      <a:r>
                        <a:rPr lang="en-US" sz="4000" dirty="0" smtClean="0">
                          <a:effectLst/>
                          <a:latin typeface="Arial Rounded MT Bold" pitchFamily="34" charset="0"/>
                          <a:ea typeface="Calibri"/>
                          <a:cs typeface="Aharoni" pitchFamily="2" charset="-79"/>
                        </a:rPr>
                        <a:t>nsert</a:t>
                      </a:r>
                      <a:endParaRPr lang="en-US" sz="4000" dirty="0">
                        <a:effectLst/>
                        <a:latin typeface="Arial Rounded MT Bold" pitchFamily="34" charset="0"/>
                        <a:ea typeface="Calibri"/>
                        <a:cs typeface="Aharoni"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000">
                <a:tc>
                  <a:txBody>
                    <a:bodyPr/>
                    <a:lstStyle/>
                    <a:p>
                      <a:pPr marL="0" marR="0">
                        <a:spcBef>
                          <a:spcPts val="0"/>
                        </a:spcBef>
                        <a:spcAft>
                          <a:spcPts val="0"/>
                        </a:spcAft>
                      </a:pPr>
                      <a:r>
                        <a:rPr lang="en-US" sz="4000" dirty="0">
                          <a:effectLst/>
                          <a:latin typeface="Arial Rounded MT Bold" pitchFamily="34" charset="0"/>
                          <a:ea typeface="Calibri"/>
                          <a:cs typeface="Aharoni" pitchFamily="2" charset="-79"/>
                        </a:rPr>
                        <a:t>Anti-iced </a:t>
                      </a:r>
                      <a:r>
                        <a:rPr lang="en-US" sz="4000" dirty="0" smtClean="0">
                          <a:effectLst/>
                          <a:latin typeface="Arial Rounded MT Bold" pitchFamily="34" charset="0"/>
                          <a:ea typeface="Calibri"/>
                          <a:cs typeface="Aharoni" pitchFamily="2" charset="-79"/>
                        </a:rPr>
                        <a:t>Gas </a:t>
                      </a:r>
                      <a:r>
                        <a:rPr lang="en-US" sz="4000" dirty="0">
                          <a:effectLst/>
                          <a:latin typeface="Arial Rounded MT Bold" pitchFamily="34" charset="0"/>
                          <a:ea typeface="Calibri"/>
                          <a:cs typeface="Aharoni" pitchFamily="2" charset="-79"/>
                        </a:rPr>
                        <a:t>S</a:t>
                      </a:r>
                      <a:r>
                        <a:rPr lang="en-US" sz="4000" dirty="0" smtClean="0">
                          <a:effectLst/>
                          <a:latin typeface="Arial Rounded MT Bold" pitchFamily="34" charset="0"/>
                          <a:ea typeface="Calibri"/>
                          <a:cs typeface="Aharoni" pitchFamily="2" charset="-79"/>
                        </a:rPr>
                        <a:t>ampling </a:t>
                      </a:r>
                      <a:r>
                        <a:rPr lang="en-US" sz="4000" dirty="0">
                          <a:effectLst/>
                          <a:latin typeface="Arial Rounded MT Bold" pitchFamily="34" charset="0"/>
                          <a:ea typeface="Calibri"/>
                          <a:cs typeface="Aharoni" pitchFamily="2" charset="-79"/>
                        </a:rPr>
                        <a:t>I</a:t>
                      </a:r>
                      <a:r>
                        <a:rPr lang="en-US" sz="4000" dirty="0" smtClean="0">
                          <a:effectLst/>
                          <a:latin typeface="Arial Rounded MT Bold" pitchFamily="34" charset="0"/>
                          <a:ea typeface="Calibri"/>
                          <a:cs typeface="Aharoni" pitchFamily="2" charset="-79"/>
                        </a:rPr>
                        <a:t>nlets</a:t>
                      </a:r>
                      <a:endParaRPr lang="en-US" sz="4000" dirty="0">
                        <a:effectLst/>
                        <a:latin typeface="Arial Rounded MT Bold" pitchFamily="34" charset="0"/>
                        <a:ea typeface="Calibri"/>
                        <a:cs typeface="Aharoni"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9"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4329" y="7620000"/>
            <a:ext cx="11661647" cy="568673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12" descr="K:\Pictures\Citation\N555DS\GCPEX\Jan_21_2012_clear_air_flight\ClearAirFlight 01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5056" r="237" b="30498"/>
          <a:stretch/>
        </p:blipFill>
        <p:spPr bwMode="auto">
          <a:xfrm>
            <a:off x="13490581" y="7620000"/>
            <a:ext cx="11658600" cy="5648337"/>
          </a:xfrm>
          <a:prstGeom prst="rect">
            <a:avLst/>
          </a:prstGeom>
          <a:noFill/>
          <a:ln w="50800">
            <a:solidFill>
              <a:schemeClr val="tx1"/>
            </a:solidFill>
          </a:ln>
          <a:extLst>
            <a:ext uri="{909E8E84-426E-40DD-AFC4-6F175D3DCCD1}">
              <a14:hiddenFill xmlns:a14="http://schemas.microsoft.com/office/drawing/2010/main">
                <a:solidFill>
                  <a:srgbClr val="FFFFFF"/>
                </a:solidFill>
              </a14:hiddenFill>
            </a:ext>
          </a:extLst>
        </p:spPr>
      </p:pic>
      <p:pic>
        <p:nvPicPr>
          <p:cNvPr id="69" name="Picture 20" descr="N:\und\SouthernGreatPlains\Spring2011\Pictures\Dept camera\Cloud Particle Probe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1388" r="151" b="14697"/>
          <a:stretch/>
        </p:blipFill>
        <p:spPr bwMode="auto">
          <a:xfrm>
            <a:off x="25923987" y="27466960"/>
            <a:ext cx="11640995" cy="5588624"/>
          </a:xfrm>
          <a:prstGeom prst="rect">
            <a:avLst/>
          </a:prstGeom>
          <a:noFill/>
          <a:ln w="50800">
            <a:solidFill>
              <a:schemeClr val="tx1"/>
            </a:solidFill>
          </a:ln>
          <a:extLst>
            <a:ext uri="{909E8E84-426E-40DD-AFC4-6F175D3DCCD1}">
              <a14:hiddenFill xmlns:a14="http://schemas.microsoft.com/office/drawing/2010/main">
                <a:solidFill>
                  <a:srgbClr val="FFFFFF"/>
                </a:solidFill>
              </a14:hiddenFill>
            </a:ext>
          </a:extLst>
        </p:spPr>
      </p:pic>
      <p:pic>
        <p:nvPicPr>
          <p:cNvPr id="70" name="Picture 21" descr="N:\und\SouthernGreatPlains\Spring2011\Pictures\Dept camera\P1000378.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827"/>
          <a:stretch/>
        </p:blipFill>
        <p:spPr bwMode="auto">
          <a:xfrm>
            <a:off x="13490581" y="24384000"/>
            <a:ext cx="11658600" cy="86715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4" name="Picture 26"/>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b="9230"/>
          <a:stretch/>
        </p:blipFill>
        <p:spPr bwMode="auto">
          <a:xfrm>
            <a:off x="14495122" y="41986201"/>
            <a:ext cx="10469137" cy="8839199"/>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5" name="Table 74"/>
          <p:cNvGraphicFramePr>
            <a:graphicFrameLocks noGrp="1"/>
          </p:cNvGraphicFramePr>
          <p:nvPr>
            <p:extLst>
              <p:ext uri="{D42A27DB-BD31-4B8C-83A1-F6EECF244321}">
                <p14:modId xmlns:p14="http://schemas.microsoft.com/office/powerpoint/2010/main" val="3219189358"/>
              </p:ext>
            </p:extLst>
          </p:nvPr>
        </p:nvGraphicFramePr>
        <p:xfrm>
          <a:off x="13538003" y="40165973"/>
          <a:ext cx="11560574" cy="1402080"/>
        </p:xfrm>
        <a:graphic>
          <a:graphicData uri="http://schemas.openxmlformats.org/drawingml/2006/table">
            <a:tbl>
              <a:tblPr firstRow="1" bandRow="1">
                <a:tableStyleId>{5940675A-B579-460E-94D1-54222C63F5DA}</a:tableStyleId>
              </a:tblPr>
              <a:tblGrid>
                <a:gridCol w="11560574"/>
              </a:tblGrid>
              <a:tr h="370840">
                <a:tc>
                  <a:txBody>
                    <a:bodyPr/>
                    <a:lstStyle/>
                    <a:p>
                      <a:r>
                        <a:rPr lang="en-US" sz="4000" dirty="0" smtClean="0">
                          <a:latin typeface="Arial Rounded MT Bold" pitchFamily="34" charset="0"/>
                        </a:rPr>
                        <a:t>130</a:t>
                      </a:r>
                      <a:r>
                        <a:rPr lang="en-US" sz="4000" baseline="0" dirty="0" smtClean="0">
                          <a:latin typeface="Arial Rounded MT Bold" pitchFamily="34" charset="0"/>
                        </a:rPr>
                        <a:t> inches</a:t>
                      </a:r>
                      <a:r>
                        <a:rPr lang="en-US" sz="4000" dirty="0" smtClean="0">
                          <a:latin typeface="Arial Rounded MT Bold" pitchFamily="34" charset="0"/>
                        </a:rPr>
                        <a:t> </a:t>
                      </a:r>
                      <a:r>
                        <a:rPr lang="en-US" sz="4000" dirty="0" smtClean="0">
                          <a:latin typeface="Arial Rounded MT Bold" pitchFamily="34" charset="0"/>
                        </a:rPr>
                        <a:t>of </a:t>
                      </a:r>
                      <a:r>
                        <a:rPr lang="en-US" sz="4000" dirty="0" smtClean="0">
                          <a:latin typeface="Arial Rounded MT Bold" pitchFamily="34" charset="0"/>
                        </a:rPr>
                        <a:t>19</a:t>
                      </a:r>
                      <a:r>
                        <a:rPr lang="en-US" sz="4000" baseline="0" dirty="0" smtClean="0">
                          <a:latin typeface="Arial Rounded MT Bold" pitchFamily="34" charset="0"/>
                        </a:rPr>
                        <a:t> inch</a:t>
                      </a:r>
                      <a:r>
                        <a:rPr lang="en-US" sz="4000" dirty="0" smtClean="0">
                          <a:latin typeface="Arial Rounded MT Bold" pitchFamily="34" charset="0"/>
                        </a:rPr>
                        <a:t> Wide Rack Space</a:t>
                      </a:r>
                      <a:endParaRPr lang="en-US" sz="4000" dirty="0">
                        <a:latin typeface="Arial Rounded MT Bold" pitchFamily="34" charset="0"/>
                      </a:endParaRPr>
                    </a:p>
                  </a:txBody>
                  <a:tcPr/>
                </a:tc>
              </a:tr>
              <a:tr h="370840">
                <a:tc>
                  <a:txBody>
                    <a:bodyPr/>
                    <a:lstStyle/>
                    <a:p>
                      <a:r>
                        <a:rPr lang="en-US" sz="4000" dirty="0" smtClean="0">
                          <a:latin typeface="Arial Rounded MT Bold" pitchFamily="34" charset="0"/>
                        </a:rPr>
                        <a:t>Specialized Racks, Cabin</a:t>
                      </a:r>
                      <a:r>
                        <a:rPr lang="en-US" sz="4000" baseline="0" dirty="0" smtClean="0">
                          <a:latin typeface="Arial Rounded MT Bold" pitchFamily="34" charset="0"/>
                        </a:rPr>
                        <a:t> and Un-pressurized</a:t>
                      </a:r>
                      <a:endParaRPr lang="en-US" sz="4000" dirty="0">
                        <a:latin typeface="Arial Rounded MT Bold" pitchFamily="34" charset="0"/>
                      </a:endParaRPr>
                    </a:p>
                  </a:txBody>
                  <a:tcPr/>
                </a:tc>
              </a:tr>
            </a:tbl>
          </a:graphicData>
        </a:graphic>
      </p:graphicFrame>
      <p:sp>
        <p:nvSpPr>
          <p:cNvPr id="76" name="TextBox 75"/>
          <p:cNvSpPr txBox="1"/>
          <p:nvPr/>
        </p:nvSpPr>
        <p:spPr>
          <a:xfrm>
            <a:off x="13488990" y="38899147"/>
            <a:ext cx="11658600" cy="914400"/>
          </a:xfrm>
          <a:prstGeom prst="roundRect">
            <a:avLst/>
          </a:prstGeom>
          <a:solidFill>
            <a:srgbClr val="EA9846"/>
          </a:solidFill>
          <a:ln>
            <a:solidFill>
              <a:schemeClr val="tx1"/>
            </a:solidFill>
          </a:ln>
        </p:spPr>
        <p:txBody>
          <a:bodyPr wrap="square" rtlCol="0">
            <a:spAutoFit/>
          </a:bodyPr>
          <a:lstStyle/>
          <a:p>
            <a:pPr algn="ctr"/>
            <a:r>
              <a:rPr lang="en-US" sz="5000" dirty="0" smtClean="0"/>
              <a:t>Rack Space</a:t>
            </a:r>
            <a:endParaRPr lang="en-US" sz="5000" dirty="0"/>
          </a:p>
        </p:txBody>
      </p:sp>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432234" y="13639800"/>
            <a:ext cx="11775295" cy="8836452"/>
          </a:xfrm>
          <a:prstGeom prst="rect">
            <a:avLst/>
          </a:prstGeom>
        </p:spPr>
      </p:pic>
      <p:sp>
        <p:nvSpPr>
          <p:cNvPr id="30" name="TextBox 29"/>
          <p:cNvSpPr txBox="1"/>
          <p:nvPr/>
        </p:nvSpPr>
        <p:spPr>
          <a:xfrm>
            <a:off x="25915184" y="33518563"/>
            <a:ext cx="11658600" cy="914400"/>
          </a:xfrm>
          <a:prstGeom prst="roundRect">
            <a:avLst/>
          </a:prstGeom>
          <a:solidFill>
            <a:srgbClr val="EA9846"/>
          </a:solidFill>
          <a:ln>
            <a:solidFill>
              <a:schemeClr val="tx1"/>
            </a:solidFill>
          </a:ln>
        </p:spPr>
        <p:txBody>
          <a:bodyPr wrap="square" rtlCol="0">
            <a:spAutoFit/>
          </a:bodyPr>
          <a:lstStyle/>
          <a:p>
            <a:pPr algn="ctr"/>
            <a:r>
              <a:rPr lang="en-US" sz="5000" dirty="0" smtClean="0"/>
              <a:t>Towards Community Software Development</a:t>
            </a:r>
            <a:endParaRPr lang="en-US" sz="5000" dirty="0"/>
          </a:p>
        </p:txBody>
      </p:sp>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915184" y="34747200"/>
            <a:ext cx="11658600" cy="8737477"/>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915025" y="13707201"/>
            <a:ext cx="11658918" cy="11591199"/>
          </a:xfrm>
          <a:prstGeom prst="rect">
            <a:avLst/>
          </a:prstGeom>
        </p:spPr>
      </p:pic>
      <p:pic>
        <p:nvPicPr>
          <p:cNvPr id="65" name="Picture 7" descr="K:\Pictures\Citation\N555DS\may 30 2012 sunrise\Kirks_20 meg pix CitationPhotos\IMG_0342.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103" b="6148"/>
          <a:stretch/>
        </p:blipFill>
        <p:spPr bwMode="auto">
          <a:xfrm>
            <a:off x="25953284" y="43586400"/>
            <a:ext cx="11582400" cy="7239000"/>
          </a:xfrm>
          <a:prstGeom prst="rect">
            <a:avLst/>
          </a:prstGeom>
          <a:noFill/>
          <a:ln w="50800">
            <a:solidFill>
              <a:schemeClr val="tx1"/>
            </a:solidFill>
          </a:ln>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25805674" y="25340618"/>
            <a:ext cx="11877621" cy="1938982"/>
          </a:xfrm>
          <a:prstGeom prst="rect">
            <a:avLst/>
          </a:prstGeom>
          <a:solidFill>
            <a:schemeClr val="bg1"/>
          </a:solidFill>
        </p:spPr>
        <p:txBody>
          <a:bodyPr wrap="square" lIns="91440" tIns="45715" rIns="91440" bIns="45715" rtlCol="0">
            <a:spAutoFit/>
          </a:bodyPr>
          <a:lstStyle/>
          <a:p>
            <a:pPr algn="just"/>
            <a:r>
              <a:rPr lang="en-US" sz="4000" dirty="0" smtClean="0"/>
              <a:t>Data processing done with the open source Airborne Data Processing and Analysis (ADPAA) </a:t>
            </a:r>
            <a:r>
              <a:rPr lang="en-US" sz="4000" dirty="0"/>
              <a:t>software package, </a:t>
            </a:r>
            <a:r>
              <a:rPr lang="en-US" sz="4000" dirty="0" smtClean="0"/>
              <a:t>https</a:t>
            </a:r>
            <a:r>
              <a:rPr lang="en-US" sz="4000" dirty="0"/>
              <a:t>://sourceforge.net/projects/adpaa</a:t>
            </a:r>
            <a:r>
              <a:rPr lang="en-US" sz="4000" dirty="0" smtClean="0"/>
              <a:t>/.</a:t>
            </a:r>
            <a:endParaRPr lang="en-US" sz="4000" dirty="0"/>
          </a:p>
        </p:txBody>
      </p:sp>
    </p:spTree>
    <p:extLst>
      <p:ext uri="{BB962C8B-B14F-4D97-AF65-F5344CB8AC3E}">
        <p14:creationId xmlns:p14="http://schemas.microsoft.com/office/powerpoint/2010/main" val="3844348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832</TotalTime>
  <Words>423</Words>
  <Application>Microsoft Office PowerPoint</Application>
  <PresentationFormat>Custom</PresentationFormat>
  <Paragraphs>49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Gapp</dc:creator>
  <cp:lastModifiedBy>delene</cp:lastModifiedBy>
  <cp:revision>60</cp:revision>
  <dcterms:created xsi:type="dcterms:W3CDTF">2017-06-28T16:28:21Z</dcterms:created>
  <dcterms:modified xsi:type="dcterms:W3CDTF">2017-06-30T22:24:47Z</dcterms:modified>
</cp:coreProperties>
</file>