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iOuIu7SE8pmuITpoave/6ESIE5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941BE0-EDD5-6587-F2E4-AE8DE2687470}" v="128" dt="2025-05-12T15:42:31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>
            <a:spLocks noGrp="1"/>
          </p:cNvSpPr>
          <p:nvPr>
            <p:ph type="title"/>
          </p:nvPr>
        </p:nvSpPr>
        <p:spPr>
          <a:xfrm>
            <a:off x="-10510" y="13931"/>
            <a:ext cx="6095810" cy="222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2000"/>
            </a:pPr>
            <a:r>
              <a:rPr lang="en-US" sz="2000" b="1" dirty="0">
                <a:latin typeface="Times New Roman"/>
              </a:rPr>
              <a:t>Research Topic: Unveiling Ice Crystal Chain Aggregates in Winter Storms: Contextualization</a:t>
            </a:r>
            <a:endParaRPr lang="en-US" b="1" dirty="0">
              <a:latin typeface="Times New Roman"/>
            </a:endParaRPr>
          </a:p>
          <a:p>
            <a:pPr>
              <a:buSzPts val="2000"/>
            </a:pPr>
            <a:r>
              <a:rPr lang="en-US" sz="2000" b="1" dirty="0">
                <a:latin typeface="Times New Roman"/>
              </a:rPr>
              <a:t>Using In-situ and Remote-sensing Observations</a:t>
            </a:r>
            <a:br>
              <a:rPr lang="en-US" sz="2000" dirty="0">
                <a:latin typeface="Times New Roman"/>
              </a:rPr>
            </a:br>
            <a:r>
              <a:rPr lang="en-US" sz="2000" dirty="0">
                <a:latin typeface="Times New Roman"/>
              </a:rPr>
              <a:t>PI: David J. Delene, Atmospheric Sciences, University of North Dakota</a:t>
            </a:r>
            <a:br>
              <a:rPr lang="en-US" sz="2000" dirty="0">
                <a:latin typeface="Times New Roman"/>
              </a:rPr>
            </a:br>
            <a:r>
              <a:rPr lang="en-US" sz="2000" dirty="0">
                <a:latin typeface="Times New Roman"/>
              </a:rPr>
              <a:t>david.delene@und.edu</a:t>
            </a:r>
            <a:br>
              <a:rPr lang="en-US" sz="2000" dirty="0">
                <a:latin typeface="Times New Roman"/>
              </a:rPr>
            </a:br>
            <a:r>
              <a:rPr lang="en-US" sz="2000" dirty="0">
                <a:latin typeface="Times New Roman"/>
              </a:rPr>
              <a:t>NASA: John E. Yorks, NASA Goddard,</a:t>
            </a:r>
            <a:br>
              <a:rPr lang="en-US" sz="2000" dirty="0">
                <a:latin typeface="Times New Roman"/>
              </a:rPr>
            </a:br>
            <a:r>
              <a:rPr lang="en-US" sz="2000" dirty="0">
                <a:latin typeface="Times New Roman"/>
              </a:rPr>
              <a:t>john.e.yorks@nasa.gov</a:t>
            </a:r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1"/>
          </p:nvPr>
        </p:nvSpPr>
        <p:spPr>
          <a:xfrm>
            <a:off x="5968706" y="2859530"/>
            <a:ext cx="6220246" cy="181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600" dirty="0">
                <a:latin typeface="Times New Roman"/>
              </a:rPr>
              <a:t>  </a:t>
            </a:r>
            <a:r>
              <a:rPr lang="en-US" sz="1700" dirty="0">
                <a:latin typeface="Times New Roman"/>
              </a:rPr>
              <a:t>  Next Steps:</a:t>
            </a:r>
            <a:r>
              <a:rPr lang="en-US" sz="1600" dirty="0">
                <a:latin typeface="Times New Roman"/>
              </a:rPr>
              <a:t> 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US" sz="1200" dirty="0">
                <a:latin typeface="Times New Roman"/>
              </a:rPr>
              <a:t>Submission to MOSAICS 5-yr Collaboration Award.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US" sz="1200" dirty="0">
                <a:latin typeface="Times New Roman"/>
              </a:rPr>
              <a:t>Pursue joint partnerships for future airborne/laboratory research.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600" dirty="0">
                <a:latin typeface="Times New Roman"/>
              </a:rPr>
              <a:t>   </a:t>
            </a:r>
            <a:r>
              <a:rPr lang="en-US" sz="1700" dirty="0">
                <a:latin typeface="Times New Roman"/>
              </a:rPr>
              <a:t> Students:</a:t>
            </a:r>
            <a:r>
              <a:rPr lang="en-US" sz="1600" dirty="0">
                <a:latin typeface="Times New Roman"/>
              </a:rPr>
              <a:t> </a:t>
            </a:r>
            <a:endParaRPr sz="1600" dirty="0">
              <a:latin typeface="Times New Roman"/>
            </a:endParaRP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US" sz="1200" dirty="0">
                <a:latin typeface="Times New Roman"/>
              </a:rPr>
              <a:t>Two visits (10 weeks total) to GSFC to analyze chain aggregate observations from IMPACTS using ML/AI, contextualized with remote sensing data.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US" sz="1200" dirty="0">
                <a:latin typeface="Times New Roman"/>
              </a:rPr>
              <a:t>Oral/poster presentation at international/national conferences. Two manuscripts submitted to scholarly journals (JAS/JGR).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US" sz="1200" dirty="0">
                <a:latin typeface="Times New Roman"/>
                <a:cs typeface="Times New Roman"/>
              </a:rPr>
              <a:t>1 Ph.D. student and 2-4 undergraduate students</a:t>
            </a:r>
            <a:endParaRPr lang="en-US" sz="1200" dirty="0">
              <a:latin typeface="Times New Roman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0" y="4612105"/>
            <a:ext cx="608990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Calibri"/>
                <a:cs typeface="Calibri"/>
                <a:sym typeface="Calibri"/>
              </a:rPr>
              <a:t>SMD Relevance: </a:t>
            </a:r>
            <a:endParaRPr lang="en-US" sz="1700" dirty="0">
              <a:solidFill>
                <a:schemeClr val="dk1"/>
              </a:solidFill>
              <a:latin typeface="Times New Roman"/>
            </a:endParaRPr>
          </a:p>
          <a:p>
            <a:pPr marL="742950" lvl="1" indent="-285750"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mes New Roman"/>
                <a:ea typeface="Calibri"/>
                <a:cs typeface="Calibri"/>
                <a:sym typeface="Calibri"/>
              </a:rPr>
              <a:t>NASA Earth Science and Aerospace Research Missions</a:t>
            </a:r>
            <a:endParaRPr lang="en-US" sz="1300" dirty="0">
              <a:solidFill>
                <a:schemeClr val="dk1"/>
              </a:solidFill>
              <a:latin typeface="Times New Roman"/>
              <a:ea typeface="Calibri"/>
              <a:cs typeface="Calibri"/>
            </a:endParaRPr>
          </a:p>
          <a:p>
            <a:pPr marL="742950" lvl="1" indent="-285750">
              <a:buClr>
                <a:schemeClr val="dk1"/>
              </a:buClr>
              <a:buSzPts val="1600"/>
              <a:buChar char="–"/>
            </a:pPr>
            <a:r>
              <a:rPr lang="en-US" sz="1300" dirty="0">
                <a:solidFill>
                  <a:schemeClr val="dk1"/>
                </a:solidFill>
                <a:latin typeface="Times New Roman"/>
                <a:ea typeface="Calibri"/>
                <a:cs typeface="Calibri"/>
              </a:rPr>
              <a:t>Understanding the formation and behavior of ice crystal aggregates in storms for improving model microphysical parameterizations.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Calibri"/>
                <a:cs typeface="Calibri"/>
                <a:sym typeface="Calibri"/>
              </a:rPr>
              <a:t>Mentoring </a:t>
            </a:r>
            <a:r>
              <a:rPr lang="en-US" sz="1700" dirty="0">
                <a:solidFill>
                  <a:schemeClr val="dk1"/>
                </a:solidFill>
                <a:latin typeface="Times New Roman"/>
                <a:ea typeface="Calibri"/>
                <a:cs typeface="Calibri"/>
                <a:sym typeface="Calibri"/>
              </a:rPr>
              <a:t>Approach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Calibri"/>
                <a:cs typeface="Calibri"/>
                <a:sym typeface="Calibri"/>
              </a:rPr>
              <a:t>: </a:t>
            </a:r>
            <a:endParaRPr sz="1700" dirty="0">
              <a:solidFill>
                <a:schemeClr val="dk1"/>
              </a:solidFill>
              <a:latin typeface="Times New Roman"/>
            </a:endParaRPr>
          </a:p>
          <a:p>
            <a:pPr marL="742950" lvl="1" indent="-285750"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mes New Roman"/>
                <a:ea typeface="Calibri"/>
                <a:cs typeface="Calibri"/>
              </a:rPr>
              <a:t>Conduct weekly in-person/virtual meetings, research and professional support.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Calibri"/>
                <a:cs typeface="Calibri"/>
                <a:sym typeface="Calibri"/>
              </a:rPr>
              <a:t>Expected </a:t>
            </a:r>
            <a:r>
              <a:rPr lang="en-US" sz="1700" dirty="0">
                <a:solidFill>
                  <a:schemeClr val="dk1"/>
                </a:solidFill>
                <a:latin typeface="Times New Roman"/>
                <a:ea typeface="Calibri"/>
                <a:cs typeface="Calibri"/>
                <a:sym typeface="Calibri"/>
              </a:rPr>
              <a:t>Impacts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Times New Roman"/>
                <a:ea typeface="Calibri"/>
                <a:cs typeface="Calibri"/>
                <a:sym typeface="Calibri"/>
              </a:rPr>
              <a:t>: </a:t>
            </a:r>
            <a:endParaRPr sz="1700" dirty="0">
              <a:solidFill>
                <a:schemeClr val="dk1"/>
              </a:solidFill>
              <a:latin typeface="Times New Roman"/>
            </a:endParaRPr>
          </a:p>
          <a:p>
            <a:pPr marL="742950" lvl="1" indent="-285750"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mes New Roman"/>
                <a:ea typeface="Calibri"/>
                <a:cs typeface="Calibri"/>
                <a:sym typeface="Calibri"/>
              </a:rPr>
              <a:t>Students gain research, career, and personal support to succeed in STEM.</a:t>
            </a:r>
            <a:endParaRPr sz="1300" dirty="0">
              <a:solidFill>
                <a:schemeClr val="dk1"/>
              </a:solidFill>
              <a:latin typeface="Times New Roman"/>
            </a:endParaRPr>
          </a:p>
          <a:p>
            <a:pPr marL="742950" lvl="1" indent="-285750"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mes New Roman"/>
                <a:ea typeface="Calibri"/>
                <a:cs typeface="Calibri"/>
                <a:sym typeface="Calibri"/>
              </a:rPr>
              <a:t>Long-term partnerships between faculty and NASA partner that will enable a robust foundation for future proposals.</a:t>
            </a:r>
            <a:endParaRPr sz="1300" dirty="0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756CD8-851F-CC39-2512-87C0965CFE6B}"/>
              </a:ext>
            </a:extLst>
          </p:cNvPr>
          <p:cNvSpPr/>
          <p:nvPr/>
        </p:nvSpPr>
        <p:spPr>
          <a:xfrm>
            <a:off x="75129" y="2257961"/>
            <a:ext cx="5833955" cy="23863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63500" dist="38100" dir="2700000">
              <a:srgbClr val="000000">
                <a:alpha val="7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llage of images of different shapes&#10;&#10;AI-generated content may be incorrect.">
            <a:extLst>
              <a:ext uri="{FF2B5EF4-FFF2-40B4-BE49-F238E27FC236}">
                <a16:creationId xmlns:a16="http://schemas.microsoft.com/office/drawing/2014/main" id="{A296A86C-9D6F-DA66-9997-654E13E460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4" t="3315" r="1593" b="2947"/>
          <a:stretch/>
        </p:blipFill>
        <p:spPr>
          <a:xfrm>
            <a:off x="266323" y="2314840"/>
            <a:ext cx="5290349" cy="18370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1E36D1-E31A-8929-B43F-BA66550FA769}"/>
              </a:ext>
            </a:extLst>
          </p:cNvPr>
          <p:cNvSpPr txBox="1"/>
          <p:nvPr/>
        </p:nvSpPr>
        <p:spPr>
          <a:xfrm>
            <a:off x="263778" y="4155423"/>
            <a:ext cx="5283199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900" dirty="0">
                <a:latin typeface="Times New Roman"/>
              </a:rPr>
              <a:t>Figure 1. A collage of Particle Habit Imaging and Polar Scattering (PHIPS) probe images of ice crystal chain aggregates observed in-situ during (a) CapeEx19 and (b) IMPACTS field projects. Images courtesy of Dr. Emma Järvinen of Wuppertal University.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FC4EDD-14E6-6CD9-D00A-1B0CF63C7125}"/>
              </a:ext>
            </a:extLst>
          </p:cNvPr>
          <p:cNvSpPr/>
          <p:nvPr/>
        </p:nvSpPr>
        <p:spPr>
          <a:xfrm>
            <a:off x="6365085" y="15370"/>
            <a:ext cx="5385998" cy="28680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63500" dist="38100">
              <a:srgbClr val="000000">
                <a:alpha val="7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B9954C-25B4-38D9-3866-DF51995C55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2639" b="-347"/>
          <a:stretch/>
        </p:blipFill>
        <p:spPr>
          <a:xfrm>
            <a:off x="6770573" y="43998"/>
            <a:ext cx="4471847" cy="22440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2B44F0-2C36-C2DC-54C3-1A92F5C2096F}"/>
              </a:ext>
            </a:extLst>
          </p:cNvPr>
          <p:cNvSpPr txBox="1"/>
          <p:nvPr/>
        </p:nvSpPr>
        <p:spPr>
          <a:xfrm>
            <a:off x="6369804" y="2234814"/>
            <a:ext cx="538346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900">
                <a:latin typeface="Times New Roman"/>
              </a:rPr>
              <a:t>Figure 2. A 4-panel plot showing a collocated flight leg of the ER-2 (20 km AGL) and P-3 (5.9 km AGL) aircraft on January 19, 2022, during the NASA IMPACTS field campaign over Montréal, Canada. The P-3 flight track is overlaid using color-coding by the percentage of manually classified chain aggregates relative to all Cloud Particle Imager (CPI) particles.</a:t>
            </a:r>
          </a:p>
        </p:txBody>
      </p: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65546FFF-70D6-6D48-D683-AA42B0611C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6945" y="1250280"/>
            <a:ext cx="944981" cy="737938"/>
          </a:xfrm>
          <a:prstGeom prst="rect">
            <a:avLst/>
          </a:prstGeom>
        </p:spPr>
      </p:pic>
      <p:pic>
        <p:nvPicPr>
          <p:cNvPr id="15" name="Picture 14" descr="A logo with green and white text&#10;&#10;AI-generated content may be incorrect.">
            <a:extLst>
              <a:ext uri="{FF2B5EF4-FFF2-40B4-BE49-F238E27FC236}">
                <a16:creationId xmlns:a16="http://schemas.microsoft.com/office/drawing/2014/main" id="{09C24411-CCE0-C809-C8BF-0A18553C8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580" y="1183105"/>
            <a:ext cx="882317" cy="8622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212740-E6C0-8298-BE04-64F6E117D39B}"/>
              </a:ext>
            </a:extLst>
          </p:cNvPr>
          <p:cNvSpPr/>
          <p:nvPr/>
        </p:nvSpPr>
        <p:spPr>
          <a:xfrm>
            <a:off x="6087994" y="4708746"/>
            <a:ext cx="5992134" cy="182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63500" dist="38100">
              <a:srgbClr val="000000">
                <a:alpha val="7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862E1B-0F02-6ADF-6CD8-72BE06DB8C38}"/>
              </a:ext>
            </a:extLst>
          </p:cNvPr>
          <p:cNvSpPr txBox="1"/>
          <p:nvPr/>
        </p:nvSpPr>
        <p:spPr>
          <a:xfrm>
            <a:off x="5976853" y="6531892"/>
            <a:ext cx="62250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latin typeface="Times New Roman"/>
              </a:rPr>
              <a:t>Imaged From Left to Right: David Delene (PI), Shawn Wagner (Co-I), Christian Nairy (Ph.D.), Jenna Post (U), Jacob Halmos (U), Bryce </a:t>
            </a:r>
            <a:r>
              <a:rPr lang="en-US" sz="900" err="1">
                <a:latin typeface="Times New Roman"/>
              </a:rPr>
              <a:t>Rickbeil</a:t>
            </a:r>
            <a:r>
              <a:rPr lang="en-US" sz="900">
                <a:latin typeface="Times New Roman"/>
              </a:rPr>
              <a:t> (U), Conrad </a:t>
            </a:r>
            <a:r>
              <a:rPr lang="en-US" sz="900" err="1">
                <a:latin typeface="Times New Roman"/>
              </a:rPr>
              <a:t>Slad</a:t>
            </a:r>
            <a:r>
              <a:rPr lang="en-US" sz="900">
                <a:latin typeface="Times New Roman"/>
              </a:rPr>
              <a:t> (U), John Yorks (NASA Partner), Joseph Finlon (NASA Co-Partner)</a:t>
            </a:r>
          </a:p>
        </p:txBody>
      </p:sp>
      <p:pic>
        <p:nvPicPr>
          <p:cNvPr id="6" name="Picture 5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54A4FF63-4E42-4F11-4C1A-89557EEF200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6410" t="7800" r="30738" b="23076"/>
          <a:stretch/>
        </p:blipFill>
        <p:spPr>
          <a:xfrm>
            <a:off x="6103599" y="4711344"/>
            <a:ext cx="3684974" cy="1817614"/>
          </a:xfrm>
          <a:prstGeom prst="rect">
            <a:avLst/>
          </a:prstGeom>
        </p:spPr>
      </p:pic>
      <p:pic>
        <p:nvPicPr>
          <p:cNvPr id="2" name="Picture 1" descr="Two men standing next to each other&#10;&#10;AI-generated content may be incorrect.">
            <a:extLst>
              <a:ext uri="{FF2B5EF4-FFF2-40B4-BE49-F238E27FC236}">
                <a16:creationId xmlns:a16="http://schemas.microsoft.com/office/drawing/2014/main" id="{26E51129-8207-A933-76DF-24F72CC6D42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06" t="17910" r="-183" b="23866"/>
          <a:stretch/>
        </p:blipFill>
        <p:spPr>
          <a:xfrm>
            <a:off x="9790994" y="4709181"/>
            <a:ext cx="2291632" cy="18248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5fcd5c-1750-4716-8839-1fe415268f5f">
      <Terms xmlns="http://schemas.microsoft.com/office/infopath/2007/PartnerControls"/>
    </lcf76f155ced4ddcb4097134ff3c332f>
    <TaxCatchAll xmlns="ccf8c355-03ec-4ea8-aa08-9902a6ee34e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59FFA4545BFC4D97657D89C229B7A7" ma:contentTypeVersion="13" ma:contentTypeDescription="Create a new document." ma:contentTypeScope="" ma:versionID="452d2de8f828ef1133e2061ad1724509">
  <xsd:schema xmlns:xsd="http://www.w3.org/2001/XMLSchema" xmlns:xs="http://www.w3.org/2001/XMLSchema" xmlns:p="http://schemas.microsoft.com/office/2006/metadata/properties" xmlns:ns2="055fcd5c-1750-4716-8839-1fe415268f5f" xmlns:ns3="ccf8c355-03ec-4ea8-aa08-9902a6ee34ec" targetNamespace="http://schemas.microsoft.com/office/2006/metadata/properties" ma:root="true" ma:fieldsID="056a10ec29e8c664951dc2948a6eff24" ns2:_="" ns3:_="">
    <xsd:import namespace="055fcd5c-1750-4716-8839-1fe415268f5f"/>
    <xsd:import namespace="ccf8c355-03ec-4ea8-aa08-9902a6ee34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5fcd5c-1750-4716-8839-1fe415268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f8c355-03ec-4ea8-aa08-9902a6ee34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2b4cb3d-f7bb-446d-97d4-c63aff787c0b}" ma:internalName="TaxCatchAll" ma:showField="CatchAllData" ma:web="ccf8c355-03ec-4ea8-aa08-9902a6ee34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876DD8-0F7C-4363-A295-58198F8DA94C}">
  <ds:schemaRefs>
    <ds:schemaRef ds:uri="055fcd5c-1750-4716-8839-1fe415268f5f"/>
    <ds:schemaRef ds:uri="ccf8c355-03ec-4ea8-aa08-9902a6ee34ec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A58B923-85DE-4A7D-9772-77A574EBA8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A428DC-DE07-42E8-9D51-F098743EB76D}">
  <ds:schemaRefs>
    <ds:schemaRef ds:uri="055fcd5c-1750-4716-8839-1fe415268f5f"/>
    <ds:schemaRef ds:uri="ccf8c355-03ec-4ea8-aa08-9902a6ee34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Research Topic: Unveiling Ice Crystal Chain Aggregates in Winter Storms: Contextualization Using In-situ and Remote-sensing Observations PI: David J. Delene, Atmospheric Sciences, University of North Dakota david.delene@und.edu NASA: John E. Yorks, NASA Goddard, john.e.yorks@nasa.gov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Patricia Boyd</dc:creator>
  <cp:revision>38</cp:revision>
  <dcterms:created xsi:type="dcterms:W3CDTF">2014-11-25T18:04:35Z</dcterms:created>
  <dcterms:modified xsi:type="dcterms:W3CDTF">2025-05-16T16:35:58Z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0x0101008A59FFA4545BFC4D97657D89C229B7A7</vt:lpwstr>
  </property>
</Properties>
</file>