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75a42a634b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75a42a634b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375a42a634b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375a42a634b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75a42a634b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375a42a634b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75a42a634b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75a42a634b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375a42a634b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375a42a634b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375a42a634b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375a42a634b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75a42a634b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75a42a634b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75a42a634b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75a42a634b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375a42a634b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375a42a634b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372a2cda475_0_5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372a2cda475_0_5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72a2cda475_0_5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72a2cda475_0_5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72a2cda475_0_5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72a2cda475_0_5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72a2cda475_0_5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72a2cda475_0_5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72a2cda475_0_5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72a2cda475_0_5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75a42a634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75a42a634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75a42a634b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375a42a634b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375a42a634b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375a42a634b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jpg"/><Relationship Id="rId4" Type="http://schemas.openxmlformats.org/officeDocument/2006/relationships/image" Target="../media/image19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www.youtube.com/watch?v=EU8V4SDnatU" TargetMode="External"/><Relationship Id="rId4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http://www.youtube.com/watch?v=GsMyLJfYSO8" TargetMode="External"/><Relationship Id="rId4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hyperlink" Target="http://www.youtube.com/watch?v=VADxkqVwoYs" TargetMode="External"/><Relationship Id="rId4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jpg"/><Relationship Id="rId4" Type="http://schemas.openxmlformats.org/officeDocument/2006/relationships/image" Target="../media/image23.jpg"/><Relationship Id="rId5" Type="http://schemas.openxmlformats.org/officeDocument/2006/relationships/image" Target="../media/image21.jpg"/><Relationship Id="rId6" Type="http://schemas.openxmlformats.org/officeDocument/2006/relationships/image" Target="../media/image20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4.jpg"/><Relationship Id="rId4" Type="http://schemas.openxmlformats.org/officeDocument/2006/relationships/image" Target="../media/image14.jpg"/><Relationship Id="rId5" Type="http://schemas.openxmlformats.org/officeDocument/2006/relationships/image" Target="../media/image1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jpg"/><Relationship Id="rId4" Type="http://schemas.openxmlformats.org/officeDocument/2006/relationships/image" Target="../media/image1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jpg"/><Relationship Id="rId4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jpg"/><Relationship Id="rId4" Type="http://schemas.openxmlformats.org/officeDocument/2006/relationships/image" Target="../media/image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vDvNsVbyS1s" TargetMode="External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8" y="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Cloud Se</a:t>
            </a:r>
            <a:r>
              <a:rPr lang="en"/>
              <a:t>eding</a:t>
            </a:r>
            <a:r>
              <a:rPr lang="en"/>
              <a:t> Internship Experience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4654450" y="1355175"/>
            <a:ext cx="44544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000000"/>
                </a:solidFill>
              </a:rPr>
              <a:t>Vivian Broughton</a:t>
            </a:r>
            <a:endParaRPr>
              <a:solidFill>
                <a:srgbClr val="000000"/>
              </a:solidFill>
            </a:endParaRPr>
          </a:p>
        </p:txBody>
      </p:sp>
      <p:pic>
        <p:nvPicPr>
          <p:cNvPr descr="Vivian standing with a former military fighter pilot named Sticky, with his jet." id="56" name="Google Shape;56;p13" title="pic 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625" y="2272500"/>
            <a:ext cx="3723300" cy="27924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nset at Bowman Regional Airport &#10;" id="57" name="Google Shape;57;p13" title="IMG_615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95425" y="2052600"/>
            <a:ext cx="3948792" cy="2961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6315075" y="485775"/>
            <a:ext cx="2517300" cy="4083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en" sz="2500">
                <a:solidFill>
                  <a:srgbClr val="000000"/>
                </a:solidFill>
              </a:rPr>
              <a:t>Low cloud deck rolled in as we prepped the plane</a:t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en" sz="2500">
                <a:solidFill>
                  <a:srgbClr val="000000"/>
                </a:solidFill>
              </a:rPr>
              <a:t>We used our spare for the </a:t>
            </a:r>
            <a:r>
              <a:rPr lang="en" sz="2500">
                <a:solidFill>
                  <a:srgbClr val="000000"/>
                </a:solidFill>
              </a:rPr>
              <a:t>next flight</a:t>
            </a:r>
            <a:endParaRPr sz="2500">
              <a:solidFill>
                <a:srgbClr val="000000"/>
              </a:solidFill>
            </a:endParaRPr>
          </a:p>
        </p:txBody>
      </p:sp>
      <p:pic>
        <p:nvPicPr>
          <p:cNvPr descr="View from the ramp of Bowman Regional Airport with the two planes and the low cloud deck." id="119" name="Google Shape;119;p22" title="IMG_6323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50" y="61175"/>
            <a:ext cx="6166824" cy="4625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3" title="Taxiing out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4" title="radar gif 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5" title="seeding 2nd storm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6"/>
          <p:cNvSpPr txBox="1"/>
          <p:nvPr>
            <p:ph idx="1" type="body"/>
          </p:nvPr>
        </p:nvSpPr>
        <p:spPr>
          <a:xfrm>
            <a:off x="6105525" y="404850"/>
            <a:ext cx="2907900" cy="432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en" sz="2500">
                <a:solidFill>
                  <a:srgbClr val="000000"/>
                </a:solidFill>
              </a:rPr>
              <a:t>Raining a little bit in this photo</a:t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en" sz="2500">
                <a:solidFill>
                  <a:srgbClr val="000000"/>
                </a:solidFill>
              </a:rPr>
              <a:t>See the lower clouds</a:t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en" sz="2500">
                <a:solidFill>
                  <a:srgbClr val="000000"/>
                </a:solidFill>
              </a:rPr>
              <a:t>Left is bad target</a:t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en" sz="2500">
                <a:solidFill>
                  <a:srgbClr val="000000"/>
                </a:solidFill>
              </a:rPr>
              <a:t>Right is better target</a:t>
            </a:r>
            <a:endParaRPr sz="2500">
              <a:solidFill>
                <a:srgbClr val="000000"/>
              </a:solidFill>
            </a:endParaRPr>
          </a:p>
        </p:txBody>
      </p:sp>
      <p:pic>
        <p:nvPicPr>
          <p:cNvPr descr="View from cockpit of thunderstorm. The right side has scattered clouds that would not have updrafts. The right side has a more defined layer with updrafts. " id="140" name="Google Shape;140;p26" title="IMG_633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5772152" cy="4329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At this point, I stopped taking photos because I had slightly more important things to do.</a:t>
            </a:r>
            <a:endParaRPr sz="2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500">
                <a:solidFill>
                  <a:schemeClr val="dk1"/>
                </a:solidFill>
              </a:rPr>
              <a:t>Like escape looming IMC and night… </a:t>
            </a:r>
            <a:endParaRPr sz="25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8"/>
          <p:cNvSpPr txBox="1"/>
          <p:nvPr>
            <p:ph type="title"/>
          </p:nvPr>
        </p:nvSpPr>
        <p:spPr>
          <a:xfrm>
            <a:off x="3448075" y="1102250"/>
            <a:ext cx="2247900" cy="191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Coming back from Spearfish the next day</a:t>
            </a:r>
            <a:endParaRPr/>
          </a:p>
        </p:txBody>
      </p:sp>
      <p:pic>
        <p:nvPicPr>
          <p:cNvPr descr="Plane on the ramp of Spearfish the next day with a clear blue sky." id="151" name="Google Shape;151;p28" title="IMG_6344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3428984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ew of the Spearfish ramp and clear blue sky." id="152" name="Google Shape;152;p28" title="IMG_634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" y="2571750"/>
            <a:ext cx="3428964" cy="25717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ew from cockpit of blue skies and flying over a lower cloud deck on our way back to Bowman." id="153" name="Google Shape;153;p28" title="IMG_6346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5025" y="25"/>
            <a:ext cx="3428976" cy="25717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de view from the right seat of the plane of the low cloud deck and blue sky on our way back to Bowman." id="154" name="Google Shape;154;p28" title="IMG_6347.jp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15025" y="2571782"/>
            <a:ext cx="3428976" cy="25717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iew from right side of the plane of a rainbow at the end of a seeding mission." id="159" name="Google Shape;159;p29" title="IMG_636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0"/>
          <p:cNvSpPr txBox="1"/>
          <p:nvPr>
            <p:ph type="title"/>
          </p:nvPr>
        </p:nvSpPr>
        <p:spPr>
          <a:xfrm>
            <a:off x="0" y="1428750"/>
            <a:ext cx="228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 :)</a:t>
            </a:r>
            <a:endParaRPr/>
          </a:p>
        </p:txBody>
      </p:sp>
      <p:pic>
        <p:nvPicPr>
          <p:cNvPr descr="View of a rainbow illuminated by a sunset at Bowman Regional Airport with the plane on the ramp.." id="165" name="Google Shape;165;p30" title="IMG_615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0"/>
            <a:ext cx="6858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me</a:t>
            </a:r>
            <a:endParaRPr/>
          </a:p>
        </p:txBody>
      </p:sp>
      <p:sp>
        <p:nvSpPr>
          <p:cNvPr id="63" name="Google Shape;63;p14"/>
          <p:cNvSpPr txBox="1"/>
          <p:nvPr>
            <p:ph idx="1" type="body"/>
          </p:nvPr>
        </p:nvSpPr>
        <p:spPr>
          <a:xfrm>
            <a:off x="311700" y="1152475"/>
            <a:ext cx="49704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956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5"/>
              <a:buChar char="●"/>
            </a:pPr>
            <a:r>
              <a:rPr lang="en" sz="1904">
                <a:solidFill>
                  <a:srgbClr val="000000"/>
                </a:solidFill>
              </a:rPr>
              <a:t>4th year</a:t>
            </a:r>
            <a:endParaRPr sz="1904">
              <a:solidFill>
                <a:srgbClr val="000000"/>
              </a:solidFill>
            </a:endParaRPr>
          </a:p>
          <a:p>
            <a:pPr indent="-34956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5"/>
              <a:buChar char="●"/>
            </a:pPr>
            <a:r>
              <a:rPr lang="en" sz="1904">
                <a:solidFill>
                  <a:srgbClr val="000000"/>
                </a:solidFill>
              </a:rPr>
              <a:t>Aviation Safety Major</a:t>
            </a:r>
            <a:endParaRPr sz="1904">
              <a:solidFill>
                <a:srgbClr val="000000"/>
              </a:solidFill>
            </a:endParaRPr>
          </a:p>
          <a:p>
            <a:pPr indent="-34956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5"/>
              <a:buChar char="●"/>
            </a:pPr>
            <a:r>
              <a:rPr lang="en" sz="1904">
                <a:solidFill>
                  <a:srgbClr val="000000"/>
                </a:solidFill>
              </a:rPr>
              <a:t>Used to be Commercial Aviation with Atmospheric Sciences Minor</a:t>
            </a:r>
            <a:endParaRPr sz="1904">
              <a:solidFill>
                <a:srgbClr val="000000"/>
              </a:solidFill>
            </a:endParaRPr>
          </a:p>
          <a:p>
            <a:pPr indent="-34956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5"/>
              <a:buChar char="●"/>
            </a:pPr>
            <a:r>
              <a:rPr lang="en" sz="1904">
                <a:solidFill>
                  <a:srgbClr val="000000"/>
                </a:solidFill>
              </a:rPr>
              <a:t>Plan to be an FAA Aircraft Dispatcher</a:t>
            </a:r>
            <a:endParaRPr sz="1904">
              <a:solidFill>
                <a:srgbClr val="000000"/>
              </a:solidFill>
            </a:endParaRPr>
          </a:p>
          <a:p>
            <a:pPr indent="-349567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5"/>
              <a:buChar char="●"/>
            </a:pPr>
            <a:r>
              <a:rPr lang="en" sz="1904">
                <a:solidFill>
                  <a:srgbClr val="000000"/>
                </a:solidFill>
              </a:rPr>
              <a:t>Used career services to help prepare for interview</a:t>
            </a:r>
            <a:endParaRPr sz="1904">
              <a:solidFill>
                <a:srgbClr val="000000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SzPts val="852"/>
              <a:buNone/>
            </a:pPr>
            <a:r>
              <a:t/>
            </a:r>
            <a:endParaRPr sz="1904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SzPts val="852"/>
              <a:buNone/>
            </a:pPr>
            <a:r>
              <a:t/>
            </a:r>
            <a:endParaRPr sz="1704">
              <a:solidFill>
                <a:srgbClr val="000000"/>
              </a:solidFill>
            </a:endParaRPr>
          </a:p>
        </p:txBody>
      </p:sp>
      <p:pic>
        <p:nvPicPr>
          <p:cNvPr descr="Vivian and the rest of the crew." id="64" name="Google Shape;64;p14" title="pic 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80775" y="69300"/>
            <a:ext cx="1937324" cy="145299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vian holding a model of the second largest recorded hailstone that landed in Vivian, South Dakota." id="65" name="Google Shape;65;p14" title="pic 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18619" y="2323075"/>
            <a:ext cx="2061651" cy="274884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 of storm from cockpit window of plane." id="66" name="Google Shape;66;p14" title="IMG_6112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72996" y="105525"/>
            <a:ext cx="2651752" cy="19888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3207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The Internship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en" sz="2500">
                <a:solidFill>
                  <a:srgbClr val="000000"/>
                </a:solidFill>
              </a:rPr>
              <a:t>Fly Piper Seneca II</a:t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Char char="●"/>
            </a:pPr>
            <a:r>
              <a:rPr lang="en" sz="2500">
                <a:solidFill>
                  <a:schemeClr val="dk1"/>
                </a:solidFill>
              </a:rPr>
              <a:t>Need Multi-Engine add on</a:t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en" sz="2500">
                <a:solidFill>
                  <a:srgbClr val="000000"/>
                </a:solidFill>
              </a:rPr>
              <a:t>Mix chemicals, get plane ready for next launch, assist PIC in flight, record keeping, talk with public</a:t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en" sz="2500">
                <a:solidFill>
                  <a:srgbClr val="000000"/>
                </a:solidFill>
              </a:rPr>
              <a:t>Based in Bowman, ND</a:t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en" sz="2500">
                <a:solidFill>
                  <a:srgbClr val="000000"/>
                </a:solidFill>
              </a:rPr>
              <a:t>24/7 on call</a:t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en" sz="2500">
                <a:solidFill>
                  <a:srgbClr val="000000"/>
                </a:solidFill>
              </a:rPr>
              <a:t>Lasts June 1st to August 31st, but can leave early</a:t>
            </a:r>
            <a:endParaRPr sz="25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500">
              <a:solidFill>
                <a:srgbClr val="000000"/>
              </a:solidFill>
            </a:endParaRPr>
          </a:p>
        </p:txBody>
      </p:sp>
      <p:pic>
        <p:nvPicPr>
          <p:cNvPr descr="Construction of the replacement of the radar at Bowman Regional Airport." id="73" name="Google Shape;73;p15" title="IMG_6207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12098" y="3634324"/>
            <a:ext cx="1131900" cy="15091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Used the Lohse Generator to burn Silver Iodide solution into thunderstorm." id="74" name="Google Shape;74;p15" title="IMG_6113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0675" y="118050"/>
            <a:ext cx="2481076" cy="186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About The Internship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152475"/>
            <a:ext cx="5578800" cy="39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en" sz="2500">
                <a:solidFill>
                  <a:srgbClr val="000000"/>
                </a:solidFill>
              </a:rPr>
              <a:t>7 days of vacation you can use if scheduled ahead of time</a:t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en" sz="2500">
                <a:solidFill>
                  <a:srgbClr val="000000"/>
                </a:solidFill>
              </a:rPr>
              <a:t>Option to live with coworkers, </a:t>
            </a:r>
            <a:r>
              <a:rPr lang="en" sz="2500">
                <a:solidFill>
                  <a:srgbClr val="000000"/>
                </a:solidFill>
              </a:rPr>
              <a:t>separate</a:t>
            </a:r>
            <a:r>
              <a:rPr lang="en" sz="2500">
                <a:solidFill>
                  <a:srgbClr val="000000"/>
                </a:solidFill>
              </a:rPr>
              <a:t> rent</a:t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en" sz="2500">
                <a:solidFill>
                  <a:srgbClr val="000000"/>
                </a:solidFill>
              </a:rPr>
              <a:t>I got paid $20 an hour</a:t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en" sz="2500">
                <a:solidFill>
                  <a:srgbClr val="000000"/>
                </a:solidFill>
              </a:rPr>
              <a:t>Interns selected on ranked point system with flight hours being big factor</a:t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en" sz="2500">
                <a:solidFill>
                  <a:srgbClr val="000000"/>
                </a:solidFill>
              </a:rPr>
              <a:t>Can be dicey, very different to flying at UND</a:t>
            </a:r>
            <a:endParaRPr sz="2500">
              <a:solidFill>
                <a:srgbClr val="000000"/>
              </a:solidFill>
            </a:endParaRPr>
          </a:p>
        </p:txBody>
      </p:sp>
      <p:pic>
        <p:nvPicPr>
          <p:cNvPr descr="View from the farm I lived on of a towering cumulonimbus cloud." id="81" name="Google Shape;81;p16" title="IMG_6366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2650" y="2487050"/>
            <a:ext cx="3370100" cy="252757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ide view of plane facing a beautiful blue sky with some clouds." id="82" name="Google Shape;82;p16" title="IMG_6396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47550" y="215600"/>
            <a:ext cx="2915676" cy="2186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Study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en" sz="2500">
                <a:solidFill>
                  <a:srgbClr val="000000"/>
                </a:solidFill>
              </a:rPr>
              <a:t>July 20th, 2025, evening</a:t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en" sz="2500">
                <a:solidFill>
                  <a:srgbClr val="000000"/>
                </a:solidFill>
              </a:rPr>
              <a:t>Two rounds of storms </a:t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en" sz="2500">
                <a:solidFill>
                  <a:srgbClr val="000000"/>
                </a:solidFill>
              </a:rPr>
              <a:t>1st storm was very good</a:t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en" sz="2500">
                <a:solidFill>
                  <a:srgbClr val="000000"/>
                </a:solidFill>
              </a:rPr>
              <a:t>Initially launched as rain enhancement, but it grew into hail suppression criteria by the time we got to it</a:t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en" sz="2500">
                <a:solidFill>
                  <a:srgbClr val="000000"/>
                </a:solidFill>
              </a:rPr>
              <a:t>Landed back in Bowman </a:t>
            </a:r>
            <a:r>
              <a:rPr lang="en" sz="2500">
                <a:solidFill>
                  <a:srgbClr val="000000"/>
                </a:solidFill>
              </a:rPr>
              <a:t>due to running out of chemical mix in burners</a:t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en" sz="2500">
                <a:solidFill>
                  <a:srgbClr val="000000"/>
                </a:solidFill>
              </a:rPr>
              <a:t>Refueled, cleaned burners, refilled chem, reracked BIPs</a:t>
            </a:r>
            <a:endParaRPr sz="2500">
              <a:solidFill>
                <a:srgbClr val="000000"/>
              </a:solidFill>
            </a:endParaRPr>
          </a:p>
        </p:txBody>
      </p:sp>
      <p:pic>
        <p:nvPicPr>
          <p:cNvPr descr="Landmark in Bowman of a plane balanced on a tall pole with a bridge next to it." id="89" name="Google Shape;89;p17" title="IMG_6055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4999" y="123825"/>
            <a:ext cx="2577300" cy="2322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Study</a:t>
            </a:r>
            <a:endParaRPr/>
          </a:p>
        </p:txBody>
      </p:sp>
      <p:sp>
        <p:nvSpPr>
          <p:cNvPr id="95" name="Google Shape;95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en" sz="2500">
                <a:solidFill>
                  <a:srgbClr val="000000"/>
                </a:solidFill>
              </a:rPr>
              <a:t>Initially could not relaunch due to low cloud deck</a:t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en" sz="2500">
                <a:solidFill>
                  <a:srgbClr val="000000"/>
                </a:solidFill>
              </a:rPr>
              <a:t>Deck cleared out after about 30 minutes, and I was comfortable going back up</a:t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en" sz="2500">
                <a:solidFill>
                  <a:srgbClr val="000000"/>
                </a:solidFill>
              </a:rPr>
              <a:t>Second storm was a hail threat, but after 30 minutes of working on it, night was imminent, and low cloud deck came back</a:t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en" sz="2500">
                <a:solidFill>
                  <a:srgbClr val="000000"/>
                </a:solidFill>
              </a:rPr>
              <a:t>Landed in Spearfish, ND and spent the night</a:t>
            </a:r>
            <a:endParaRPr sz="25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D9EAD3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idx="1" type="body"/>
          </p:nvPr>
        </p:nvSpPr>
        <p:spPr>
          <a:xfrm>
            <a:off x="0" y="2898925"/>
            <a:ext cx="4829100" cy="224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Took photo when arrived at first storm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Shows strong tops that are not fuzzy</a:t>
            </a:r>
            <a:endParaRPr sz="2400">
              <a:solidFill>
                <a:srgbClr val="000000"/>
              </a:solidFill>
            </a:endParaRPr>
          </a:p>
          <a:p>
            <a:pPr indent="-38100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 sz="2400">
                <a:solidFill>
                  <a:srgbClr val="000000"/>
                </a:solidFill>
              </a:rPr>
              <a:t>Clear target with defined base</a:t>
            </a:r>
            <a:endParaRPr sz="2400">
              <a:solidFill>
                <a:srgbClr val="000000"/>
              </a:solidFill>
            </a:endParaRPr>
          </a:p>
        </p:txBody>
      </p:sp>
      <p:pic>
        <p:nvPicPr>
          <p:cNvPr descr="View from cockpit of a towering cumulonimbus that we later seeded." id="101" name="Google Shape;101;p19" title="IMG_6319.jpg"/>
          <p:cNvPicPr preferRelativeResize="0"/>
          <p:nvPr/>
        </p:nvPicPr>
        <p:blipFill rotWithShape="1">
          <a:blip r:embed="rId3">
            <a:alphaModFix/>
          </a:blip>
          <a:srcRect b="0" l="0" r="10063" t="20735"/>
          <a:stretch/>
        </p:blipFill>
        <p:spPr>
          <a:xfrm>
            <a:off x="60000" y="88075"/>
            <a:ext cx="4108236" cy="27156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View from cockpit of a towering cumulonimbus that we later seeded." id="102" name="Google Shape;102;p19" title="IMG_6320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09600" y="88075"/>
            <a:ext cx="4543500" cy="34076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CFE2F3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idx="1" type="body"/>
          </p:nvPr>
        </p:nvSpPr>
        <p:spPr>
          <a:xfrm>
            <a:off x="6115050" y="400000"/>
            <a:ext cx="2876400" cy="410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en" sz="2500">
                <a:solidFill>
                  <a:srgbClr val="000000"/>
                </a:solidFill>
              </a:rPr>
              <a:t>Few minutes later</a:t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en" sz="2500">
                <a:solidFill>
                  <a:srgbClr val="000000"/>
                </a:solidFill>
              </a:rPr>
              <a:t>Shows defined bases </a:t>
            </a:r>
            <a:endParaRPr sz="2500">
              <a:solidFill>
                <a:srgbClr val="000000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Char char="●"/>
            </a:pPr>
            <a:r>
              <a:rPr lang="en" sz="2500">
                <a:solidFill>
                  <a:srgbClr val="000000"/>
                </a:solidFill>
              </a:rPr>
              <a:t>Notice the “fingers” below</a:t>
            </a:r>
            <a:endParaRPr sz="2500">
              <a:solidFill>
                <a:srgbClr val="000000"/>
              </a:solidFill>
            </a:endParaRPr>
          </a:p>
        </p:txBody>
      </p:sp>
      <p:pic>
        <p:nvPicPr>
          <p:cNvPr descr="View from cockpit of thunderstorm we seeded." id="108" name="Google Shape;108;p20" title="IMG_6310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1633" y="85725"/>
            <a:ext cx="5888640" cy="4416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1" title="radar gif 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66675" y="-69650"/>
            <a:ext cx="9267825" cy="52131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