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9296400" cy="7010400"/>
  <p:defaultTextStyle>
    <a:defPPr>
      <a:defRPr lang="en-US"/>
    </a:defPPr>
    <a:lvl1pPr algn="l" rtl="0" fontAlgn="base">
      <a:spcBef>
        <a:spcPct val="0"/>
      </a:spcBef>
      <a:spcAft>
        <a:spcPct val="0"/>
      </a:spcAft>
      <a:defRPr sz="8600" kern="1200">
        <a:solidFill>
          <a:schemeClr val="tx1"/>
        </a:solidFill>
        <a:latin typeface="Arial" charset="0"/>
        <a:ea typeface="+mn-ea"/>
        <a:cs typeface="+mn-cs"/>
      </a:defRPr>
    </a:lvl1pPr>
    <a:lvl2pPr marL="457200" algn="l" rtl="0" fontAlgn="base">
      <a:spcBef>
        <a:spcPct val="0"/>
      </a:spcBef>
      <a:spcAft>
        <a:spcPct val="0"/>
      </a:spcAft>
      <a:defRPr sz="8600" kern="1200">
        <a:solidFill>
          <a:schemeClr val="tx1"/>
        </a:solidFill>
        <a:latin typeface="Arial" charset="0"/>
        <a:ea typeface="+mn-ea"/>
        <a:cs typeface="+mn-cs"/>
      </a:defRPr>
    </a:lvl2pPr>
    <a:lvl3pPr marL="914400" algn="l" rtl="0" fontAlgn="base">
      <a:spcBef>
        <a:spcPct val="0"/>
      </a:spcBef>
      <a:spcAft>
        <a:spcPct val="0"/>
      </a:spcAft>
      <a:defRPr sz="8600" kern="1200">
        <a:solidFill>
          <a:schemeClr val="tx1"/>
        </a:solidFill>
        <a:latin typeface="Arial" charset="0"/>
        <a:ea typeface="+mn-ea"/>
        <a:cs typeface="+mn-cs"/>
      </a:defRPr>
    </a:lvl3pPr>
    <a:lvl4pPr marL="1371600" algn="l" rtl="0" fontAlgn="base">
      <a:spcBef>
        <a:spcPct val="0"/>
      </a:spcBef>
      <a:spcAft>
        <a:spcPct val="0"/>
      </a:spcAft>
      <a:defRPr sz="8600" kern="1200">
        <a:solidFill>
          <a:schemeClr val="tx1"/>
        </a:solidFill>
        <a:latin typeface="Arial" charset="0"/>
        <a:ea typeface="+mn-ea"/>
        <a:cs typeface="+mn-cs"/>
      </a:defRPr>
    </a:lvl4pPr>
    <a:lvl5pPr marL="1828800" algn="l"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5319"/>
    <a:srgbClr val="247E28"/>
    <a:srgbClr val="627D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5" d="100"/>
          <a:sy n="25" d="100"/>
        </p:scale>
        <p:origin x="-42" y="444"/>
      </p:cViewPr>
      <p:guideLst>
        <p:guide orient="horz" pos="10368"/>
        <p:guide pos="13824"/>
      </p:guideLst>
    </p:cSldViewPr>
  </p:slideViewPr>
  <p:notesTextViewPr>
    <p:cViewPr>
      <p:scale>
        <a:sx n="33" d="100"/>
        <a:sy n="33"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vl1pPr>
          </a:lstStyle>
          <a:p>
            <a:endParaRPr lang="en-US" altLang="en-US" dirty="0"/>
          </a:p>
        </p:txBody>
      </p:sp>
      <p:sp>
        <p:nvSpPr>
          <p:cNvPr id="3075" name="Rectangle 3"/>
          <p:cNvSpPr>
            <a:spLocks noGrp="1" noChangeArrowheads="1"/>
          </p:cNvSpPr>
          <p:nvPr>
            <p:ph type="dt" sz="quarter" idx="1"/>
          </p:nvPr>
        </p:nvSpPr>
        <p:spPr bwMode="auto">
          <a:xfrm>
            <a:off x="5265738" y="0"/>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ltLang="en-US" dirty="0"/>
          </a:p>
        </p:txBody>
      </p:sp>
      <p:sp>
        <p:nvSpPr>
          <p:cNvPr id="3076" name="Rectangle 4"/>
          <p:cNvSpPr>
            <a:spLocks noGrp="1" noChangeArrowheads="1"/>
          </p:cNvSpPr>
          <p:nvPr>
            <p:ph type="ftr" sz="quarter" idx="2"/>
          </p:nvPr>
        </p:nvSpPr>
        <p:spPr bwMode="auto">
          <a:xfrm>
            <a:off x="0" y="6657975"/>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vl1pPr>
          </a:lstStyle>
          <a:p>
            <a:endParaRPr lang="en-US" altLang="en-US" dirty="0"/>
          </a:p>
        </p:txBody>
      </p:sp>
      <p:sp>
        <p:nvSpPr>
          <p:cNvPr id="3077" name="Rectangle 5"/>
          <p:cNvSpPr>
            <a:spLocks noGrp="1" noChangeArrowheads="1"/>
          </p:cNvSpPr>
          <p:nvPr>
            <p:ph type="sldNum" sz="quarter" idx="3"/>
          </p:nvPr>
        </p:nvSpPr>
        <p:spPr bwMode="auto">
          <a:xfrm>
            <a:off x="5265738" y="6657975"/>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vl1pPr>
          </a:lstStyle>
          <a:p>
            <a:fld id="{C8528496-74E2-4F89-8E8D-983976A361B1}" type="slidenum">
              <a:rPr lang="en-US" altLang="en-US"/>
              <a:pPr/>
              <a:t>‹#›</a:t>
            </a:fld>
            <a:endParaRPr lang="en-US" altLang="en-US" dirty="0"/>
          </a:p>
        </p:txBody>
      </p:sp>
    </p:spTree>
    <p:extLst>
      <p:ext uri="{BB962C8B-B14F-4D97-AF65-F5344CB8AC3E}">
        <p14:creationId xmlns:p14="http://schemas.microsoft.com/office/powerpoint/2010/main" val="880586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vl1pPr>
          </a:lstStyle>
          <a:p>
            <a:endParaRPr lang="en-US" altLang="en-US" dirty="0"/>
          </a:p>
        </p:txBody>
      </p:sp>
      <p:sp>
        <p:nvSpPr>
          <p:cNvPr id="8195" name="Rectangle 3"/>
          <p:cNvSpPr>
            <a:spLocks noGrp="1" noChangeArrowheads="1"/>
          </p:cNvSpPr>
          <p:nvPr>
            <p:ph type="dt" idx="1"/>
          </p:nvPr>
        </p:nvSpPr>
        <p:spPr bwMode="auto">
          <a:xfrm>
            <a:off x="5265738" y="0"/>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ltLang="en-US" dirty="0"/>
          </a:p>
        </p:txBody>
      </p:sp>
      <p:sp>
        <p:nvSpPr>
          <p:cNvPr id="3076" name="Rectangle 4"/>
          <p:cNvSpPr>
            <a:spLocks noGrp="1" noRot="1" noChangeAspect="1" noChangeArrowheads="1" noTextEdit="1"/>
          </p:cNvSpPr>
          <p:nvPr>
            <p:ph type="sldImg" idx="2"/>
          </p:nvPr>
        </p:nvSpPr>
        <p:spPr bwMode="auto">
          <a:xfrm>
            <a:off x="2895600" y="525463"/>
            <a:ext cx="3505200" cy="26289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930275" y="3330575"/>
            <a:ext cx="7435850" cy="315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6657975"/>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vl1pPr>
          </a:lstStyle>
          <a:p>
            <a:endParaRPr lang="en-US" altLang="en-US" dirty="0"/>
          </a:p>
        </p:txBody>
      </p:sp>
      <p:sp>
        <p:nvSpPr>
          <p:cNvPr id="8199" name="Rectangle 7"/>
          <p:cNvSpPr>
            <a:spLocks noGrp="1" noChangeArrowheads="1"/>
          </p:cNvSpPr>
          <p:nvPr>
            <p:ph type="sldNum" sz="quarter" idx="5"/>
          </p:nvPr>
        </p:nvSpPr>
        <p:spPr bwMode="auto">
          <a:xfrm>
            <a:off x="5265738" y="6657975"/>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vl1pPr>
          </a:lstStyle>
          <a:p>
            <a:fld id="{0DEBED6C-560C-4EE7-B974-9C127E29CAE1}" type="slidenum">
              <a:rPr lang="en-US" altLang="en-US"/>
              <a:pPr/>
              <a:t>‹#›</a:t>
            </a:fld>
            <a:endParaRPr lang="en-US" altLang="en-US" dirty="0"/>
          </a:p>
        </p:txBody>
      </p:sp>
    </p:spTree>
    <p:extLst>
      <p:ext uri="{BB962C8B-B14F-4D97-AF65-F5344CB8AC3E}">
        <p14:creationId xmlns:p14="http://schemas.microsoft.com/office/powerpoint/2010/main" val="37490466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31863" eaLnBrk="0" hangingPunct="0">
              <a:defRPr sz="8600">
                <a:solidFill>
                  <a:schemeClr val="tx1"/>
                </a:solidFill>
                <a:latin typeface="Arial" charset="0"/>
              </a:defRPr>
            </a:lvl1pPr>
            <a:lvl2pPr marL="742950" indent="-285750" defTabSz="931863" eaLnBrk="0" hangingPunct="0">
              <a:defRPr sz="8600">
                <a:solidFill>
                  <a:schemeClr val="tx1"/>
                </a:solidFill>
                <a:latin typeface="Arial" charset="0"/>
              </a:defRPr>
            </a:lvl2pPr>
            <a:lvl3pPr marL="1143000" indent="-228600" defTabSz="931863" eaLnBrk="0" hangingPunct="0">
              <a:defRPr sz="8600">
                <a:solidFill>
                  <a:schemeClr val="tx1"/>
                </a:solidFill>
                <a:latin typeface="Arial" charset="0"/>
              </a:defRPr>
            </a:lvl3pPr>
            <a:lvl4pPr marL="1600200" indent="-228600" defTabSz="931863" eaLnBrk="0" hangingPunct="0">
              <a:defRPr sz="8600">
                <a:solidFill>
                  <a:schemeClr val="tx1"/>
                </a:solidFill>
                <a:latin typeface="Arial" charset="0"/>
              </a:defRPr>
            </a:lvl4pPr>
            <a:lvl5pPr marL="2057400" indent="-228600" defTabSz="931863" eaLnBrk="0" hangingPunct="0">
              <a:defRPr sz="8600">
                <a:solidFill>
                  <a:schemeClr val="tx1"/>
                </a:solidFill>
                <a:latin typeface="Arial" charset="0"/>
              </a:defRPr>
            </a:lvl5pPr>
            <a:lvl6pPr marL="2514600" indent="-228600" defTabSz="931863" eaLnBrk="0" fontAlgn="base" hangingPunct="0">
              <a:spcBef>
                <a:spcPct val="0"/>
              </a:spcBef>
              <a:spcAft>
                <a:spcPct val="0"/>
              </a:spcAft>
              <a:defRPr sz="8600">
                <a:solidFill>
                  <a:schemeClr val="tx1"/>
                </a:solidFill>
                <a:latin typeface="Arial" charset="0"/>
              </a:defRPr>
            </a:lvl6pPr>
            <a:lvl7pPr marL="2971800" indent="-228600" defTabSz="931863" eaLnBrk="0" fontAlgn="base" hangingPunct="0">
              <a:spcBef>
                <a:spcPct val="0"/>
              </a:spcBef>
              <a:spcAft>
                <a:spcPct val="0"/>
              </a:spcAft>
              <a:defRPr sz="8600">
                <a:solidFill>
                  <a:schemeClr val="tx1"/>
                </a:solidFill>
                <a:latin typeface="Arial" charset="0"/>
              </a:defRPr>
            </a:lvl7pPr>
            <a:lvl8pPr marL="3429000" indent="-228600" defTabSz="931863" eaLnBrk="0" fontAlgn="base" hangingPunct="0">
              <a:spcBef>
                <a:spcPct val="0"/>
              </a:spcBef>
              <a:spcAft>
                <a:spcPct val="0"/>
              </a:spcAft>
              <a:defRPr sz="8600">
                <a:solidFill>
                  <a:schemeClr val="tx1"/>
                </a:solidFill>
                <a:latin typeface="Arial" charset="0"/>
              </a:defRPr>
            </a:lvl8pPr>
            <a:lvl9pPr marL="3886200" indent="-228600" defTabSz="931863" eaLnBrk="0" fontAlgn="base" hangingPunct="0">
              <a:spcBef>
                <a:spcPct val="0"/>
              </a:spcBef>
              <a:spcAft>
                <a:spcPct val="0"/>
              </a:spcAft>
              <a:defRPr sz="8600">
                <a:solidFill>
                  <a:schemeClr val="tx1"/>
                </a:solidFill>
                <a:latin typeface="Arial" charset="0"/>
              </a:defRPr>
            </a:lvl9pPr>
          </a:lstStyle>
          <a:p>
            <a:pPr eaLnBrk="1" hangingPunct="1"/>
            <a:fld id="{4E6B68AE-F6D5-41BF-9419-E32216F477F2}" type="slidenum">
              <a:rPr lang="en-US" altLang="en-US" sz="1200"/>
              <a:pPr eaLnBrk="1" hangingPunct="1"/>
              <a:t>1</a:t>
            </a:fld>
            <a:endParaRPr lang="en-US" altLang="en-US" sz="1200" dirty="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ltLang="en-US" dirty="0"/>
          </a:p>
        </p:txBody>
      </p:sp>
      <p:sp>
        <p:nvSpPr>
          <p:cNvPr id="5" name="Rectangle 5"/>
          <p:cNvSpPr>
            <a:spLocks noGrp="1" noChangeArrowheads="1"/>
          </p:cNvSpPr>
          <p:nvPr>
            <p:ph type="ftr" sz="quarter" idx="11"/>
          </p:nvPr>
        </p:nvSpPr>
        <p:spPr>
          <a:ln/>
        </p:spPr>
        <p:txBody>
          <a:bodyPr/>
          <a:lstStyle>
            <a:lvl1pPr>
              <a:defRPr/>
            </a:lvl1pPr>
          </a:lstStyle>
          <a:p>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fld id="{EC059A3E-CEC6-481E-95AF-33F6B7CED0A5}" type="slidenum">
              <a:rPr lang="en-US" altLang="en-US"/>
              <a:pPr/>
              <a:t>‹#›</a:t>
            </a:fld>
            <a:endParaRPr lang="en-US" altLang="en-US" dirty="0"/>
          </a:p>
        </p:txBody>
      </p:sp>
    </p:spTree>
    <p:extLst>
      <p:ext uri="{BB962C8B-B14F-4D97-AF65-F5344CB8AC3E}">
        <p14:creationId xmlns:p14="http://schemas.microsoft.com/office/powerpoint/2010/main" val="1191972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dirty="0"/>
          </a:p>
        </p:txBody>
      </p:sp>
      <p:sp>
        <p:nvSpPr>
          <p:cNvPr id="5" name="Rectangle 5"/>
          <p:cNvSpPr>
            <a:spLocks noGrp="1" noChangeArrowheads="1"/>
          </p:cNvSpPr>
          <p:nvPr>
            <p:ph type="ftr" sz="quarter" idx="11"/>
          </p:nvPr>
        </p:nvSpPr>
        <p:spPr>
          <a:ln/>
        </p:spPr>
        <p:txBody>
          <a:bodyPr/>
          <a:lstStyle>
            <a:lvl1pPr>
              <a:defRPr/>
            </a:lvl1pPr>
          </a:lstStyle>
          <a:p>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fld id="{9CF879EE-2550-451A-935D-A09B7EB1FC67}" type="slidenum">
              <a:rPr lang="en-US" altLang="en-US"/>
              <a:pPr/>
              <a:t>‹#›</a:t>
            </a:fld>
            <a:endParaRPr lang="en-US" altLang="en-US" dirty="0"/>
          </a:p>
        </p:txBody>
      </p:sp>
    </p:spTree>
    <p:extLst>
      <p:ext uri="{BB962C8B-B14F-4D97-AF65-F5344CB8AC3E}">
        <p14:creationId xmlns:p14="http://schemas.microsoft.com/office/powerpoint/2010/main" val="4208100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5"/>
            <a:ext cx="29475113"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dirty="0"/>
          </a:p>
        </p:txBody>
      </p:sp>
      <p:sp>
        <p:nvSpPr>
          <p:cNvPr id="5" name="Rectangle 5"/>
          <p:cNvSpPr>
            <a:spLocks noGrp="1" noChangeArrowheads="1"/>
          </p:cNvSpPr>
          <p:nvPr>
            <p:ph type="ftr" sz="quarter" idx="11"/>
          </p:nvPr>
        </p:nvSpPr>
        <p:spPr>
          <a:ln/>
        </p:spPr>
        <p:txBody>
          <a:bodyPr/>
          <a:lstStyle>
            <a:lvl1pPr>
              <a:defRPr/>
            </a:lvl1pPr>
          </a:lstStyle>
          <a:p>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fld id="{06278C85-B08B-47AD-8AF8-60AE5FB86194}" type="slidenum">
              <a:rPr lang="en-US" altLang="en-US"/>
              <a:pPr/>
              <a:t>‹#›</a:t>
            </a:fld>
            <a:endParaRPr lang="en-US" altLang="en-US" dirty="0"/>
          </a:p>
        </p:txBody>
      </p:sp>
    </p:spTree>
    <p:extLst>
      <p:ext uri="{BB962C8B-B14F-4D97-AF65-F5344CB8AC3E}">
        <p14:creationId xmlns:p14="http://schemas.microsoft.com/office/powerpoint/2010/main" val="30080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dirty="0"/>
          </a:p>
        </p:txBody>
      </p:sp>
      <p:sp>
        <p:nvSpPr>
          <p:cNvPr id="5" name="Rectangle 5"/>
          <p:cNvSpPr>
            <a:spLocks noGrp="1" noChangeArrowheads="1"/>
          </p:cNvSpPr>
          <p:nvPr>
            <p:ph type="ftr" sz="quarter" idx="11"/>
          </p:nvPr>
        </p:nvSpPr>
        <p:spPr>
          <a:ln/>
        </p:spPr>
        <p:txBody>
          <a:bodyPr/>
          <a:lstStyle>
            <a:lvl1pPr>
              <a:defRPr/>
            </a:lvl1pPr>
          </a:lstStyle>
          <a:p>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fld id="{850F6229-A63C-4C56-A28A-2FEE3061112B}" type="slidenum">
              <a:rPr lang="en-US" altLang="en-US"/>
              <a:pPr/>
              <a:t>‹#›</a:t>
            </a:fld>
            <a:endParaRPr lang="en-US" altLang="en-US" dirty="0"/>
          </a:p>
        </p:txBody>
      </p:sp>
    </p:spTree>
    <p:extLst>
      <p:ext uri="{BB962C8B-B14F-4D97-AF65-F5344CB8AC3E}">
        <p14:creationId xmlns:p14="http://schemas.microsoft.com/office/powerpoint/2010/main" val="2622098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dirty="0"/>
          </a:p>
        </p:txBody>
      </p:sp>
      <p:sp>
        <p:nvSpPr>
          <p:cNvPr id="5" name="Rectangle 5"/>
          <p:cNvSpPr>
            <a:spLocks noGrp="1" noChangeArrowheads="1"/>
          </p:cNvSpPr>
          <p:nvPr>
            <p:ph type="ftr" sz="quarter" idx="11"/>
          </p:nvPr>
        </p:nvSpPr>
        <p:spPr>
          <a:ln/>
        </p:spPr>
        <p:txBody>
          <a:bodyPr/>
          <a:lstStyle>
            <a:lvl1pPr>
              <a:defRPr/>
            </a:lvl1pPr>
          </a:lstStyle>
          <a:p>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fld id="{643AAC58-8AB7-4D36-BF0D-E3D6BFBF3E42}" type="slidenum">
              <a:rPr lang="en-US" altLang="en-US"/>
              <a:pPr/>
              <a:t>‹#›</a:t>
            </a:fld>
            <a:endParaRPr lang="en-US" altLang="en-US" dirty="0"/>
          </a:p>
        </p:txBody>
      </p:sp>
    </p:spTree>
    <p:extLst>
      <p:ext uri="{BB962C8B-B14F-4D97-AF65-F5344CB8AC3E}">
        <p14:creationId xmlns:p14="http://schemas.microsoft.com/office/powerpoint/2010/main" val="711668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5"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ltLang="en-US" dirty="0"/>
          </a:p>
        </p:txBody>
      </p:sp>
      <p:sp>
        <p:nvSpPr>
          <p:cNvPr id="6" name="Rectangle 5"/>
          <p:cNvSpPr>
            <a:spLocks noGrp="1" noChangeArrowheads="1"/>
          </p:cNvSpPr>
          <p:nvPr>
            <p:ph type="ftr" sz="quarter" idx="11"/>
          </p:nvPr>
        </p:nvSpPr>
        <p:spPr>
          <a:ln/>
        </p:spPr>
        <p:txBody>
          <a:bodyPr/>
          <a:lstStyle>
            <a:lvl1pPr>
              <a:defRPr/>
            </a:lvl1pPr>
          </a:lstStyle>
          <a:p>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fld id="{4D68409B-4194-4074-98A9-A1FE92BAFEA6}" type="slidenum">
              <a:rPr lang="en-US" altLang="en-US"/>
              <a:pPr/>
              <a:t>‹#›</a:t>
            </a:fld>
            <a:endParaRPr lang="en-US" altLang="en-US" dirty="0"/>
          </a:p>
        </p:txBody>
      </p:sp>
    </p:spTree>
    <p:extLst>
      <p:ext uri="{BB962C8B-B14F-4D97-AF65-F5344CB8AC3E}">
        <p14:creationId xmlns:p14="http://schemas.microsoft.com/office/powerpoint/2010/main" val="2524186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ltLang="en-US" dirty="0"/>
          </a:p>
        </p:txBody>
      </p:sp>
      <p:sp>
        <p:nvSpPr>
          <p:cNvPr id="8" name="Rectangle 5"/>
          <p:cNvSpPr>
            <a:spLocks noGrp="1" noChangeArrowheads="1"/>
          </p:cNvSpPr>
          <p:nvPr>
            <p:ph type="ftr" sz="quarter" idx="11"/>
          </p:nvPr>
        </p:nvSpPr>
        <p:spPr>
          <a:ln/>
        </p:spPr>
        <p:txBody>
          <a:bodyPr/>
          <a:lstStyle>
            <a:lvl1pPr>
              <a:defRPr/>
            </a:lvl1pPr>
          </a:lstStyle>
          <a:p>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fld id="{90D1F648-9110-422C-A651-299C09DCD756}" type="slidenum">
              <a:rPr lang="en-US" altLang="en-US"/>
              <a:pPr/>
              <a:t>‹#›</a:t>
            </a:fld>
            <a:endParaRPr lang="en-US" altLang="en-US" dirty="0"/>
          </a:p>
        </p:txBody>
      </p:sp>
    </p:spTree>
    <p:extLst>
      <p:ext uri="{BB962C8B-B14F-4D97-AF65-F5344CB8AC3E}">
        <p14:creationId xmlns:p14="http://schemas.microsoft.com/office/powerpoint/2010/main" val="782998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ltLang="en-US" dirty="0"/>
          </a:p>
        </p:txBody>
      </p:sp>
      <p:sp>
        <p:nvSpPr>
          <p:cNvPr id="4" name="Rectangle 5"/>
          <p:cNvSpPr>
            <a:spLocks noGrp="1" noChangeArrowheads="1"/>
          </p:cNvSpPr>
          <p:nvPr>
            <p:ph type="ftr" sz="quarter" idx="11"/>
          </p:nvPr>
        </p:nvSpPr>
        <p:spPr>
          <a:ln/>
        </p:spPr>
        <p:txBody>
          <a:bodyPr/>
          <a:lstStyle>
            <a:lvl1pPr>
              <a:defRPr/>
            </a:lvl1pPr>
          </a:lstStyle>
          <a:p>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fld id="{5BA7AEAC-28C0-4590-8A9E-07EFB14F2CBE}" type="slidenum">
              <a:rPr lang="en-US" altLang="en-US"/>
              <a:pPr/>
              <a:t>‹#›</a:t>
            </a:fld>
            <a:endParaRPr lang="en-US" altLang="en-US" dirty="0"/>
          </a:p>
        </p:txBody>
      </p:sp>
    </p:spTree>
    <p:extLst>
      <p:ext uri="{BB962C8B-B14F-4D97-AF65-F5344CB8AC3E}">
        <p14:creationId xmlns:p14="http://schemas.microsoft.com/office/powerpoint/2010/main" val="248683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dirty="0"/>
          </a:p>
        </p:txBody>
      </p:sp>
      <p:sp>
        <p:nvSpPr>
          <p:cNvPr id="3" name="Rectangle 5"/>
          <p:cNvSpPr>
            <a:spLocks noGrp="1" noChangeArrowheads="1"/>
          </p:cNvSpPr>
          <p:nvPr>
            <p:ph type="ftr" sz="quarter" idx="11"/>
          </p:nvPr>
        </p:nvSpPr>
        <p:spPr>
          <a:ln/>
        </p:spPr>
        <p:txBody>
          <a:bodyPr/>
          <a:lstStyle>
            <a:lvl1pPr>
              <a:defRPr/>
            </a:lvl1pPr>
          </a:lstStyle>
          <a:p>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fld id="{36672673-18CB-48EA-9860-B14FA014E147}" type="slidenum">
              <a:rPr lang="en-US" altLang="en-US"/>
              <a:pPr/>
              <a:t>‹#›</a:t>
            </a:fld>
            <a:endParaRPr lang="en-US" altLang="en-US" dirty="0"/>
          </a:p>
        </p:txBody>
      </p:sp>
    </p:spTree>
    <p:extLst>
      <p:ext uri="{BB962C8B-B14F-4D97-AF65-F5344CB8AC3E}">
        <p14:creationId xmlns:p14="http://schemas.microsoft.com/office/powerpoint/2010/main" val="556369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dirty="0"/>
          </a:p>
        </p:txBody>
      </p:sp>
      <p:sp>
        <p:nvSpPr>
          <p:cNvPr id="6" name="Rectangle 5"/>
          <p:cNvSpPr>
            <a:spLocks noGrp="1" noChangeArrowheads="1"/>
          </p:cNvSpPr>
          <p:nvPr>
            <p:ph type="ftr" sz="quarter" idx="11"/>
          </p:nvPr>
        </p:nvSpPr>
        <p:spPr>
          <a:ln/>
        </p:spPr>
        <p:txBody>
          <a:bodyPr/>
          <a:lstStyle>
            <a:lvl1pPr>
              <a:defRPr/>
            </a:lvl1pPr>
          </a:lstStyle>
          <a:p>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fld id="{94F49E5F-2596-4C21-A0AE-61D64771308D}" type="slidenum">
              <a:rPr lang="en-US" altLang="en-US"/>
              <a:pPr/>
              <a:t>‹#›</a:t>
            </a:fld>
            <a:endParaRPr lang="en-US" altLang="en-US" dirty="0"/>
          </a:p>
        </p:txBody>
      </p:sp>
    </p:spTree>
    <p:extLst>
      <p:ext uri="{BB962C8B-B14F-4D97-AF65-F5344CB8AC3E}">
        <p14:creationId xmlns:p14="http://schemas.microsoft.com/office/powerpoint/2010/main" val="1946059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dirty="0"/>
          </a:p>
        </p:txBody>
      </p:sp>
      <p:sp>
        <p:nvSpPr>
          <p:cNvPr id="6" name="Rectangle 5"/>
          <p:cNvSpPr>
            <a:spLocks noGrp="1" noChangeArrowheads="1"/>
          </p:cNvSpPr>
          <p:nvPr>
            <p:ph type="ftr" sz="quarter" idx="11"/>
          </p:nvPr>
        </p:nvSpPr>
        <p:spPr>
          <a:ln/>
        </p:spPr>
        <p:txBody>
          <a:bodyPr/>
          <a:lstStyle>
            <a:lvl1pPr>
              <a:defRPr/>
            </a:lvl1pPr>
          </a:lstStyle>
          <a:p>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fld id="{8DAAB43A-B49E-49DA-99F5-76568CEAA0F4}" type="slidenum">
              <a:rPr lang="en-US" altLang="en-US"/>
              <a:pPr/>
              <a:t>‹#›</a:t>
            </a:fld>
            <a:endParaRPr lang="en-US" altLang="en-US" dirty="0"/>
          </a:p>
        </p:txBody>
      </p:sp>
    </p:spTree>
    <p:extLst>
      <p:ext uri="{BB962C8B-B14F-4D97-AF65-F5344CB8AC3E}">
        <p14:creationId xmlns:p14="http://schemas.microsoft.com/office/powerpoint/2010/main" val="338376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2193925" y="7680325"/>
            <a:ext cx="39503350" cy="2172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2193925" y="29976763"/>
            <a:ext cx="1024255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dirty="0"/>
          </a:p>
        </p:txBody>
      </p:sp>
      <p:sp>
        <p:nvSpPr>
          <p:cNvPr id="1029" name="Rectangle 5"/>
          <p:cNvSpPr>
            <a:spLocks noGrp="1" noChangeArrowheads="1"/>
          </p:cNvSpPr>
          <p:nvPr>
            <p:ph type="ftr" sz="quarter" idx="3"/>
          </p:nvPr>
        </p:nvSpPr>
        <p:spPr bwMode="auto">
          <a:xfrm>
            <a:off x="14995525" y="29976763"/>
            <a:ext cx="1390015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dirty="0"/>
          </a:p>
        </p:txBody>
      </p:sp>
      <p:sp>
        <p:nvSpPr>
          <p:cNvPr id="1030" name="Rectangle 6"/>
          <p:cNvSpPr>
            <a:spLocks noGrp="1" noChangeArrowheads="1"/>
          </p:cNvSpPr>
          <p:nvPr>
            <p:ph type="sldNum" sz="quarter" idx="4"/>
          </p:nvPr>
        </p:nvSpPr>
        <p:spPr bwMode="auto">
          <a:xfrm>
            <a:off x="31454725" y="29976763"/>
            <a:ext cx="1024255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90290E8F-CA2A-4047-BF04-D67DC7111726}"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Arial" charset="0"/>
        </a:defRPr>
      </a:lvl2pPr>
      <a:lvl3pPr algn="ctr" defTabSz="4389438" rtl="0" eaLnBrk="0" fontAlgn="base" hangingPunct="0">
        <a:spcBef>
          <a:spcPct val="0"/>
        </a:spcBef>
        <a:spcAft>
          <a:spcPct val="0"/>
        </a:spcAft>
        <a:defRPr sz="21100">
          <a:solidFill>
            <a:schemeClr val="tx2"/>
          </a:solidFill>
          <a:latin typeface="Arial" charset="0"/>
        </a:defRPr>
      </a:lvl3pPr>
      <a:lvl4pPr algn="ctr" defTabSz="4389438" rtl="0" eaLnBrk="0" fontAlgn="base" hangingPunct="0">
        <a:spcBef>
          <a:spcPct val="0"/>
        </a:spcBef>
        <a:spcAft>
          <a:spcPct val="0"/>
        </a:spcAft>
        <a:defRPr sz="21100">
          <a:solidFill>
            <a:schemeClr val="tx2"/>
          </a:solidFill>
          <a:latin typeface="Arial" charset="0"/>
        </a:defRPr>
      </a:lvl4pPr>
      <a:lvl5pPr algn="ctr" defTabSz="4389438" rtl="0" eaLnBrk="0" fontAlgn="base" hangingPunct="0">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mn-ea"/>
          <a:cs typeface="+mn-cs"/>
        </a:defRPr>
      </a:lvl1pPr>
      <a:lvl2pPr marL="3565525" indent="-1371600" algn="l" defTabSz="4389438" rtl="0" eaLnBrk="0" fontAlgn="base" hangingPunct="0">
        <a:spcBef>
          <a:spcPct val="20000"/>
        </a:spcBef>
        <a:spcAft>
          <a:spcPct val="0"/>
        </a:spcAft>
        <a:buChar char="–"/>
        <a:defRPr sz="13400">
          <a:solidFill>
            <a:schemeClr val="tx1"/>
          </a:solidFill>
          <a:latin typeface="+mn-lt"/>
        </a:defRPr>
      </a:lvl2pPr>
      <a:lvl3pPr marL="5486400" indent="-1096963" algn="l" defTabSz="4389438" rtl="0" eaLnBrk="0" fontAlgn="base" hangingPunct="0">
        <a:spcBef>
          <a:spcPct val="20000"/>
        </a:spcBef>
        <a:spcAft>
          <a:spcPct val="0"/>
        </a:spcAft>
        <a:buChar char="•"/>
        <a:defRPr sz="11500">
          <a:solidFill>
            <a:schemeClr val="tx1"/>
          </a:solidFill>
          <a:latin typeface="+mn-lt"/>
        </a:defRPr>
      </a:lvl3pPr>
      <a:lvl4pPr marL="7680325" indent="-1096963" algn="l" defTabSz="4389438" rtl="0" eaLnBrk="0" fontAlgn="base" hangingPunct="0">
        <a:spcBef>
          <a:spcPct val="20000"/>
        </a:spcBef>
        <a:spcAft>
          <a:spcPct val="0"/>
        </a:spcAft>
        <a:buChar char="–"/>
        <a:defRPr sz="9600">
          <a:solidFill>
            <a:schemeClr val="tx1"/>
          </a:solidFill>
          <a:latin typeface="+mn-lt"/>
        </a:defRPr>
      </a:lvl4pPr>
      <a:lvl5pPr marL="9875838" indent="-1096963" algn="l" defTabSz="4389438" rtl="0" eaLnBrk="0" fontAlgn="base" hangingPunct="0">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5.png"/><Relationship Id="rId12"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2.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93956" y="6389856"/>
            <a:ext cx="10904861" cy="7783344"/>
          </a:xfrm>
          <a:prstGeom prst="rect">
            <a:avLst/>
          </a:prstGeom>
        </p:spPr>
      </p:pic>
      <p:pic>
        <p:nvPicPr>
          <p:cNvPr id="1030" name="Picture 6" descr="F:\First REU project\instrument_layout_update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25200" y="17602200"/>
            <a:ext cx="10448400" cy="147828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117908" y="0"/>
            <a:ext cx="44009108" cy="32971581"/>
            <a:chOff x="-117908" y="0"/>
            <a:chExt cx="44009108" cy="32971581"/>
          </a:xfrm>
        </p:grpSpPr>
        <p:grpSp>
          <p:nvGrpSpPr>
            <p:cNvPr id="2" name="Group 1"/>
            <p:cNvGrpSpPr/>
            <p:nvPr/>
          </p:nvGrpSpPr>
          <p:grpSpPr>
            <a:xfrm>
              <a:off x="-3175" y="0"/>
              <a:ext cx="43894375" cy="5478462"/>
              <a:chOff x="-3175" y="0"/>
              <a:chExt cx="43894375" cy="5478462"/>
            </a:xfrm>
          </p:grpSpPr>
          <p:pic>
            <p:nvPicPr>
              <p:cNvPr id="2053" name="Picture 7" descr="04"/>
              <p:cNvPicPr>
                <a:picLocks noChangeArrowheads="1"/>
              </p:cNvPicPr>
              <p:nvPr/>
            </p:nvPicPr>
            <p:blipFill>
              <a:blip r:embed="rId5">
                <a:duotone>
                  <a:prstClr val="black"/>
                  <a:schemeClr val="accent5">
                    <a:tint val="45000"/>
                    <a:satMod val="400000"/>
                  </a:schemeClr>
                </a:duotone>
                <a:extLst>
                  <a:ext uri="{28A0092B-C50C-407E-A947-70E740481C1C}">
                    <a14:useLocalDpi xmlns:a14="http://schemas.microsoft.com/office/drawing/2010/main" val="0"/>
                  </a:ext>
                </a:extLst>
              </a:blip>
              <a:srcRect l="3000" t="31334" r="3999" b="42667"/>
              <a:stretch>
                <a:fillRect/>
              </a:stretch>
            </p:blipFill>
            <p:spPr bwMode="auto">
              <a:xfrm>
                <a:off x="4572000" y="0"/>
                <a:ext cx="39319200" cy="5477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04"/>
              <p:cNvPicPr>
                <a:picLocks noChangeAspect="1" noChangeArrowheads="1"/>
              </p:cNvPicPr>
              <p:nvPr/>
            </p:nvPicPr>
            <p:blipFill>
              <a:blip r:embed="rId5">
                <a:duotone>
                  <a:prstClr val="black"/>
                  <a:schemeClr val="accent5">
                    <a:tint val="45000"/>
                    <a:satMod val="400000"/>
                  </a:schemeClr>
                </a:duotone>
                <a:extLst>
                  <a:ext uri="{28A0092B-C50C-407E-A947-70E740481C1C}">
                    <a14:useLocalDpi xmlns:a14="http://schemas.microsoft.com/office/drawing/2010/main" val="0"/>
                  </a:ext>
                </a:extLst>
              </a:blip>
              <a:srcRect l="481" t="1360" r="45779" b="65520"/>
              <a:stretch>
                <a:fillRect/>
              </a:stretch>
            </p:blipFill>
            <p:spPr bwMode="auto">
              <a:xfrm>
                <a:off x="-3175" y="0"/>
                <a:ext cx="4575175" cy="547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52" name="Picture 6" descr="03 copy"/>
            <p:cNvPicPr>
              <a:picLocks noChangeAspect="1" noChangeArrowheads="1"/>
            </p:cNvPicPr>
            <p:nvPr/>
          </p:nvPicPr>
          <p:blipFill>
            <a:blip r:embed="rId6">
              <a:duotone>
                <a:prstClr val="black"/>
                <a:schemeClr val="accent5">
                  <a:tint val="45000"/>
                  <a:satMod val="400000"/>
                </a:schemeClr>
              </a:duotone>
              <a:extLst>
                <a:ext uri="{28A0092B-C50C-407E-A947-70E740481C1C}">
                  <a14:useLocalDpi xmlns:a14="http://schemas.microsoft.com/office/drawing/2010/main" val="0"/>
                </a:ext>
              </a:extLst>
            </a:blip>
            <a:srcRect l="658" r="1755"/>
            <a:stretch>
              <a:fillRect/>
            </a:stretch>
          </p:blipFill>
          <p:spPr bwMode="auto">
            <a:xfrm>
              <a:off x="-117908" y="29009182"/>
              <a:ext cx="43891200" cy="396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7" name="Text Box 9"/>
          <p:cNvSpPr txBox="1">
            <a:spLocks noChangeArrowheads="1"/>
          </p:cNvSpPr>
          <p:nvPr/>
        </p:nvSpPr>
        <p:spPr bwMode="auto">
          <a:xfrm>
            <a:off x="4114799" y="76200"/>
            <a:ext cx="29260801"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9144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defRPr/>
            </a:pPr>
            <a:r>
              <a:rPr lang="en-US" sz="9800" b="1" cap="small" dirty="0" smtClean="0">
                <a:solidFill>
                  <a:srgbClr val="415319"/>
                </a:solidFill>
                <a:effectLst>
                  <a:outerShdw blurRad="38100" dist="38100" dir="2700000" algn="tl">
                    <a:srgbClr val="C0C0C0"/>
                  </a:outerShdw>
                </a:effectLst>
                <a:latin typeface="Georgia" panose="02040502050405020303" pitchFamily="18" charset="0"/>
              </a:rPr>
              <a:t>Investigating Diurnal Cycles in a Spectrum of Cloud Condensation Nuclei</a:t>
            </a:r>
            <a:endParaRPr lang="en-US" sz="9800" b="1" cap="small" dirty="0">
              <a:solidFill>
                <a:srgbClr val="415319"/>
              </a:solidFill>
              <a:effectLst>
                <a:outerShdw blurRad="38100" dist="38100" dir="2700000" algn="tl">
                  <a:srgbClr val="C0C0C0"/>
                </a:outerShdw>
              </a:effectLst>
              <a:latin typeface="Georgia" panose="02040502050405020303" pitchFamily="18" charset="0"/>
            </a:endParaRPr>
          </a:p>
        </p:txBody>
      </p:sp>
      <p:sp>
        <p:nvSpPr>
          <p:cNvPr id="2056" name="Text Box 10"/>
          <p:cNvSpPr txBox="1">
            <a:spLocks noChangeArrowheads="1"/>
          </p:cNvSpPr>
          <p:nvPr/>
        </p:nvSpPr>
        <p:spPr bwMode="auto">
          <a:xfrm>
            <a:off x="903513" y="3429000"/>
            <a:ext cx="34732913" cy="205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algn="ctr" eaLnBrk="1" hangingPunct="1"/>
            <a:r>
              <a:rPr lang="en-US" altLang="en-US" sz="6000" dirty="0" smtClean="0">
                <a:solidFill>
                  <a:srgbClr val="415319"/>
                </a:solidFill>
                <a:latin typeface="Georgia" panose="02040502050405020303" pitchFamily="18" charset="0"/>
              </a:rPr>
              <a:t>Jesus Bautista Cid, Kurt </a:t>
            </a:r>
            <a:r>
              <a:rPr lang="en-US" altLang="en-US" sz="6000" dirty="0" err="1" smtClean="0">
                <a:solidFill>
                  <a:srgbClr val="415319"/>
                </a:solidFill>
                <a:latin typeface="Georgia" panose="02040502050405020303" pitchFamily="18" charset="0"/>
              </a:rPr>
              <a:t>Hibert</a:t>
            </a:r>
            <a:r>
              <a:rPr lang="en-US" altLang="en-US" sz="6000" smtClean="0">
                <a:solidFill>
                  <a:srgbClr val="415319"/>
                </a:solidFill>
                <a:latin typeface="Georgia" panose="02040502050405020303" pitchFamily="18" charset="0"/>
              </a:rPr>
              <a:t>, and David </a:t>
            </a:r>
            <a:r>
              <a:rPr lang="en-US" altLang="en-US" sz="6000" dirty="0" smtClean="0">
                <a:solidFill>
                  <a:srgbClr val="415319"/>
                </a:solidFill>
                <a:latin typeface="Georgia" panose="02040502050405020303" pitchFamily="18" charset="0"/>
              </a:rPr>
              <a:t>Delene</a:t>
            </a:r>
            <a:endParaRPr lang="en-US" altLang="en-US" sz="6000" dirty="0">
              <a:solidFill>
                <a:srgbClr val="415319"/>
              </a:solidFill>
              <a:latin typeface="Georgia" panose="02040502050405020303" pitchFamily="18" charset="0"/>
            </a:endParaRPr>
          </a:p>
          <a:p>
            <a:pPr algn="ctr" eaLnBrk="1" hangingPunct="1"/>
            <a:r>
              <a:rPr lang="en-US" altLang="en-US" sz="6000" dirty="0">
                <a:solidFill>
                  <a:srgbClr val="415319"/>
                </a:solidFill>
                <a:latin typeface="Georgia" panose="02040502050405020303" pitchFamily="18" charset="0"/>
              </a:rPr>
              <a:t>University of North </a:t>
            </a:r>
            <a:r>
              <a:rPr lang="en-US" altLang="en-US" sz="6000" dirty="0" smtClean="0">
                <a:solidFill>
                  <a:srgbClr val="415319"/>
                </a:solidFill>
                <a:latin typeface="Georgia" panose="02040502050405020303" pitchFamily="18" charset="0"/>
              </a:rPr>
              <a:t>Dakota, Grand Forks, ND</a:t>
            </a:r>
            <a:endParaRPr lang="en-US" altLang="en-US" sz="6000" dirty="0">
              <a:solidFill>
                <a:srgbClr val="415319"/>
              </a:solidFill>
              <a:latin typeface="Georgia" panose="02040502050405020303" pitchFamily="18" charset="0"/>
            </a:endParaRPr>
          </a:p>
        </p:txBody>
      </p:sp>
      <p:sp>
        <p:nvSpPr>
          <p:cNvPr id="2058" name="Text Box 12"/>
          <p:cNvSpPr txBox="1">
            <a:spLocks noChangeArrowheads="1"/>
          </p:cNvSpPr>
          <p:nvPr/>
        </p:nvSpPr>
        <p:spPr bwMode="auto">
          <a:xfrm>
            <a:off x="800618" y="14554200"/>
            <a:ext cx="9144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eaLnBrk="1" hangingPunct="1"/>
            <a:r>
              <a:rPr lang="en-US" altLang="en-US" sz="6000" dirty="0">
                <a:solidFill>
                  <a:srgbClr val="415319"/>
                </a:solidFill>
                <a:latin typeface="Georgia" panose="02040502050405020303" pitchFamily="18" charset="0"/>
              </a:rPr>
              <a:t>BACKGROUND</a:t>
            </a:r>
          </a:p>
        </p:txBody>
      </p:sp>
      <p:sp>
        <p:nvSpPr>
          <p:cNvPr id="2059" name="Text Box 13"/>
          <p:cNvSpPr txBox="1">
            <a:spLocks noChangeArrowheads="1"/>
          </p:cNvSpPr>
          <p:nvPr/>
        </p:nvSpPr>
        <p:spPr bwMode="auto">
          <a:xfrm>
            <a:off x="34087526" y="5486400"/>
            <a:ext cx="9144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eaLnBrk="1" hangingPunct="1"/>
            <a:r>
              <a:rPr lang="en-US" altLang="en-US" sz="6000" dirty="0">
                <a:solidFill>
                  <a:srgbClr val="415319"/>
                </a:solidFill>
                <a:latin typeface="Georgia" panose="02040502050405020303" pitchFamily="18" charset="0"/>
              </a:rPr>
              <a:t>CONCLUSIONS</a:t>
            </a:r>
          </a:p>
        </p:txBody>
      </p:sp>
      <p:sp>
        <p:nvSpPr>
          <p:cNvPr id="2060" name="Text Box 14"/>
          <p:cNvSpPr txBox="1">
            <a:spLocks noChangeArrowheads="1"/>
          </p:cNvSpPr>
          <p:nvPr/>
        </p:nvSpPr>
        <p:spPr bwMode="auto">
          <a:xfrm>
            <a:off x="609600" y="21793200"/>
            <a:ext cx="9982201"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eaLnBrk="1" hangingPunct="1"/>
            <a:r>
              <a:rPr lang="en-US" altLang="en-US" sz="6000" cap="all" dirty="0" smtClean="0">
                <a:solidFill>
                  <a:srgbClr val="415319"/>
                </a:solidFill>
                <a:latin typeface="Georgia" panose="02040502050405020303" pitchFamily="18" charset="0"/>
              </a:rPr>
              <a:t>Methodology</a:t>
            </a:r>
            <a:endParaRPr lang="en-US" altLang="en-US" sz="6000" cap="all" dirty="0">
              <a:solidFill>
                <a:srgbClr val="415319"/>
              </a:solidFill>
              <a:latin typeface="Georgia" panose="02040502050405020303" pitchFamily="18" charset="0"/>
            </a:endParaRPr>
          </a:p>
        </p:txBody>
      </p:sp>
      <p:sp>
        <p:nvSpPr>
          <p:cNvPr id="2063" name="Text Box 58"/>
          <p:cNvSpPr txBox="1">
            <a:spLocks noChangeArrowheads="1"/>
          </p:cNvSpPr>
          <p:nvPr/>
        </p:nvSpPr>
        <p:spPr bwMode="auto">
          <a:xfrm>
            <a:off x="903513" y="5486400"/>
            <a:ext cx="9144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eaLnBrk="1" hangingPunct="1"/>
            <a:r>
              <a:rPr lang="en-US" altLang="en-US" sz="6000" dirty="0" smtClean="0">
                <a:solidFill>
                  <a:srgbClr val="415319"/>
                </a:solidFill>
                <a:latin typeface="Georgia" panose="02040502050405020303" pitchFamily="18" charset="0"/>
              </a:rPr>
              <a:t>OBJECTIVES</a:t>
            </a:r>
            <a:endParaRPr lang="en-US" altLang="en-US" sz="6000" dirty="0">
              <a:solidFill>
                <a:srgbClr val="415319"/>
              </a:solidFill>
              <a:latin typeface="Georgia" panose="02040502050405020303" pitchFamily="18" charset="0"/>
            </a:endParaRPr>
          </a:p>
        </p:txBody>
      </p:sp>
      <p:sp>
        <p:nvSpPr>
          <p:cNvPr id="2064" name="Text Box 61"/>
          <p:cNvSpPr txBox="1">
            <a:spLocks noChangeArrowheads="1"/>
          </p:cNvSpPr>
          <p:nvPr/>
        </p:nvSpPr>
        <p:spPr bwMode="auto">
          <a:xfrm>
            <a:off x="914400" y="6858000"/>
            <a:ext cx="8686800" cy="7829836"/>
          </a:xfrm>
          <a:prstGeom prst="rect">
            <a:avLst/>
          </a:prstGeom>
          <a:ln>
            <a:noFill/>
            <a:headEnd/>
            <a:tailEnd/>
          </a:ln>
          <a:extLst/>
        </p:spPr>
        <p:style>
          <a:lnRef idx="2">
            <a:schemeClr val="dk1"/>
          </a:lnRef>
          <a:fillRef idx="1">
            <a:schemeClr val="lt1"/>
          </a:fillRef>
          <a:effectRef idx="0">
            <a:schemeClr val="dk1"/>
          </a:effectRef>
          <a:fontRef idx="minor">
            <a:schemeClr val="dk1"/>
          </a:fontRef>
        </p:style>
        <p:txBody>
          <a:bodyPr wrap="square" lIns="228600" tIns="228600" rIns="228600" bIns="228600">
            <a:spAutoFit/>
          </a:bodyPr>
          <a:lstStyle>
            <a:lvl1pPr eaLnBrk="0" hangingPunct="0">
              <a:defRPr sz="8600">
                <a:solidFill>
                  <a:schemeClr val="tx1"/>
                </a:solidFill>
                <a:latin typeface="Arial" charset="0"/>
              </a:defRPr>
            </a:lvl1pPr>
            <a:lvl2pPr marL="742950" indent="-285750" eaLnBrk="0" hangingPunct="0">
              <a:defRPr sz="8600">
                <a:solidFill>
                  <a:schemeClr val="tx1"/>
                </a:solidFill>
                <a:latin typeface="Arial" charset="0"/>
              </a:defRPr>
            </a:lvl2pPr>
            <a:lvl3pPr marL="1143000" indent="-228600" eaLnBrk="0" hangingPunct="0">
              <a:defRPr sz="8600">
                <a:solidFill>
                  <a:schemeClr val="tx1"/>
                </a:solidFill>
                <a:latin typeface="Arial" charset="0"/>
              </a:defRPr>
            </a:lvl3pPr>
            <a:lvl4pPr marL="1600200" indent="-228600" eaLnBrk="0" hangingPunct="0">
              <a:defRPr sz="8600">
                <a:solidFill>
                  <a:schemeClr val="tx1"/>
                </a:solidFill>
                <a:latin typeface="Arial" charset="0"/>
              </a:defRPr>
            </a:lvl4pPr>
            <a:lvl5pPr marL="2057400" indent="-228600" eaLnBrk="0" hangingPunct="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marL="571500" indent="-571500" algn="just" eaLnBrk="1" hangingPunct="1">
              <a:spcBef>
                <a:spcPct val="10000"/>
              </a:spcBef>
              <a:buFont typeface="Arial" panose="020B0604020202020204" pitchFamily="34" charset="0"/>
              <a:buChar char="•"/>
            </a:pPr>
            <a:r>
              <a:rPr lang="en-US" sz="3600" dirty="0">
                <a:latin typeface="Georgia" panose="02040502050405020303" pitchFamily="18" charset="0"/>
                <a:cs typeface="Cambria" charset="0"/>
              </a:rPr>
              <a:t>Determine the presence of diurnal cycles  in cloud condensation nuclei and test for </a:t>
            </a:r>
            <a:r>
              <a:rPr lang="en-US" sz="3600" dirty="0" smtClean="0">
                <a:latin typeface="Georgia" panose="02040502050405020303" pitchFamily="18" charset="0"/>
                <a:cs typeface="Cambria" charset="0"/>
              </a:rPr>
              <a:t>correlation </a:t>
            </a:r>
            <a:r>
              <a:rPr lang="en-US" sz="3600" dirty="0">
                <a:latin typeface="Georgia" panose="02040502050405020303" pitchFamily="18" charset="0"/>
                <a:cs typeface="Cambria" charset="0"/>
              </a:rPr>
              <a:t>with other atmospheric measurements</a:t>
            </a:r>
            <a:r>
              <a:rPr lang="en-US" sz="3600" dirty="0" smtClean="0">
                <a:latin typeface="Georgia" panose="02040502050405020303" pitchFamily="18" charset="0"/>
                <a:cs typeface="Cambria" charset="0"/>
              </a:rPr>
              <a:t>.</a:t>
            </a:r>
          </a:p>
          <a:p>
            <a:pPr marL="571500" indent="-571500" algn="just" eaLnBrk="1" hangingPunct="1">
              <a:spcBef>
                <a:spcPct val="10000"/>
              </a:spcBef>
              <a:buFont typeface="Arial" panose="020B0604020202020204" pitchFamily="34" charset="0"/>
              <a:buChar char="•"/>
            </a:pPr>
            <a:r>
              <a:rPr lang="en-US" sz="3600" dirty="0" smtClean="0">
                <a:latin typeface="Georgia" panose="02040502050405020303" pitchFamily="18" charset="0"/>
                <a:cs typeface="Cambria" charset="0"/>
              </a:rPr>
              <a:t>Calibrate and setup various  particulate matter instruments in preparation for data collection.</a:t>
            </a:r>
            <a:endParaRPr lang="en-US" sz="3600" dirty="0">
              <a:latin typeface="Georgia" panose="02040502050405020303" pitchFamily="18" charset="0"/>
              <a:cs typeface="Cambria" charset="0"/>
            </a:endParaRPr>
          </a:p>
          <a:p>
            <a:pPr marL="571500" indent="-571500" algn="just" eaLnBrk="1" hangingPunct="1">
              <a:spcBef>
                <a:spcPct val="10000"/>
              </a:spcBef>
              <a:buFont typeface="Arial" panose="020B0604020202020204" pitchFamily="34" charset="0"/>
              <a:buChar char="•"/>
            </a:pPr>
            <a:r>
              <a:rPr lang="en-US" sz="3600" dirty="0" smtClean="0">
                <a:latin typeface="Georgia" panose="02040502050405020303" pitchFamily="18" charset="0"/>
                <a:cs typeface="Cambria" charset="0"/>
              </a:rPr>
              <a:t>Analyze data collected and automate the data collection and analysis using the ADPAA software used by UND.</a:t>
            </a:r>
          </a:p>
          <a:p>
            <a:pPr marL="571500" indent="-571500" algn="just" eaLnBrk="1" hangingPunct="1">
              <a:spcBef>
                <a:spcPct val="10000"/>
              </a:spcBef>
              <a:buFont typeface="Arial" panose="020B0604020202020204" pitchFamily="34" charset="0"/>
              <a:buChar char="•"/>
            </a:pPr>
            <a:r>
              <a:rPr lang="en-US" sz="3600" dirty="0">
                <a:latin typeface="Georgia" panose="02040502050405020303" pitchFamily="18" charset="0"/>
                <a:cs typeface="Cambria" charset="0"/>
              </a:rPr>
              <a:t>Challenge the results found by CCN modeling experiments using real time atmospheric data</a:t>
            </a:r>
            <a:r>
              <a:rPr lang="en-US" sz="3600" dirty="0" smtClean="0">
                <a:latin typeface="Georgia" panose="02040502050405020303" pitchFamily="18" charset="0"/>
                <a:cs typeface="Cambria" charset="0"/>
              </a:rPr>
              <a:t>.</a:t>
            </a:r>
            <a:endParaRPr lang="en-US" sz="3600" dirty="0">
              <a:latin typeface="Georgia" panose="02040502050405020303" pitchFamily="18" charset="0"/>
            </a:endParaRPr>
          </a:p>
        </p:txBody>
      </p:sp>
      <p:sp>
        <p:nvSpPr>
          <p:cNvPr id="2066" name="Text Box 63"/>
          <p:cNvSpPr txBox="1">
            <a:spLocks noChangeArrowheads="1"/>
          </p:cNvSpPr>
          <p:nvPr/>
        </p:nvSpPr>
        <p:spPr bwMode="auto">
          <a:xfrm>
            <a:off x="966854" y="22995957"/>
            <a:ext cx="8627934" cy="7774436"/>
          </a:xfrm>
          <a:prstGeom prst="rect">
            <a:avLst/>
          </a:prstGeom>
          <a:ln>
            <a:noFill/>
            <a:headEnd/>
            <a:tailEnd/>
          </a:ln>
          <a:extLst/>
        </p:spPr>
        <p:style>
          <a:lnRef idx="2">
            <a:schemeClr val="dk1"/>
          </a:lnRef>
          <a:fillRef idx="1">
            <a:schemeClr val="lt1"/>
          </a:fillRef>
          <a:effectRef idx="0">
            <a:schemeClr val="dk1"/>
          </a:effectRef>
          <a:fontRef idx="minor">
            <a:schemeClr val="dk1"/>
          </a:fontRef>
        </p:style>
        <p:txBody>
          <a:bodyPr wrap="square" lIns="228600" tIns="228600" rIns="228600" bIns="228600">
            <a:spAutoFit/>
          </a:bodyPr>
          <a:lstStyle>
            <a:defPPr>
              <a:defRPr lang="en-US"/>
            </a:defPPr>
            <a:lvl1pPr marL="571500" indent="-571500" algn="just" eaLnBrk="1" hangingPunct="1">
              <a:spcBef>
                <a:spcPct val="10000"/>
              </a:spcBef>
              <a:buFont typeface="Arial" panose="020B0604020202020204" pitchFamily="34" charset="0"/>
              <a:buChar char="•"/>
              <a:defRPr sz="3600">
                <a:latin typeface="Cambria" charset="0"/>
                <a:cs typeface="Cambria"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n-US" altLang="en-US" dirty="0" smtClean="0">
                <a:latin typeface="Georgia" panose="02040502050405020303" pitchFamily="18" charset="0"/>
              </a:rPr>
              <a:t>Determine the CCN counter‘s average time to adjust temperature gradient, using a constant flow of ammonium sulfate aerosol. </a:t>
            </a:r>
            <a:endParaRPr lang="en-US" altLang="en-US" dirty="0">
              <a:latin typeface="Georgia" panose="02040502050405020303" pitchFamily="18" charset="0"/>
            </a:endParaRPr>
          </a:p>
          <a:p>
            <a:r>
              <a:rPr lang="en-US" altLang="en-US" dirty="0" smtClean="0">
                <a:latin typeface="Georgia" panose="02040502050405020303" pitchFamily="18" charset="0"/>
              </a:rPr>
              <a:t>Calibrate the CCN counter using a constant flow of ammonium sulfate aerosol, an electrostatic classifier, and an x-ray neutralizer.</a:t>
            </a:r>
            <a:endParaRPr lang="en-US" altLang="en-US" dirty="0">
              <a:latin typeface="Georgia" panose="02040502050405020303" pitchFamily="18" charset="0"/>
            </a:endParaRPr>
          </a:p>
          <a:p>
            <a:r>
              <a:rPr lang="en-US" altLang="en-US" dirty="0" smtClean="0">
                <a:latin typeface="Georgia" panose="02040502050405020303" pitchFamily="18" charset="0"/>
              </a:rPr>
              <a:t>Data collected over a period of 6 days using instruments in the Clifford Hall 423 lab at the University of North Dakota in Grand Forks, North Dakota (see setup figure to the right).</a:t>
            </a:r>
            <a:endParaRPr lang="en-US" altLang="en-US" dirty="0">
              <a:latin typeface="Georgia" panose="02040502050405020303" pitchFamily="18" charset="0"/>
            </a:endParaRPr>
          </a:p>
        </p:txBody>
      </p:sp>
      <p:sp>
        <p:nvSpPr>
          <p:cNvPr id="2067" name="Text Box 65"/>
          <p:cNvSpPr txBox="1">
            <a:spLocks noChangeArrowheads="1"/>
          </p:cNvSpPr>
          <p:nvPr/>
        </p:nvSpPr>
        <p:spPr bwMode="auto">
          <a:xfrm>
            <a:off x="34054869" y="6823461"/>
            <a:ext cx="9144000" cy="8035539"/>
          </a:xfrm>
          <a:prstGeom prst="rect">
            <a:avLst/>
          </a:prstGeom>
          <a:ln>
            <a:noFill/>
            <a:headEnd/>
            <a:tailEnd/>
          </a:ln>
          <a:extLst/>
        </p:spPr>
        <p:style>
          <a:lnRef idx="2">
            <a:schemeClr val="dk1"/>
          </a:lnRef>
          <a:fillRef idx="1">
            <a:schemeClr val="lt1"/>
          </a:fillRef>
          <a:effectRef idx="0">
            <a:schemeClr val="dk1"/>
          </a:effectRef>
          <a:fontRef idx="minor">
            <a:schemeClr val="dk1"/>
          </a:fontRef>
        </p:style>
        <p:txBody>
          <a:bodyPr lIns="228600" tIns="228600" rIns="228600" bIns="228600"/>
          <a:lstStyle>
            <a:lvl1pPr eaLnBrk="0" hangingPunct="0">
              <a:defRPr sz="8600">
                <a:solidFill>
                  <a:schemeClr val="tx1"/>
                </a:solidFill>
                <a:latin typeface="Arial" charset="0"/>
              </a:defRPr>
            </a:lvl1pPr>
            <a:lvl2pPr marL="742950" indent="-285750" eaLnBrk="0" hangingPunct="0">
              <a:defRPr sz="8600">
                <a:solidFill>
                  <a:schemeClr val="tx1"/>
                </a:solidFill>
                <a:latin typeface="Arial" charset="0"/>
              </a:defRPr>
            </a:lvl2pPr>
            <a:lvl3pPr marL="1143000" indent="-228600" eaLnBrk="0" hangingPunct="0">
              <a:defRPr sz="8600">
                <a:solidFill>
                  <a:schemeClr val="tx1"/>
                </a:solidFill>
                <a:latin typeface="Arial" charset="0"/>
              </a:defRPr>
            </a:lvl3pPr>
            <a:lvl4pPr marL="1600200" indent="-228600" eaLnBrk="0" hangingPunct="0">
              <a:defRPr sz="8600">
                <a:solidFill>
                  <a:schemeClr val="tx1"/>
                </a:solidFill>
                <a:latin typeface="Arial" charset="0"/>
              </a:defRPr>
            </a:lvl4pPr>
            <a:lvl5pPr marL="2057400" indent="-228600" eaLnBrk="0" hangingPunct="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marL="571500" indent="-571500" eaLnBrk="1" hangingPunct="1">
              <a:buFont typeface="Arial" panose="020B0604020202020204" pitchFamily="34" charset="0"/>
              <a:buChar char="•"/>
            </a:pPr>
            <a:r>
              <a:rPr lang="en-US" altLang="en-US" sz="3600" dirty="0">
                <a:latin typeface="Georgia" panose="02040502050405020303" pitchFamily="18" charset="0"/>
              </a:rPr>
              <a:t>Overall there is a noticeable change in CCN throughout the day and night </a:t>
            </a:r>
            <a:r>
              <a:rPr lang="en-US" altLang="en-US" sz="3600" dirty="0" smtClean="0">
                <a:latin typeface="Georgia" panose="02040502050405020303" pitchFamily="18" charset="0"/>
              </a:rPr>
              <a:t>cycle</a:t>
            </a:r>
          </a:p>
          <a:p>
            <a:pPr marL="571500" indent="-571500" eaLnBrk="1" hangingPunct="1">
              <a:buFont typeface="Arial" panose="020B0604020202020204" pitchFamily="34" charset="0"/>
              <a:buChar char="•"/>
            </a:pPr>
            <a:r>
              <a:rPr lang="en-US" altLang="en-US" sz="3600" dirty="0" smtClean="0">
                <a:latin typeface="Georgia" panose="02040502050405020303" pitchFamily="18" charset="0"/>
              </a:rPr>
              <a:t>There is a strong correlation between ozone and solar radiation.</a:t>
            </a:r>
          </a:p>
          <a:p>
            <a:pPr marL="571500" indent="-571500" eaLnBrk="1" hangingPunct="1">
              <a:buFont typeface="Arial" panose="020B0604020202020204" pitchFamily="34" charset="0"/>
              <a:buChar char="•"/>
            </a:pPr>
            <a:r>
              <a:rPr lang="en-US" altLang="en-US" sz="3600" dirty="0" smtClean="0">
                <a:latin typeface="Georgia" panose="02040502050405020303" pitchFamily="18" charset="0"/>
              </a:rPr>
              <a:t>There are various other unaccounted factors that show a strong presence in the CCN count data, such as passing automobiles and trains, and cloud coverage.</a:t>
            </a:r>
          </a:p>
          <a:p>
            <a:pPr marL="571500" indent="-571500" eaLnBrk="1" hangingPunct="1">
              <a:buFont typeface="Arial" panose="020B0604020202020204" pitchFamily="34" charset="0"/>
              <a:buChar char="•"/>
            </a:pPr>
            <a:r>
              <a:rPr lang="en-US" altLang="en-US" sz="3600" dirty="0" smtClean="0">
                <a:latin typeface="Georgia" panose="02040502050405020303" pitchFamily="18" charset="0"/>
              </a:rPr>
              <a:t>A large sample of data is needed to create a proper model of the current atmosphere in Grand Forks.</a:t>
            </a:r>
          </a:p>
          <a:p>
            <a:pPr marL="571500" indent="-571500" eaLnBrk="1" hangingPunct="1">
              <a:buFont typeface="Arial" panose="020B0604020202020204" pitchFamily="34" charset="0"/>
              <a:buChar char="•"/>
            </a:pPr>
            <a:r>
              <a:rPr lang="en-US" altLang="en-US" sz="3600" dirty="0" smtClean="0">
                <a:latin typeface="Georgia" panose="02040502050405020303" pitchFamily="18" charset="0"/>
              </a:rPr>
              <a:t>Further work would entail an automated process allowing for various months of continuous data.</a:t>
            </a:r>
          </a:p>
        </p:txBody>
      </p:sp>
      <p:sp>
        <p:nvSpPr>
          <p:cNvPr id="2069" name="Text Box 67"/>
          <p:cNvSpPr txBox="1">
            <a:spLocks noChangeArrowheads="1"/>
          </p:cNvSpPr>
          <p:nvPr/>
        </p:nvSpPr>
        <p:spPr bwMode="auto">
          <a:xfrm>
            <a:off x="34187674" y="19354800"/>
            <a:ext cx="9144000" cy="8924763"/>
          </a:xfrm>
          <a:prstGeom prst="rect">
            <a:avLst/>
          </a:prstGeom>
          <a:ln>
            <a:noFill/>
            <a:headEnd/>
            <a:tailEnd/>
          </a:ln>
          <a:extLst/>
        </p:spPr>
        <p:style>
          <a:lnRef idx="2">
            <a:schemeClr val="dk1"/>
          </a:lnRef>
          <a:fillRef idx="1">
            <a:schemeClr val="lt1"/>
          </a:fillRef>
          <a:effectRef idx="0">
            <a:schemeClr val="dk1"/>
          </a:effectRef>
          <a:fontRef idx="minor">
            <a:schemeClr val="dk1"/>
          </a:fontRef>
        </p:style>
        <p:txBody>
          <a:bodyPr lIns="228600" tIns="228600" rIns="228600" bIns="228600"/>
          <a:lstStyle>
            <a:lvl1pPr marL="342900" indent="-342900" eaLnBrk="0" hangingPunct="0">
              <a:defRPr sz="8600">
                <a:solidFill>
                  <a:schemeClr val="tx1"/>
                </a:solidFill>
                <a:latin typeface="Arial" charset="0"/>
              </a:defRPr>
            </a:lvl1pPr>
            <a:lvl2pPr marL="742950" indent="-285750" eaLnBrk="0" hangingPunct="0">
              <a:defRPr sz="8600">
                <a:solidFill>
                  <a:schemeClr val="tx1"/>
                </a:solidFill>
                <a:latin typeface="Arial" charset="0"/>
              </a:defRPr>
            </a:lvl2pPr>
            <a:lvl3pPr marL="1143000" indent="-228600" eaLnBrk="0" hangingPunct="0">
              <a:defRPr sz="8600">
                <a:solidFill>
                  <a:schemeClr val="tx1"/>
                </a:solidFill>
                <a:latin typeface="Arial" charset="0"/>
              </a:defRPr>
            </a:lvl3pPr>
            <a:lvl4pPr marL="1600200" indent="-228600" eaLnBrk="0" hangingPunct="0">
              <a:defRPr sz="8600">
                <a:solidFill>
                  <a:schemeClr val="tx1"/>
                </a:solidFill>
                <a:latin typeface="Arial" charset="0"/>
              </a:defRPr>
            </a:lvl4pPr>
            <a:lvl5pPr marL="2057400" indent="-228600" eaLnBrk="0" hangingPunct="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eaLnBrk="1" hangingPunct="1">
              <a:buFontTx/>
              <a:buChar char="•"/>
            </a:pPr>
            <a:r>
              <a:rPr lang="en-US" altLang="en-US" sz="3600" dirty="0" smtClean="0">
                <a:latin typeface="Georgia" panose="02040502050405020303" pitchFamily="18" charset="0"/>
              </a:rPr>
              <a:t>Alexa Otto</a:t>
            </a:r>
          </a:p>
          <a:p>
            <a:pPr eaLnBrk="1" hangingPunct="1">
              <a:buFontTx/>
              <a:buChar char="•"/>
            </a:pPr>
            <a:r>
              <a:rPr lang="en-US" altLang="en-US" sz="3600" dirty="0" smtClean="0">
                <a:latin typeface="Georgia" panose="02040502050405020303" pitchFamily="18" charset="0"/>
              </a:rPr>
              <a:t>University of North Dakota REU program</a:t>
            </a:r>
          </a:p>
          <a:p>
            <a:pPr eaLnBrk="1" hangingPunct="1">
              <a:buFontTx/>
              <a:buChar char="•"/>
            </a:pPr>
            <a:r>
              <a:rPr lang="en-US" altLang="en-US" sz="3600" dirty="0" smtClean="0">
                <a:latin typeface="Georgia" panose="02040502050405020303" pitchFamily="18" charset="0"/>
              </a:rPr>
              <a:t>Department of Chemistry</a:t>
            </a:r>
          </a:p>
          <a:p>
            <a:pPr eaLnBrk="1" hangingPunct="1">
              <a:buFontTx/>
              <a:buChar char="•"/>
            </a:pPr>
            <a:r>
              <a:rPr lang="en-US" altLang="en-US" sz="3600" dirty="0" smtClean="0">
                <a:latin typeface="Georgia" panose="02040502050405020303" pitchFamily="18" charset="0"/>
              </a:rPr>
              <a:t>Department of Atmospheric Science</a:t>
            </a:r>
            <a:endParaRPr lang="en-US" altLang="en-US" sz="3600" dirty="0">
              <a:latin typeface="Georgia" panose="02040502050405020303" pitchFamily="18" charset="0"/>
            </a:endParaRPr>
          </a:p>
          <a:p>
            <a:pPr marL="0" indent="0"/>
            <a:r>
              <a:rPr lang="en-US" sz="3600" dirty="0">
                <a:latin typeface="Georgia" panose="02040502050405020303" pitchFamily="18" charset="0"/>
              </a:rPr>
              <a:t>This material is based upon work supported by the National Science Foundation Research Experience for Undergraduates under Grant No. CHE 1460825 and CHE1156584. Any opinions, findings, and conclusions or recommendations expressed in this material are those of the authors and do not necessarily reflect the views of the National Science Foundation</a:t>
            </a:r>
            <a:r>
              <a:rPr lang="en-US" sz="3600" dirty="0" smtClean="0">
                <a:latin typeface="Georgia" panose="02040502050405020303" pitchFamily="18" charset="0"/>
              </a:rPr>
              <a:t>.</a:t>
            </a:r>
            <a:endParaRPr lang="en-US" sz="3600" dirty="0">
              <a:latin typeface="Georgia" panose="02040502050405020303" pitchFamily="18" charset="0"/>
            </a:endParaRPr>
          </a:p>
        </p:txBody>
      </p:sp>
      <p:sp>
        <p:nvSpPr>
          <p:cNvPr id="33" name="Text Box 13"/>
          <p:cNvSpPr txBox="1">
            <a:spLocks noChangeArrowheads="1"/>
          </p:cNvSpPr>
          <p:nvPr/>
        </p:nvSpPr>
        <p:spPr bwMode="auto">
          <a:xfrm>
            <a:off x="34164588" y="17983200"/>
            <a:ext cx="9144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eaLnBrk="1" hangingPunct="1"/>
            <a:r>
              <a:rPr lang="en-US" altLang="en-US" sz="6000" dirty="0">
                <a:solidFill>
                  <a:srgbClr val="415319"/>
                </a:solidFill>
                <a:latin typeface="Georgia" panose="02040502050405020303" pitchFamily="18" charset="0"/>
              </a:rPr>
              <a:t>ACKNOWLEDGEMENTS</a:t>
            </a:r>
          </a:p>
        </p:txBody>
      </p:sp>
      <p:sp>
        <p:nvSpPr>
          <p:cNvPr id="34" name="Text Box 14"/>
          <p:cNvSpPr txBox="1">
            <a:spLocks noChangeArrowheads="1"/>
          </p:cNvSpPr>
          <p:nvPr/>
        </p:nvSpPr>
        <p:spPr bwMode="auto">
          <a:xfrm>
            <a:off x="17297400" y="5486400"/>
            <a:ext cx="10058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eaLnBrk="1" hangingPunct="1"/>
            <a:r>
              <a:rPr lang="en-US" altLang="en-US" sz="6000" dirty="0">
                <a:solidFill>
                  <a:srgbClr val="415319"/>
                </a:solidFill>
                <a:latin typeface="Georgia" panose="02040502050405020303" pitchFamily="18" charset="0"/>
              </a:rPr>
              <a:t>RESULTS</a:t>
            </a:r>
          </a:p>
        </p:txBody>
      </p:sp>
      <p:sp>
        <p:nvSpPr>
          <p:cNvPr id="36" name="Text Box 67"/>
          <p:cNvSpPr txBox="1">
            <a:spLocks noChangeArrowheads="1"/>
          </p:cNvSpPr>
          <p:nvPr/>
        </p:nvSpPr>
        <p:spPr bwMode="auto">
          <a:xfrm>
            <a:off x="34213800" y="29761546"/>
            <a:ext cx="9144000" cy="2250396"/>
          </a:xfrm>
          <a:prstGeom prst="rect">
            <a:avLst/>
          </a:prstGeom>
          <a:ln>
            <a:noFill/>
            <a:headEnd/>
            <a:tailEnd/>
          </a:ln>
          <a:extLst/>
        </p:spPr>
        <p:style>
          <a:lnRef idx="2">
            <a:schemeClr val="dk1"/>
          </a:lnRef>
          <a:fillRef idx="1">
            <a:schemeClr val="lt1"/>
          </a:fillRef>
          <a:effectRef idx="0">
            <a:schemeClr val="dk1"/>
          </a:effectRef>
          <a:fontRef idx="minor">
            <a:schemeClr val="dk1"/>
          </a:fontRef>
        </p:style>
        <p:txBody>
          <a:bodyPr lIns="228600" tIns="228600" rIns="228600" bIns="228600"/>
          <a:lstStyle>
            <a:lvl1pPr marL="342900" indent="-342900" eaLnBrk="0" hangingPunct="0">
              <a:defRPr sz="8600">
                <a:solidFill>
                  <a:schemeClr val="tx1"/>
                </a:solidFill>
                <a:latin typeface="Arial" charset="0"/>
              </a:defRPr>
            </a:lvl1pPr>
            <a:lvl2pPr marL="742950" indent="-285750" eaLnBrk="0" hangingPunct="0">
              <a:defRPr sz="8600">
                <a:solidFill>
                  <a:schemeClr val="tx1"/>
                </a:solidFill>
                <a:latin typeface="Arial" charset="0"/>
              </a:defRPr>
            </a:lvl2pPr>
            <a:lvl3pPr marL="1143000" indent="-228600" eaLnBrk="0" hangingPunct="0">
              <a:defRPr sz="8600">
                <a:solidFill>
                  <a:schemeClr val="tx1"/>
                </a:solidFill>
                <a:latin typeface="Arial" charset="0"/>
              </a:defRPr>
            </a:lvl3pPr>
            <a:lvl4pPr marL="1600200" indent="-228600" eaLnBrk="0" hangingPunct="0">
              <a:defRPr sz="8600">
                <a:solidFill>
                  <a:schemeClr val="tx1"/>
                </a:solidFill>
                <a:latin typeface="Arial" charset="0"/>
              </a:defRPr>
            </a:lvl4pPr>
            <a:lvl5pPr marL="2057400" indent="-228600" eaLnBrk="0" hangingPunct="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marL="514350" indent="-514350" eaLnBrk="1" hangingPunct="1">
              <a:spcAft>
                <a:spcPct val="50000"/>
              </a:spcAft>
              <a:buFont typeface="+mj-lt"/>
              <a:buAutoNum type="arabicPeriod"/>
            </a:pPr>
            <a:r>
              <a:rPr lang="en-US" sz="2800" dirty="0" err="1"/>
              <a:t>Petters</a:t>
            </a:r>
            <a:r>
              <a:rPr lang="en-US" sz="2800" dirty="0"/>
              <a:t>, M. D.; </a:t>
            </a:r>
            <a:r>
              <a:rPr lang="en-US" sz="2800" dirty="0" err="1"/>
              <a:t>Kreidenweis</a:t>
            </a:r>
            <a:r>
              <a:rPr lang="en-US" sz="2800" dirty="0"/>
              <a:t>, S. M. </a:t>
            </a:r>
            <a:r>
              <a:rPr lang="en-US" sz="2800" i="1" dirty="0"/>
              <a:t>Atmospheric Chemistry and Physics</a:t>
            </a:r>
            <a:r>
              <a:rPr lang="en-US" sz="2800" dirty="0"/>
              <a:t> 2007, </a:t>
            </a:r>
            <a:r>
              <a:rPr lang="en-US" sz="2800" i="1" dirty="0"/>
              <a:t>7</a:t>
            </a:r>
            <a:r>
              <a:rPr lang="en-US" sz="2800" dirty="0"/>
              <a:t> (8), 1961–1971</a:t>
            </a:r>
            <a:r>
              <a:rPr lang="en-US" sz="2800" dirty="0" smtClean="0"/>
              <a:t>.</a:t>
            </a:r>
          </a:p>
          <a:p>
            <a:pPr marL="514350" indent="-514350" eaLnBrk="1" hangingPunct="1">
              <a:spcAft>
                <a:spcPct val="50000"/>
              </a:spcAft>
              <a:buFont typeface="+mj-lt"/>
              <a:buAutoNum type="arabicPeriod"/>
            </a:pPr>
            <a:r>
              <a:rPr lang="en-US" sz="2800" dirty="0" err="1"/>
              <a:t>Emerado</a:t>
            </a:r>
            <a:r>
              <a:rPr lang="en-US" sz="2800" dirty="0"/>
              <a:t> ND010: Grand Forks August 7, 2017</a:t>
            </a:r>
            <a:r>
              <a:rPr lang="en-US" sz="2800" dirty="0" smtClean="0"/>
              <a:t>.</a:t>
            </a:r>
          </a:p>
        </p:txBody>
      </p:sp>
      <p:sp>
        <p:nvSpPr>
          <p:cNvPr id="37" name="Text Box 13"/>
          <p:cNvSpPr txBox="1">
            <a:spLocks noChangeArrowheads="1"/>
          </p:cNvSpPr>
          <p:nvPr/>
        </p:nvSpPr>
        <p:spPr bwMode="auto">
          <a:xfrm>
            <a:off x="34164588" y="28498800"/>
            <a:ext cx="9144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eaLnBrk="1" hangingPunct="1"/>
            <a:r>
              <a:rPr lang="en-US" altLang="en-US" sz="6000" dirty="0">
                <a:solidFill>
                  <a:srgbClr val="415319"/>
                </a:solidFill>
                <a:latin typeface="Georgia" panose="02040502050405020303" pitchFamily="18" charset="0"/>
              </a:rPr>
              <a:t>REFERENCES</a:t>
            </a:r>
          </a:p>
        </p:txBody>
      </p:sp>
      <p:sp>
        <p:nvSpPr>
          <p:cNvPr id="38" name="Text Box 10"/>
          <p:cNvSpPr txBox="1">
            <a:spLocks noChangeArrowheads="1"/>
          </p:cNvSpPr>
          <p:nvPr/>
        </p:nvSpPr>
        <p:spPr bwMode="auto">
          <a:xfrm>
            <a:off x="38759674" y="1368425"/>
            <a:ext cx="5002212" cy="274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eaLnBrk="1" hangingPunct="1">
              <a:lnSpc>
                <a:spcPts val="5000"/>
              </a:lnSpc>
              <a:spcBef>
                <a:spcPts val="0"/>
              </a:spcBef>
            </a:pPr>
            <a:r>
              <a:rPr lang="en-US" altLang="en-US" sz="5400" spc="-200" dirty="0">
                <a:solidFill>
                  <a:srgbClr val="247E28"/>
                </a:solidFill>
                <a:latin typeface="Calibri" pitchFamily="34" charset="0"/>
              </a:rPr>
              <a:t>Interdisciplinary</a:t>
            </a:r>
          </a:p>
          <a:p>
            <a:pPr eaLnBrk="1" hangingPunct="1">
              <a:lnSpc>
                <a:spcPts val="5000"/>
              </a:lnSpc>
            </a:pPr>
            <a:r>
              <a:rPr lang="en-US" altLang="en-US" sz="5400" spc="-200" dirty="0">
                <a:solidFill>
                  <a:srgbClr val="247E28"/>
                </a:solidFill>
                <a:latin typeface="Calibri" pitchFamily="34" charset="0"/>
              </a:rPr>
              <a:t>Renewable &amp; Environmental</a:t>
            </a:r>
          </a:p>
          <a:p>
            <a:pPr eaLnBrk="1" hangingPunct="1">
              <a:lnSpc>
                <a:spcPts val="5000"/>
              </a:lnSpc>
            </a:pPr>
            <a:r>
              <a:rPr lang="en-US" altLang="en-US" sz="5400" spc="-200" dirty="0">
                <a:solidFill>
                  <a:srgbClr val="247E28"/>
                </a:solidFill>
                <a:latin typeface="Calibri" pitchFamily="34" charset="0"/>
              </a:rPr>
              <a:t>Chemistry REU</a:t>
            </a:r>
          </a:p>
        </p:txBody>
      </p:sp>
      <p:sp>
        <p:nvSpPr>
          <p:cNvPr id="40" name="Text Box 11"/>
          <p:cNvSpPr txBox="1">
            <a:spLocks noChangeArrowheads="1"/>
          </p:cNvSpPr>
          <p:nvPr/>
        </p:nvSpPr>
        <p:spPr bwMode="auto">
          <a:xfrm>
            <a:off x="914399" y="15777758"/>
            <a:ext cx="8686801" cy="6112443"/>
          </a:xfrm>
          <a:prstGeom prst="rect">
            <a:avLst/>
          </a:prstGeom>
          <a:ln>
            <a:noFill/>
            <a:headEnd/>
            <a:tailEnd/>
          </a:ln>
          <a:extLst/>
        </p:spPr>
        <p:style>
          <a:lnRef idx="2">
            <a:schemeClr val="dk1"/>
          </a:lnRef>
          <a:fillRef idx="1">
            <a:schemeClr val="lt1"/>
          </a:fillRef>
          <a:effectRef idx="0">
            <a:schemeClr val="dk1"/>
          </a:effectRef>
          <a:fontRef idx="minor">
            <a:schemeClr val="dk1"/>
          </a:fontRef>
        </p:style>
        <p:txBody>
          <a:bodyPr wrap="square" lIns="228600" tIns="228600" rIns="228600" bIns="228600">
            <a:spAutoFit/>
          </a:bodyPr>
          <a:lstStyle>
            <a:defPPr>
              <a:defRPr lang="en-US"/>
            </a:defPPr>
            <a:lvl1pPr marL="571500" indent="-571500" algn="just" eaLnBrk="1" hangingPunct="1">
              <a:spcBef>
                <a:spcPct val="10000"/>
              </a:spcBef>
              <a:buFont typeface="Arial" panose="020B0604020202020204" pitchFamily="34" charset="0"/>
              <a:buChar char="•"/>
              <a:defRPr sz="3600">
                <a:latin typeface="Cambria" charset="0"/>
                <a:cs typeface="Cambria"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n-US" dirty="0" smtClean="0">
                <a:latin typeface="Georgia" panose="02040502050405020303" pitchFamily="18" charset="0"/>
              </a:rPr>
              <a:t>Cloud condensation nuclei (CCN) are particles that form water droplets in a supersaturated environment.</a:t>
            </a:r>
          </a:p>
          <a:p>
            <a:r>
              <a:rPr lang="en-US" dirty="0" smtClean="0">
                <a:latin typeface="Georgia" panose="02040502050405020303" pitchFamily="18" charset="0"/>
              </a:rPr>
              <a:t>Aerosols that become CCN are dependent on many factors, explained by Kappa-Kohler theory </a:t>
            </a:r>
            <a:r>
              <a:rPr lang="en-US" baseline="30000" dirty="0" smtClean="0">
                <a:latin typeface="Georgia" panose="02040502050405020303" pitchFamily="18" charset="0"/>
              </a:rPr>
              <a:t>[1]</a:t>
            </a:r>
            <a:r>
              <a:rPr lang="en-US" dirty="0" smtClean="0">
                <a:latin typeface="Georgia" panose="02040502050405020303" pitchFamily="18" charset="0"/>
              </a:rPr>
              <a:t>.</a:t>
            </a:r>
            <a:endParaRPr lang="en-US" dirty="0">
              <a:latin typeface="Georgia" panose="02040502050405020303" pitchFamily="18" charset="0"/>
            </a:endParaRPr>
          </a:p>
          <a:p>
            <a:r>
              <a:rPr lang="en-US" dirty="0" smtClean="0">
                <a:latin typeface="Georgia" panose="02040502050405020303" pitchFamily="18" charset="0"/>
              </a:rPr>
              <a:t>High intensity of UV light from the sun during the day typically results in large concentrations of small sized aerosols and ozone.</a:t>
            </a:r>
            <a:endParaRPr lang="en-US" dirty="0">
              <a:latin typeface="Georgia" panose="02040502050405020303" pitchFamily="18" charset="0"/>
            </a:endParaRPr>
          </a:p>
        </p:txBody>
      </p:sp>
      <p:pic>
        <p:nvPicPr>
          <p:cNvPr id="1026" name="Picture 2" descr="Image result for UND 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747201" y="72325"/>
            <a:ext cx="4706302" cy="53338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NSF logo"/>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7480" y="1175925"/>
            <a:ext cx="3126608" cy="31266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4774256" y="17678400"/>
            <a:ext cx="8756042" cy="307777"/>
          </a:xfrm>
          <a:prstGeom prst="rect">
            <a:avLst/>
          </a:prstGeom>
          <a:noFill/>
        </p:spPr>
        <p:txBody>
          <a:bodyPr wrap="square" rtlCol="0">
            <a:spAutoFit/>
          </a:bodyPr>
          <a:lstStyle/>
          <a:p>
            <a:r>
              <a:rPr lang="en-US" sz="1400" dirty="0"/>
              <a:t>http://www.physics.uu.se/research/molcond/ongoingresearch/molecules-and-liquids/aerosols/</a:t>
            </a:r>
          </a:p>
        </p:txBody>
      </p:sp>
      <p:pic>
        <p:nvPicPr>
          <p:cNvPr id="5" name="Picture 2" descr="Image result for Cloud condensation nuclei"/>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213800" y="15506367"/>
            <a:ext cx="8991600" cy="24768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bwMode="auto">
          <a:xfrm>
            <a:off x="637749" y="15777759"/>
            <a:ext cx="9954052" cy="5971899"/>
          </a:xfrm>
          <a:prstGeom prst="rect">
            <a:avLst/>
          </a:prstGeom>
          <a:noFill/>
          <a:ln w="76200" cap="flat" cmpd="sng" algn="ctr">
            <a:solidFill>
              <a:schemeClr val="bg1">
                <a:lumMod val="5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smtClean="0">
              <a:ln>
                <a:noFill/>
              </a:ln>
              <a:solidFill>
                <a:schemeClr val="tx1"/>
              </a:solidFill>
              <a:effectLst/>
              <a:latin typeface="Arial" charset="0"/>
            </a:endParaRPr>
          </a:p>
        </p:txBody>
      </p:sp>
      <p:sp>
        <p:nvSpPr>
          <p:cNvPr id="39" name="Rectangle 38"/>
          <p:cNvSpPr/>
          <p:nvPr/>
        </p:nvSpPr>
        <p:spPr bwMode="auto">
          <a:xfrm>
            <a:off x="644981" y="6781800"/>
            <a:ext cx="9946819" cy="7733300"/>
          </a:xfrm>
          <a:prstGeom prst="rect">
            <a:avLst/>
          </a:prstGeom>
          <a:noFill/>
          <a:ln w="76200" cap="flat" cmpd="sng" algn="ctr">
            <a:solidFill>
              <a:schemeClr val="bg1">
                <a:lumMod val="5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smtClean="0">
              <a:ln>
                <a:noFill/>
              </a:ln>
              <a:solidFill>
                <a:schemeClr val="tx1"/>
              </a:solidFill>
              <a:effectLst/>
              <a:latin typeface="Arial" charset="0"/>
            </a:endParaRPr>
          </a:p>
        </p:txBody>
      </p:sp>
      <p:sp>
        <p:nvSpPr>
          <p:cNvPr id="41" name="Rectangle 40"/>
          <p:cNvSpPr/>
          <p:nvPr/>
        </p:nvSpPr>
        <p:spPr bwMode="auto">
          <a:xfrm>
            <a:off x="652948" y="23035523"/>
            <a:ext cx="9954052" cy="7954858"/>
          </a:xfrm>
          <a:prstGeom prst="rect">
            <a:avLst/>
          </a:prstGeom>
          <a:noFill/>
          <a:ln w="76200" cap="flat" cmpd="sng" algn="ctr">
            <a:solidFill>
              <a:schemeClr val="bg1">
                <a:lumMod val="5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smtClean="0">
              <a:ln>
                <a:noFill/>
              </a:ln>
              <a:solidFill>
                <a:schemeClr val="tx1"/>
              </a:solidFill>
              <a:effectLst/>
              <a:latin typeface="Arial" charset="0"/>
            </a:endParaRPr>
          </a:p>
        </p:txBody>
      </p:sp>
      <p:sp>
        <p:nvSpPr>
          <p:cNvPr id="42" name="Rectangle 41"/>
          <p:cNvSpPr/>
          <p:nvPr/>
        </p:nvSpPr>
        <p:spPr bwMode="auto">
          <a:xfrm>
            <a:off x="34099842" y="6781800"/>
            <a:ext cx="9257958" cy="8686800"/>
          </a:xfrm>
          <a:prstGeom prst="rect">
            <a:avLst/>
          </a:prstGeom>
          <a:noFill/>
          <a:ln w="76200" cap="flat" cmpd="sng" algn="ctr">
            <a:solidFill>
              <a:schemeClr val="bg1">
                <a:lumMod val="5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smtClean="0">
              <a:ln>
                <a:noFill/>
              </a:ln>
              <a:solidFill>
                <a:schemeClr val="tx1"/>
              </a:solidFill>
              <a:effectLst/>
              <a:latin typeface="Arial" charset="0"/>
            </a:endParaRPr>
          </a:p>
        </p:txBody>
      </p:sp>
      <p:sp>
        <p:nvSpPr>
          <p:cNvPr id="43" name="Rectangle 42"/>
          <p:cNvSpPr/>
          <p:nvPr/>
        </p:nvSpPr>
        <p:spPr bwMode="auto">
          <a:xfrm>
            <a:off x="34054869" y="19119870"/>
            <a:ext cx="9302931" cy="8997930"/>
          </a:xfrm>
          <a:prstGeom prst="rect">
            <a:avLst/>
          </a:prstGeom>
          <a:noFill/>
          <a:ln w="76200" cap="flat" cmpd="sng" algn="ctr">
            <a:solidFill>
              <a:schemeClr val="bg1">
                <a:lumMod val="5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smtClean="0">
              <a:ln>
                <a:noFill/>
              </a:ln>
              <a:solidFill>
                <a:schemeClr val="tx1"/>
              </a:solidFill>
              <a:effectLst/>
              <a:latin typeface="Arial" charset="0"/>
            </a:endParaRPr>
          </a:p>
        </p:txBody>
      </p:sp>
      <p:sp>
        <p:nvSpPr>
          <p:cNvPr id="44" name="Rectangle 43"/>
          <p:cNvSpPr/>
          <p:nvPr/>
        </p:nvSpPr>
        <p:spPr bwMode="auto">
          <a:xfrm>
            <a:off x="34089548" y="29600035"/>
            <a:ext cx="9268252" cy="2411908"/>
          </a:xfrm>
          <a:prstGeom prst="rect">
            <a:avLst/>
          </a:prstGeom>
          <a:noFill/>
          <a:ln w="76200" cap="flat" cmpd="sng" algn="ctr">
            <a:solidFill>
              <a:schemeClr val="bg1">
                <a:lumMod val="5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smtClean="0">
              <a:ln>
                <a:noFill/>
              </a:ln>
              <a:solidFill>
                <a:schemeClr val="tx1"/>
              </a:solidFill>
              <a:effectLst/>
              <a:latin typeface="Arial" charset="0"/>
            </a:endParaRPr>
          </a:p>
        </p:txBody>
      </p:sp>
      <p:sp>
        <p:nvSpPr>
          <p:cNvPr id="10" name="TextBox 9"/>
          <p:cNvSpPr txBox="1"/>
          <p:nvPr/>
        </p:nvSpPr>
        <p:spPr>
          <a:xfrm>
            <a:off x="11430000" y="13963471"/>
            <a:ext cx="10936593" cy="4524315"/>
          </a:xfrm>
          <a:prstGeom prst="rect">
            <a:avLst/>
          </a:prstGeom>
          <a:noFill/>
        </p:spPr>
        <p:txBody>
          <a:bodyPr wrap="square" rtlCol="0">
            <a:spAutoFit/>
          </a:bodyPr>
          <a:lstStyle/>
          <a:p>
            <a:r>
              <a:rPr lang="en-US" sz="3600" dirty="0" smtClean="0">
                <a:latin typeface="Georgia" panose="02040502050405020303" pitchFamily="18" charset="0"/>
              </a:rPr>
              <a:t>Figure 1. </a:t>
            </a:r>
            <a:r>
              <a:rPr lang="en-US" sz="3600" dirty="0" smtClean="0">
                <a:latin typeface="Georgia" panose="02040502050405020303" pitchFamily="18" charset="0"/>
              </a:rPr>
              <a:t>Plot </a:t>
            </a:r>
            <a:r>
              <a:rPr lang="en-US" sz="3600" dirty="0" smtClean="0">
                <a:latin typeface="Georgia" panose="02040502050405020303" pitchFamily="18" charset="0"/>
              </a:rPr>
              <a:t>showing the ambient CCN concentration over 2 hours. The CCN concentration is at </a:t>
            </a:r>
            <a:r>
              <a:rPr lang="en-US" sz="3600" dirty="0">
                <a:latin typeface="Georgia" panose="02040502050405020303" pitchFamily="18" charset="0"/>
              </a:rPr>
              <a:t>4 </a:t>
            </a:r>
            <a:r>
              <a:rPr lang="en-US" sz="3600" dirty="0" smtClean="0">
                <a:latin typeface="Georgia" panose="02040502050405020303" pitchFamily="18" charset="0"/>
              </a:rPr>
              <a:t>supersaturations (red text), corresponding to different particle size ranges.  Assuming ammonium sulfate, </a:t>
            </a:r>
            <a:r>
              <a:rPr lang="en-US" sz="3600" dirty="0" err="1" smtClean="0">
                <a:latin typeface="Georgia" panose="02040502050405020303" pitchFamily="18" charset="0"/>
              </a:rPr>
              <a:t>supersaturations</a:t>
            </a:r>
            <a:r>
              <a:rPr lang="en-US" sz="3600" dirty="0" smtClean="0">
                <a:latin typeface="Georgia" panose="02040502050405020303" pitchFamily="18" charset="0"/>
              </a:rPr>
              <a:t> of 0.2, 0.3, 06, and 0.9 correspond to 80, 60, 40, 20 nm, respectively.   The day of year (DOY) is using UTC time.</a:t>
            </a:r>
            <a:endParaRPr lang="en-US" sz="3600" dirty="0">
              <a:latin typeface="Georgia" panose="02040502050405020303" pitchFamily="18" charset="0"/>
            </a:endParaRPr>
          </a:p>
          <a:p>
            <a:endParaRPr lang="en-US" sz="3600" dirty="0">
              <a:latin typeface="Georgia" panose="02040502050405020303" pitchFamily="18" charset="0"/>
            </a:endParaRPr>
          </a:p>
        </p:txBody>
      </p:sp>
      <p:cxnSp>
        <p:nvCxnSpPr>
          <p:cNvPr id="13" name="Straight Connector 12"/>
          <p:cNvCxnSpPr/>
          <p:nvPr/>
        </p:nvCxnSpPr>
        <p:spPr bwMode="auto">
          <a:xfrm>
            <a:off x="11137519" y="6783841"/>
            <a:ext cx="11205" cy="11580359"/>
          </a:xfrm>
          <a:prstGeom prst="line">
            <a:avLst/>
          </a:prstGeom>
          <a:solidFill>
            <a:schemeClr val="accent1"/>
          </a:solidFill>
          <a:ln w="76200"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flipH="1">
            <a:off x="33289968" y="6781800"/>
            <a:ext cx="114946" cy="25275502"/>
          </a:xfrm>
          <a:prstGeom prst="line">
            <a:avLst/>
          </a:prstGeom>
          <a:solidFill>
            <a:schemeClr val="accent1"/>
          </a:solidFill>
          <a:ln w="76200"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a:off x="22326092" y="18364200"/>
            <a:ext cx="508" cy="13639800"/>
          </a:xfrm>
          <a:prstGeom prst="line">
            <a:avLst/>
          </a:prstGeom>
          <a:solidFill>
            <a:schemeClr val="accent1"/>
          </a:solidFill>
          <a:ln w="76200"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p:nvPr/>
        </p:nvCxnSpPr>
        <p:spPr bwMode="auto">
          <a:xfrm flipH="1">
            <a:off x="22324377" y="32011943"/>
            <a:ext cx="10965591" cy="0"/>
          </a:xfrm>
          <a:prstGeom prst="line">
            <a:avLst/>
          </a:prstGeom>
          <a:solidFill>
            <a:schemeClr val="accent1"/>
          </a:solidFill>
          <a:ln w="76200"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flipH="1" flipV="1">
            <a:off x="11125200" y="6781800"/>
            <a:ext cx="22262280" cy="38100"/>
          </a:xfrm>
          <a:prstGeom prst="line">
            <a:avLst/>
          </a:prstGeom>
          <a:solidFill>
            <a:schemeClr val="accent1"/>
          </a:solidFill>
          <a:ln w="76200"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p:cNvCxnSpPr/>
          <p:nvPr/>
        </p:nvCxnSpPr>
        <p:spPr bwMode="auto">
          <a:xfrm flipH="1">
            <a:off x="11125200" y="18364200"/>
            <a:ext cx="11199177" cy="0"/>
          </a:xfrm>
          <a:prstGeom prst="line">
            <a:avLst/>
          </a:prstGeom>
          <a:solidFill>
            <a:schemeClr val="accent1"/>
          </a:solidFill>
          <a:ln w="76200"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TextBox 73"/>
          <p:cNvSpPr txBox="1"/>
          <p:nvPr/>
        </p:nvSpPr>
        <p:spPr>
          <a:xfrm>
            <a:off x="23469600" y="13792200"/>
            <a:ext cx="9463894" cy="1754326"/>
          </a:xfrm>
          <a:prstGeom prst="rect">
            <a:avLst/>
          </a:prstGeom>
          <a:noFill/>
        </p:spPr>
        <p:txBody>
          <a:bodyPr wrap="square" rtlCol="0">
            <a:spAutoFit/>
          </a:bodyPr>
          <a:lstStyle/>
          <a:p>
            <a:r>
              <a:rPr lang="en-US" sz="3600" dirty="0" smtClean="0">
                <a:latin typeface="Georgia" panose="02040502050405020303" pitchFamily="18" charset="0"/>
              </a:rPr>
              <a:t>Figure 2. Measurements of CCN counter concentration at 0.9% supersaturation over 5 days, averaged every 30 seconds</a:t>
            </a:r>
            <a:endParaRPr lang="en-US" sz="3600" dirty="0">
              <a:latin typeface="Georgia" panose="02040502050405020303" pitchFamily="18" charset="0"/>
            </a:endParaRPr>
          </a:p>
        </p:txBody>
      </p:sp>
      <p:sp>
        <p:nvSpPr>
          <p:cNvPr id="75" name="TextBox 74"/>
          <p:cNvSpPr txBox="1"/>
          <p:nvPr/>
        </p:nvSpPr>
        <p:spPr>
          <a:xfrm>
            <a:off x="23469600" y="22098000"/>
            <a:ext cx="9721808" cy="1754326"/>
          </a:xfrm>
          <a:prstGeom prst="rect">
            <a:avLst/>
          </a:prstGeom>
          <a:noFill/>
        </p:spPr>
        <p:txBody>
          <a:bodyPr wrap="square" rtlCol="0">
            <a:spAutoFit/>
          </a:bodyPr>
          <a:lstStyle/>
          <a:p>
            <a:r>
              <a:rPr lang="en-US" sz="3600" dirty="0" smtClean="0">
                <a:latin typeface="Georgia" panose="02040502050405020303" pitchFamily="18" charset="0"/>
              </a:rPr>
              <a:t>Figure 3. Time series plot of Ozone concentration and Solar Radiation</a:t>
            </a:r>
            <a:r>
              <a:rPr lang="en-US" sz="3600" baseline="30000" dirty="0" smtClean="0">
                <a:latin typeface="Georgia" panose="02040502050405020303" pitchFamily="18" charset="0"/>
              </a:rPr>
              <a:t>[2] </a:t>
            </a:r>
            <a:r>
              <a:rPr lang="en-US" sz="3600" dirty="0" smtClean="0">
                <a:latin typeface="Georgia" panose="02040502050405020303" pitchFamily="18" charset="0"/>
              </a:rPr>
              <a:t>over 5 days. </a:t>
            </a:r>
            <a:endParaRPr lang="en-US" sz="3600" dirty="0">
              <a:latin typeface="Georgia" panose="02040502050405020303" pitchFamily="18" charset="0"/>
            </a:endParaRPr>
          </a:p>
        </p:txBody>
      </p:sp>
      <p:sp>
        <p:nvSpPr>
          <p:cNvPr id="76" name="TextBox 75"/>
          <p:cNvSpPr txBox="1"/>
          <p:nvPr/>
        </p:nvSpPr>
        <p:spPr>
          <a:xfrm>
            <a:off x="23469600" y="30099000"/>
            <a:ext cx="9463894" cy="1754326"/>
          </a:xfrm>
          <a:prstGeom prst="rect">
            <a:avLst/>
          </a:prstGeom>
          <a:noFill/>
        </p:spPr>
        <p:txBody>
          <a:bodyPr wrap="square" rtlCol="0">
            <a:spAutoFit/>
          </a:bodyPr>
          <a:lstStyle/>
          <a:p>
            <a:r>
              <a:rPr lang="en-US" sz="3600" dirty="0" smtClean="0">
                <a:latin typeface="Georgia" panose="02040502050405020303" pitchFamily="18" charset="0"/>
              </a:rPr>
              <a:t>Figure 4. Measurement of CCN counter concentration at 0.2% supersaturation over 5 days </a:t>
            </a:r>
            <a:endParaRPr lang="en-US" sz="3600" dirty="0">
              <a:latin typeface="Georgia" panose="02040502050405020303" pitchFamily="18" charset="0"/>
            </a:endParaRPr>
          </a:p>
        </p:txBody>
      </p:sp>
      <p:grpSp>
        <p:nvGrpSpPr>
          <p:cNvPr id="9" name="Group 8"/>
          <p:cNvGrpSpPr/>
          <p:nvPr/>
        </p:nvGrpSpPr>
        <p:grpSpPr>
          <a:xfrm>
            <a:off x="12906522" y="7645432"/>
            <a:ext cx="2291006" cy="5079968"/>
            <a:chOff x="12906522" y="8940832"/>
            <a:chExt cx="2291006" cy="5079968"/>
          </a:xfrm>
        </p:grpSpPr>
        <p:sp>
          <p:nvSpPr>
            <p:cNvPr id="56" name="TextBox 55"/>
            <p:cNvSpPr txBox="1"/>
            <p:nvPr/>
          </p:nvSpPr>
          <p:spPr>
            <a:xfrm>
              <a:off x="13563600" y="12537762"/>
              <a:ext cx="952382" cy="461665"/>
            </a:xfrm>
            <a:prstGeom prst="rect">
              <a:avLst/>
            </a:prstGeom>
            <a:noFill/>
          </p:spPr>
          <p:txBody>
            <a:bodyPr wrap="square" rtlCol="0">
              <a:spAutoFit/>
            </a:bodyPr>
            <a:lstStyle/>
            <a:p>
              <a:r>
                <a:rPr lang="en-US" sz="2400" dirty="0" smtClean="0">
                  <a:solidFill>
                    <a:srgbClr val="FF0000"/>
                  </a:solidFill>
                  <a:latin typeface="Georgia" panose="02040502050405020303" pitchFamily="18" charset="0"/>
                </a:rPr>
                <a:t>0.3%</a:t>
              </a:r>
              <a:endParaRPr lang="en-US" sz="2400" dirty="0">
                <a:solidFill>
                  <a:srgbClr val="FF0000"/>
                </a:solidFill>
                <a:latin typeface="Georgia" panose="02040502050405020303" pitchFamily="18" charset="0"/>
              </a:endParaRPr>
            </a:p>
          </p:txBody>
        </p:sp>
        <p:cxnSp>
          <p:nvCxnSpPr>
            <p:cNvPr id="58" name="Straight Arrow Connector 57"/>
            <p:cNvCxnSpPr/>
            <p:nvPr/>
          </p:nvCxnSpPr>
          <p:spPr bwMode="auto">
            <a:xfrm flipH="1">
              <a:off x="13697009" y="13796665"/>
              <a:ext cx="323791" cy="224135"/>
            </a:xfrm>
            <a:prstGeom prst="straightConnector1">
              <a:avLst/>
            </a:prstGeom>
            <a:solidFill>
              <a:schemeClr val="accent1"/>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TextBox 80"/>
            <p:cNvSpPr txBox="1"/>
            <p:nvPr/>
          </p:nvSpPr>
          <p:spPr>
            <a:xfrm>
              <a:off x="13716000" y="13411200"/>
              <a:ext cx="952382" cy="461665"/>
            </a:xfrm>
            <a:prstGeom prst="rect">
              <a:avLst/>
            </a:prstGeom>
            <a:noFill/>
          </p:spPr>
          <p:txBody>
            <a:bodyPr wrap="square" rtlCol="0">
              <a:spAutoFit/>
            </a:bodyPr>
            <a:lstStyle/>
            <a:p>
              <a:r>
                <a:rPr lang="en-US" sz="2400" dirty="0" smtClean="0">
                  <a:solidFill>
                    <a:srgbClr val="FF0000"/>
                  </a:solidFill>
                  <a:latin typeface="Georgia" panose="02040502050405020303" pitchFamily="18" charset="0"/>
                </a:rPr>
                <a:t>0.2%</a:t>
              </a:r>
              <a:endParaRPr lang="en-US" sz="2400" dirty="0">
                <a:solidFill>
                  <a:srgbClr val="FF0000"/>
                </a:solidFill>
                <a:latin typeface="Georgia" panose="02040502050405020303" pitchFamily="18" charset="0"/>
              </a:endParaRPr>
            </a:p>
          </p:txBody>
        </p:sp>
        <p:cxnSp>
          <p:nvCxnSpPr>
            <p:cNvPr id="82" name="Straight Arrow Connector 81"/>
            <p:cNvCxnSpPr/>
            <p:nvPr/>
          </p:nvCxnSpPr>
          <p:spPr bwMode="auto">
            <a:xfrm flipH="1" flipV="1">
              <a:off x="13801695" y="12228096"/>
              <a:ext cx="1" cy="344904"/>
            </a:xfrm>
            <a:prstGeom prst="straightConnector1">
              <a:avLst/>
            </a:prstGeom>
            <a:solidFill>
              <a:schemeClr val="accent1"/>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TextBox 84"/>
            <p:cNvSpPr txBox="1"/>
            <p:nvPr/>
          </p:nvSpPr>
          <p:spPr>
            <a:xfrm>
              <a:off x="12906522" y="8940832"/>
              <a:ext cx="952382" cy="461665"/>
            </a:xfrm>
            <a:prstGeom prst="rect">
              <a:avLst/>
            </a:prstGeom>
            <a:noFill/>
          </p:spPr>
          <p:txBody>
            <a:bodyPr wrap="square" rtlCol="0">
              <a:spAutoFit/>
            </a:bodyPr>
            <a:lstStyle/>
            <a:p>
              <a:r>
                <a:rPr lang="en-US" sz="2400" dirty="0" smtClean="0">
                  <a:solidFill>
                    <a:srgbClr val="FF0000"/>
                  </a:solidFill>
                  <a:latin typeface="Georgia" panose="02040502050405020303" pitchFamily="18" charset="0"/>
                </a:rPr>
                <a:t>0.6%</a:t>
              </a:r>
              <a:endParaRPr lang="en-US" sz="2400" dirty="0">
                <a:solidFill>
                  <a:srgbClr val="FF0000"/>
                </a:solidFill>
                <a:latin typeface="Georgia" panose="02040502050405020303" pitchFamily="18" charset="0"/>
              </a:endParaRPr>
            </a:p>
          </p:txBody>
        </p:sp>
        <p:cxnSp>
          <p:nvCxnSpPr>
            <p:cNvPr id="86" name="Straight Arrow Connector 85"/>
            <p:cNvCxnSpPr/>
            <p:nvPr/>
          </p:nvCxnSpPr>
          <p:spPr bwMode="auto">
            <a:xfrm>
              <a:off x="13504243" y="9334738"/>
              <a:ext cx="448342" cy="979001"/>
            </a:xfrm>
            <a:prstGeom prst="straightConnector1">
              <a:avLst/>
            </a:prstGeom>
            <a:solidFill>
              <a:schemeClr val="accent1"/>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Box 88"/>
            <p:cNvSpPr txBox="1"/>
            <p:nvPr/>
          </p:nvSpPr>
          <p:spPr>
            <a:xfrm>
              <a:off x="14245146" y="9009144"/>
              <a:ext cx="952382" cy="461665"/>
            </a:xfrm>
            <a:prstGeom prst="rect">
              <a:avLst/>
            </a:prstGeom>
            <a:noFill/>
          </p:spPr>
          <p:txBody>
            <a:bodyPr wrap="square" rtlCol="0">
              <a:spAutoFit/>
            </a:bodyPr>
            <a:lstStyle/>
            <a:p>
              <a:r>
                <a:rPr lang="en-US" sz="2400" dirty="0" smtClean="0">
                  <a:solidFill>
                    <a:srgbClr val="FF0000"/>
                  </a:solidFill>
                  <a:latin typeface="Georgia" panose="02040502050405020303" pitchFamily="18" charset="0"/>
                </a:rPr>
                <a:t>0.9%</a:t>
              </a:r>
              <a:endParaRPr lang="en-US" sz="2400" dirty="0">
                <a:solidFill>
                  <a:srgbClr val="FF0000"/>
                </a:solidFill>
                <a:latin typeface="Georgia" panose="02040502050405020303" pitchFamily="18" charset="0"/>
              </a:endParaRPr>
            </a:p>
          </p:txBody>
        </p:sp>
        <p:cxnSp>
          <p:nvCxnSpPr>
            <p:cNvPr id="90" name="Straight Arrow Connector 89"/>
            <p:cNvCxnSpPr/>
            <p:nvPr/>
          </p:nvCxnSpPr>
          <p:spPr bwMode="auto">
            <a:xfrm flipH="1">
              <a:off x="14325723" y="9484905"/>
              <a:ext cx="323791" cy="224135"/>
            </a:xfrm>
            <a:prstGeom prst="straightConnector1">
              <a:avLst/>
            </a:prstGeom>
            <a:solidFill>
              <a:schemeClr val="accent1"/>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0" name="TextBox 59"/>
          <p:cNvSpPr txBox="1"/>
          <p:nvPr/>
        </p:nvSpPr>
        <p:spPr>
          <a:xfrm rot="16200000">
            <a:off x="8890314" y="9854887"/>
            <a:ext cx="5450193" cy="523220"/>
          </a:xfrm>
          <a:prstGeom prst="rect">
            <a:avLst/>
          </a:prstGeom>
          <a:solidFill>
            <a:schemeClr val="bg1"/>
          </a:solidFill>
        </p:spPr>
        <p:txBody>
          <a:bodyPr wrap="square" rtlCol="0">
            <a:spAutoFit/>
          </a:bodyPr>
          <a:lstStyle/>
          <a:p>
            <a:r>
              <a:rPr lang="en-US" sz="2800" dirty="0" smtClean="0"/>
              <a:t>CCN Concentration [#/cm</a:t>
            </a:r>
            <a:r>
              <a:rPr lang="en-US" sz="2800" baseline="30000" dirty="0" smtClean="0"/>
              <a:t>3</a:t>
            </a:r>
            <a:r>
              <a:rPr lang="en-US" sz="2800" dirty="0" smtClean="0"/>
              <a:t>]</a:t>
            </a:r>
            <a:r>
              <a:rPr lang="en-US" sz="2800" b="1" dirty="0" smtClean="0"/>
              <a:t> </a:t>
            </a:r>
            <a:endParaRPr lang="en-US" sz="2800" b="1" dirty="0"/>
          </a:p>
        </p:txBody>
      </p:sp>
      <p:pic>
        <p:nvPicPr>
          <p:cNvPr id="11" name="Picture 2" descr="F:\ssavgcplot.png"/>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212299" y="6781800"/>
            <a:ext cx="10163869" cy="7254462"/>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p:cNvGrpSpPr/>
          <p:nvPr/>
        </p:nvGrpSpPr>
        <p:grpSpPr>
          <a:xfrm>
            <a:off x="22250400" y="14935200"/>
            <a:ext cx="10521616" cy="7777081"/>
            <a:chOff x="22250400" y="15468600"/>
            <a:chExt cx="10521616" cy="7777081"/>
          </a:xfrm>
        </p:grpSpPr>
        <p:pic>
          <p:nvPicPr>
            <p:cNvPr id="14" name="Picture 4" descr="F:\newsolarcplot.png"/>
            <p:cNvPicPr>
              <a:picLocks noChangeAspect="1" noChangeArrowheads="1"/>
            </p:cNvPicPr>
            <p:nvPr/>
          </p:nvPicPr>
          <p:blipFill rotWithShape="1">
            <a:blip r:embed="rId11">
              <a:clrChange>
                <a:clrFrom>
                  <a:srgbClr val="FFFFFF"/>
                </a:clrFrom>
                <a:clrTo>
                  <a:srgbClr val="FFFFFF">
                    <a:alpha val="0"/>
                  </a:srgbClr>
                </a:clrTo>
              </a:clrChange>
              <a:duotone>
                <a:prstClr val="black"/>
                <a:srgbClr val="C00000">
                  <a:tint val="45000"/>
                  <a:satMod val="400000"/>
                </a:srgbClr>
              </a:duotone>
              <a:extLst>
                <a:ext uri="{BEBA8EAE-BF5A-486C-A8C5-ECC9F3942E4B}">
                  <a14:imgProps xmlns:a14="http://schemas.microsoft.com/office/drawing/2010/main">
                    <a14:imgLayer r:embed="rId12">
                      <a14:imgEffect>
                        <a14:saturation sat="200000"/>
                      </a14:imgEffect>
                    </a14:imgLayer>
                  </a14:imgProps>
                </a:ext>
                <a:ext uri="{28A0092B-C50C-407E-A947-70E740481C1C}">
                  <a14:useLocalDpi xmlns:a14="http://schemas.microsoft.com/office/drawing/2010/main" val="0"/>
                </a:ext>
              </a:extLst>
            </a:blip>
            <a:srcRect l="14149" t="10311" r="6832" b="12796"/>
            <a:stretch/>
          </p:blipFill>
          <p:spPr bwMode="auto">
            <a:xfrm>
              <a:off x="23683106" y="16306800"/>
              <a:ext cx="8001347" cy="5438614"/>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p:cNvGrpSpPr/>
            <p:nvPr/>
          </p:nvGrpSpPr>
          <p:grpSpPr>
            <a:xfrm>
              <a:off x="22250400" y="15546526"/>
              <a:ext cx="10134600" cy="7084874"/>
              <a:chOff x="22250400" y="14854319"/>
              <a:chExt cx="10887168" cy="7777081"/>
            </a:xfrm>
          </p:grpSpPr>
          <p:pic>
            <p:nvPicPr>
              <p:cNvPr id="1027" name="Picture 3" descr="F:\newozonecplot.png"/>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250400" y="14867457"/>
                <a:ext cx="10877680" cy="7763943"/>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4" descr="F:\newsolarcplot.png"/>
              <p:cNvPicPr>
                <a:picLocks noChangeAspect="1" noChangeArrowheads="1"/>
              </p:cNvPicPr>
              <p:nvPr/>
            </p:nvPicPr>
            <p:blipFill rotWithShape="1">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l="6251" r="86843"/>
              <a:stretch/>
            </p:blipFill>
            <p:spPr bwMode="auto">
              <a:xfrm>
                <a:off x="32385000" y="14854319"/>
                <a:ext cx="752568" cy="7777081"/>
              </a:xfrm>
              <a:prstGeom prst="rect">
                <a:avLst/>
              </a:prstGeom>
              <a:noFill/>
              <a:extLst>
                <a:ext uri="{909E8E84-426E-40DD-AFC4-6F175D3DCCD1}">
                  <a14:hiddenFill xmlns:a14="http://schemas.microsoft.com/office/drawing/2010/main">
                    <a:solidFill>
                      <a:srgbClr val="FFFFFF"/>
                    </a:solidFill>
                  </a14:hiddenFill>
                </a:ext>
              </a:extLst>
            </p:spPr>
          </p:pic>
        </p:grpSp>
        <p:pic>
          <p:nvPicPr>
            <p:cNvPr id="64" name="Picture 4" descr="F:\newsolarcplot.png"/>
            <p:cNvPicPr>
              <a:picLocks noChangeAspect="1" noChangeArrowheads="1"/>
            </p:cNvPicPr>
            <p:nvPr/>
          </p:nvPicPr>
          <p:blipFill rotWithShape="1">
            <a:blip r:embed="rId14">
              <a:clrChange>
                <a:clrFrom>
                  <a:srgbClr val="FFFFFF"/>
                </a:clrFrom>
                <a:clrTo>
                  <a:srgbClr val="FFFFFF">
                    <a:alpha val="0"/>
                  </a:srgbClr>
                </a:clrTo>
              </a:clrChange>
              <a:duotone>
                <a:prstClr val="black"/>
                <a:srgbClr val="FF0000">
                  <a:tint val="45000"/>
                  <a:satMod val="400000"/>
                </a:srgbClr>
              </a:duotone>
              <a:extLst>
                <a:ext uri="{28A0092B-C50C-407E-A947-70E740481C1C}">
                  <a14:useLocalDpi xmlns:a14="http://schemas.microsoft.com/office/drawing/2010/main" val="0"/>
                </a:ext>
              </a:extLst>
            </a:blip>
            <a:srcRect r="94350"/>
            <a:stretch/>
          </p:blipFill>
          <p:spPr bwMode="auto">
            <a:xfrm>
              <a:off x="32156400" y="15468600"/>
              <a:ext cx="615616" cy="7777081"/>
            </a:xfrm>
            <a:prstGeom prst="rect">
              <a:avLst/>
            </a:prstGeom>
            <a:noFill/>
            <a:extLst>
              <a:ext uri="{909E8E84-426E-40DD-AFC4-6F175D3DCCD1}">
                <a14:hiddenFill xmlns:a14="http://schemas.microsoft.com/office/drawing/2010/main">
                  <a:solidFill>
                    <a:srgbClr val="FFFFFF"/>
                  </a:solidFill>
                </a14:hiddenFill>
              </a:ext>
            </a:extLst>
          </p:spPr>
        </p:pic>
      </p:grpSp>
      <p:pic>
        <p:nvPicPr>
          <p:cNvPr id="17" name="Picture 6" descr="F:\2sscplot.png"/>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326600" y="23241000"/>
            <a:ext cx="10049568" cy="703893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1684</TotalTime>
  <Words>552</Words>
  <Application>Microsoft Office PowerPoint</Application>
  <PresentationFormat>Custom</PresentationFormat>
  <Paragraphs>46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University of North Dakota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Jennifer Vein</dc:creator>
  <cp:lastModifiedBy>Lab User</cp:lastModifiedBy>
  <cp:revision>139</cp:revision>
  <dcterms:created xsi:type="dcterms:W3CDTF">2009-07-29T14:33:10Z</dcterms:created>
  <dcterms:modified xsi:type="dcterms:W3CDTF">2017-08-10T20:51:59Z</dcterms:modified>
</cp:coreProperties>
</file>