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Onboard weather radar is helpful but it can let you down</a:t>
            </a:r>
            <a:endParaRPr/>
          </a:p>
        </p:txBody>
      </p:sp>
      <p:sp>
        <p:nvSpPr>
          <p:cNvPr id="131" name="Google Shape;13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work with the mets and your own resources on where to find an out in messy conditions </a:t>
            </a:r>
            <a:endParaRPr/>
          </a:p>
        </p:txBody>
      </p:sp>
      <p:sp>
        <p:nvSpPr>
          <p:cNvPr id="145" name="Google Shape;14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is maxed out on the left engine and near on the right, you don’t have an unlimited </a:t>
            </a:r>
            <a:r>
              <a:rPr lang="en-US"/>
              <a:t>amount</a:t>
            </a:r>
            <a:r>
              <a:rPr lang="en-US"/>
              <a:t> of power to save yourself so be careful where you go. Can talk about a gear failure I had in Riyadh </a:t>
            </a:r>
            <a:endParaRPr/>
          </a:p>
        </p:txBody>
      </p:sp>
      <p:sp>
        <p:nvSpPr>
          <p:cNvPr id="153" name="Google Shape;15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use onboard weather radar. Embedded seeding techniques as well </a:t>
            </a:r>
            <a:endParaRPr/>
          </a:p>
        </p:txBody>
      </p:sp>
      <p:sp>
        <p:nvSpPr>
          <p:cNvPr id="174" name="Google Shape;17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the location for flying in these picturesd</a:t>
            </a:r>
            <a:endParaRPr/>
          </a:p>
        </p:txBody>
      </p:sp>
      <p:sp>
        <p:nvSpPr>
          <p:cNvPr id="68" name="Google Shape;6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Airfraft is tilted on the right picture from improper fuelling </a:t>
            </a:r>
            <a:endParaRPr/>
          </a:p>
        </p:txBody>
      </p:sp>
      <p:sp>
        <p:nvSpPr>
          <p:cNvPr id="77" name="Google Shape;7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note the large runways in saudi and the long distances for alternates </a:t>
            </a:r>
            <a:endParaRPr/>
          </a:p>
        </p:txBody>
      </p:sp>
      <p:sp>
        <p:nvSpPr>
          <p:cNvPr id="86" name="Google Shape;8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Night seeding in the US can make proper rest times difficult. Saudi it is easy</a:t>
            </a:r>
            <a:endParaRPr/>
          </a:p>
        </p:txBody>
      </p:sp>
      <p:sp>
        <p:nvSpPr>
          <p:cNvPr id="102" name="Google Shape;10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Hot air considerations. 49C (120F) takeoff, max temp, hot cabin air.</a:t>
            </a:r>
            <a:endParaRPr/>
          </a:p>
        </p:txBody>
      </p:sp>
      <p:sp>
        <p:nvSpPr>
          <p:cNvPr id="110" name="Google Shape;11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long runways here </a:t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fuel gauge problem, need to know your aircraft so you are aware of the fuel load you have.</a:t>
            </a:r>
            <a:endParaRPr/>
          </a:p>
        </p:txBody>
      </p:sp>
      <p:sp>
        <p:nvSpPr>
          <p:cNvPr id="124" name="Google Shape;12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2"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3"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4"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3"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4"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5"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6"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idx="1"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>
            <p:ph idx="1"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2"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3"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2"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3"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0.jpg"/><Relationship Id="rId5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0" y="6120"/>
            <a:ext cx="9144000" cy="2099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Flight Safety in </a:t>
            </a:r>
            <a:br>
              <a:rPr b="0" i="0" lang="en-US" sz="1800" u="none" cap="none" strike="noStrike"/>
            </a:br>
            <a:r>
              <a:rPr b="1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Weather Modification Operations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4" title="IMG_82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1350" y="927800"/>
            <a:ext cx="9081300" cy="2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000">
                <a:solidFill>
                  <a:schemeClr val="lt1"/>
                </a:solidFill>
              </a:rPr>
              <a:t>Flight Safety in </a:t>
            </a:r>
            <a:br>
              <a:rPr lang="en-US" sz="1800">
                <a:solidFill>
                  <a:schemeClr val="dk1"/>
                </a:solidFill>
              </a:rPr>
            </a:br>
            <a:r>
              <a:rPr b="1" lang="en-US" sz="4000">
                <a:solidFill>
                  <a:schemeClr val="lt1"/>
                </a:solidFill>
              </a:rPr>
              <a:t>Weather Modification Operations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/>
        </p:nvSpPr>
        <p:spPr>
          <a:xfrm>
            <a:off x="133200" y="7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30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am I?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Storm Reference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Target Area Reference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Aircraft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Clearances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0" y="27720"/>
            <a:ext cx="91440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Station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23" title="IMG_2744 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6450" y="2385625"/>
            <a:ext cx="5297541" cy="447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/>
        </p:nvSpPr>
        <p:spPr>
          <a:xfrm>
            <a:off x="133200" y="700200"/>
            <a:ext cx="5281200" cy="54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30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happening?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Weather Trend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Visual (Tops, Bases, Outflows, Lightning)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Radar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Below-base Conditions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Scud, Inflow Strength, Cloud Base Features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0" y="2808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Station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3">
            <a:alphaModFix/>
          </a:blip>
          <a:srcRect b="23337" l="0" r="0" t="10238"/>
          <a:stretch/>
        </p:blipFill>
        <p:spPr>
          <a:xfrm>
            <a:off x="5029200" y="865080"/>
            <a:ext cx="3933000" cy="5667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/>
        </p:nvSpPr>
        <p:spPr>
          <a:xfrm>
            <a:off x="853200" y="700200"/>
            <a:ext cx="5425200" cy="18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30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Bail-out Heading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Radar Help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0" y="2808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Station – Where is the OUT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5" title="IMG_536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560873" y="3132726"/>
            <a:ext cx="4486973" cy="336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 title="IMG_5925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5225" y="2571850"/>
            <a:ext cx="5778775" cy="4334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/>
        </p:nvSpPr>
        <p:spPr>
          <a:xfrm>
            <a:off x="25200" y="772200"/>
            <a:ext cx="8458200" cy="55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3080" lvl="0" marL="3430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Emergency Procedures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FLY THE AIRPLANE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Gather Facts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Go to Bail-out Heading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Communicate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Leave power alone</a:t>
            </a:r>
            <a:r>
              <a:rPr b="1" lang="en-US" sz="3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Need two of the following: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Altitude</a:t>
            </a:r>
            <a:endParaRPr b="1" i="0" sz="3200" u="none" cap="none" strike="noStrik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4" marL="1080000" marR="0" rtl="0" algn="l"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Airspeed</a:t>
            </a:r>
            <a:endParaRPr b="0" i="0" sz="3200" u="none" cap="none" strike="noStrik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4" marL="1080000" marR="0" rtl="0" algn="l"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1" i="0" lang="en-US" sz="32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Ideas</a:t>
            </a:r>
            <a:endParaRPr b="0" i="0" sz="3200" u="none" cap="none" strike="noStrik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0" y="2808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Operations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6" title="IMG_05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399" y="691550"/>
            <a:ext cx="3468603" cy="616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/>
        </p:nvSpPr>
        <p:spPr>
          <a:xfrm>
            <a:off x="565200" y="772200"/>
            <a:ext cx="8481600" cy="5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30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Maintain attitude and watch airspeed.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Don’t penetrate without knowing what’s on the other side.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penetrate perpendicular to the shear.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 the cloud edge if in doubt.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Turn on anti-ice before penetration.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props ice up, change revolutions per minute (RPM).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0" y="2844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Operations – Top Seeding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>
            <a:off x="241200" y="842400"/>
            <a:ext cx="86742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30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Don’t get sucked up.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Beware of lowering bases.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Avoid outflow boundaries, back side of storm.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Watch for other aircraft.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8"/>
          <p:cNvSpPr txBox="1"/>
          <p:nvPr/>
        </p:nvSpPr>
        <p:spPr>
          <a:xfrm>
            <a:off x="0" y="2844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Operations – Base Seeding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0" y="3257280"/>
            <a:ext cx="4572720" cy="342972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1033200" y="5679000"/>
            <a:ext cx="3310200" cy="1065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80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is the back side of the storm?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/>
        </p:nvSpPr>
        <p:spPr>
          <a:xfrm>
            <a:off x="97200" y="700200"/>
            <a:ext cx="4546800" cy="58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30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b="1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on-board radar.</a:t>
            </a:r>
            <a:endParaRPr b="1" sz="3200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careful about penetrating storm with cloud tops greater than 30,000 ft.</a:t>
            </a:r>
            <a:endParaRPr b="1" sz="3200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not fly through reflectivities more than 50 dBz.</a:t>
            </a:r>
            <a:endParaRPr b="1" sz="3200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not ever fly toward a radar shado</a:t>
            </a:r>
            <a:endParaRPr b="1" sz="3200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0" y="2844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Operations</a:t>
            </a:r>
            <a:endParaRPr b="1" sz="4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9" title="IMG_337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800261" y="1514263"/>
            <a:ext cx="6107126" cy="458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0" y="2232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Flight Segments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84600" y="770400"/>
            <a:ext cx="36576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2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Flight Planning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Departure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En-route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066200" y="770760"/>
            <a:ext cx="5029200" cy="1828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2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Seeding Considerations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Landing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5" title="IMG_336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21649" y="2704850"/>
            <a:ext cx="4733701" cy="355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 title="IMG_0319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69163" y="2696501"/>
            <a:ext cx="4755973" cy="356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0" y="2232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Planning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52600" y="734400"/>
            <a:ext cx="47520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2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 your Airplane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50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–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Capability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Airworthiness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5700600" y="734760"/>
            <a:ext cx="2757600" cy="155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2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Serviced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Supplies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Cockpit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6" title="IMG_813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49725"/>
            <a:ext cx="3629531" cy="480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title="IMG_5191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9524" y="2308200"/>
            <a:ext cx="5721774" cy="429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205200" y="736200"/>
            <a:ext cx="4330800" cy="19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2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 Your Airports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Alternates </a:t>
            </a: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VFR/IFR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0" y="2268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Planning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5353200" y="736200"/>
            <a:ext cx="3619800" cy="17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2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Approaches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Lighting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7" title="IMG_411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890411" y="3039601"/>
            <a:ext cx="4375572" cy="328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 title="IMG_373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65138" y="3038026"/>
            <a:ext cx="4363023" cy="32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 title="IMG_3447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387350" y="3038812"/>
            <a:ext cx="4369300" cy="32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205200" y="736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30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 Your Atmosphere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Stability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Storm Motion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Off-field Landing Options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Duration, Coverage, Intensity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0" y="2268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Planning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61200" y="844200"/>
            <a:ext cx="5702400" cy="17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2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 Yourself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Physiology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50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–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you safe to fly?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0" y="2268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Planning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453200" y="808560"/>
            <a:ext cx="4690800" cy="1934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2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Limitations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50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–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are your personal minimums?</a:t>
            </a:r>
            <a:endParaRPr b="1" i="0" sz="24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9" title="IMG_0285 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25" y="2192200"/>
            <a:ext cx="8855951" cy="4665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/>
        </p:nvSpPr>
        <p:spPr>
          <a:xfrm>
            <a:off x="457200" y="916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403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900"/>
              <a:buFont typeface="Arial"/>
              <a:buChar char="•"/>
            </a:pPr>
            <a:r>
              <a:rPr b="1" i="0" lang="en-US" sz="2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Weather</a:t>
            </a:r>
            <a:endParaRPr b="1" i="0" sz="29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4030" lvl="0" marL="34308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</a:pPr>
            <a:r>
              <a:rPr b="1" i="0" lang="en-US" sz="2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Primary hazard is low level wind shear due to:</a:t>
            </a:r>
            <a:endParaRPr b="1" i="0" sz="29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90" lvl="1" marL="743040" marR="0" rtl="0" algn="l"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–"/>
            </a:pPr>
            <a:r>
              <a:rPr b="1" i="0" lang="en-US" sz="2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Gust fronts</a:t>
            </a:r>
            <a:endParaRPr b="1" i="0" sz="29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90" lvl="1" marL="743040" marR="0" rtl="0" algn="l"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–"/>
            </a:pPr>
            <a:r>
              <a:rPr b="1" i="0" lang="en-US" sz="2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Micro-bursts</a:t>
            </a:r>
            <a:endParaRPr b="1" i="0" sz="29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4030" lvl="0" marL="34308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</a:pPr>
            <a:r>
              <a:rPr b="1" i="0" lang="en-US" sz="2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temperature runway requirements.</a:t>
            </a:r>
            <a:endParaRPr b="1" i="0" sz="29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4030" lvl="0" marL="34308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</a:pPr>
            <a:r>
              <a:rPr b="1" i="0" lang="en-US" sz="2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Airport</a:t>
            </a:r>
            <a:endParaRPr b="1" i="0" sz="29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4030" lvl="0" marL="34308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</a:pPr>
            <a:r>
              <a:rPr b="1" i="0" lang="en-US" sz="2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Lights</a:t>
            </a:r>
            <a:endParaRPr b="1" i="0" sz="29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4030" lvl="0" marL="34308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</a:pPr>
            <a:r>
              <a:rPr b="1" i="0" lang="en-US" sz="2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Obstructions</a:t>
            </a:r>
            <a:endParaRPr b="1" i="0" sz="29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0" y="10872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Takeoff and Landing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0" title="IMG_0507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550" y="3497950"/>
            <a:ext cx="3990776" cy="336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82800" y="628200"/>
            <a:ext cx="8832600" cy="28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30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hazard is low level wind shear due to: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Gust Fronts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Micro-bursts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temp r</a:t>
            </a:r>
            <a:r>
              <a:rPr b="1" lang="en-US" sz="3200"/>
              <a:t>wy</a:t>
            </a: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requirement.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0" y="2268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Departure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21" title="IMG_050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775" y="1166950"/>
            <a:ext cx="3201224" cy="569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/>
        </p:nvSpPr>
        <p:spPr>
          <a:xfrm>
            <a:off x="637200" y="556200"/>
            <a:ext cx="8229600" cy="366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3080" lvl="0" marL="34308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going to happen?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the forecast?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do your eyes tell you?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the timing?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overall picture?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Projection for your aircraft operations.</a:t>
            </a:r>
            <a:endParaRPr b="1" i="0" sz="3200" u="none" cap="none" strike="noStrike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0" y="28080"/>
            <a:ext cx="9144000" cy="66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Station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2" title="0ec0a3df-0b27-4e14-91eb-86fa7d14061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388" y="4108673"/>
            <a:ext cx="6039228" cy="281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