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2" r:id="rId3"/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670550" cx="10080625"/>
  <p:notesSz cx="7315200" cy="96012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0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1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2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3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5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6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7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8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9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3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4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5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7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8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 txBox="1"/>
          <p:nvPr>
            <p:ph idx="1" type="body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9:notes"/>
          <p:cNvSpPr/>
          <p:nvPr>
            <p:ph idx="2" type="sldImg"/>
          </p:nvPr>
        </p:nvSpPr>
        <p:spPr>
          <a:xfrm>
            <a:off x="1219425" y="720075"/>
            <a:ext cx="4877025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692640" y="1508760"/>
            <a:ext cx="8694360" cy="3597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1"/>
          <p:cNvSpPr txBox="1"/>
          <p:nvPr>
            <p:ph idx="1" type="body"/>
          </p:nvPr>
        </p:nvSpPr>
        <p:spPr>
          <a:xfrm>
            <a:off x="692640" y="1508760"/>
            <a:ext cx="8694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2" type="body"/>
          </p:nvPr>
        </p:nvSpPr>
        <p:spPr>
          <a:xfrm>
            <a:off x="692640" y="3387960"/>
            <a:ext cx="8694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" type="body"/>
          </p:nvPr>
        </p:nvSpPr>
        <p:spPr>
          <a:xfrm>
            <a:off x="692640" y="15087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2" type="body"/>
          </p:nvPr>
        </p:nvSpPr>
        <p:spPr>
          <a:xfrm>
            <a:off x="5147640" y="15087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3" type="body"/>
          </p:nvPr>
        </p:nvSpPr>
        <p:spPr>
          <a:xfrm>
            <a:off x="692640" y="33879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4" type="body"/>
          </p:nvPr>
        </p:nvSpPr>
        <p:spPr>
          <a:xfrm>
            <a:off x="5147640" y="33879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692640" y="1508760"/>
            <a:ext cx="2799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2" type="body"/>
          </p:nvPr>
        </p:nvSpPr>
        <p:spPr>
          <a:xfrm>
            <a:off x="3632400" y="1508760"/>
            <a:ext cx="2799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3" type="body"/>
          </p:nvPr>
        </p:nvSpPr>
        <p:spPr>
          <a:xfrm>
            <a:off x="6572160" y="1508760"/>
            <a:ext cx="2799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4" type="body"/>
          </p:nvPr>
        </p:nvSpPr>
        <p:spPr>
          <a:xfrm>
            <a:off x="692640" y="3387960"/>
            <a:ext cx="2799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5" type="body"/>
          </p:nvPr>
        </p:nvSpPr>
        <p:spPr>
          <a:xfrm>
            <a:off x="3632400" y="3387960"/>
            <a:ext cx="2799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6" type="body"/>
          </p:nvPr>
        </p:nvSpPr>
        <p:spPr>
          <a:xfrm>
            <a:off x="6572160" y="3387960"/>
            <a:ext cx="2799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subTitle"/>
          </p:nvPr>
        </p:nvSpPr>
        <p:spPr>
          <a:xfrm>
            <a:off x="692640" y="1508760"/>
            <a:ext cx="8694360" cy="3597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" type="body"/>
          </p:nvPr>
        </p:nvSpPr>
        <p:spPr>
          <a:xfrm>
            <a:off x="692640" y="1508760"/>
            <a:ext cx="8694360" cy="359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" type="body"/>
          </p:nvPr>
        </p:nvSpPr>
        <p:spPr>
          <a:xfrm>
            <a:off x="692640" y="1508760"/>
            <a:ext cx="4242600" cy="359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2" type="body"/>
          </p:nvPr>
        </p:nvSpPr>
        <p:spPr>
          <a:xfrm>
            <a:off x="5147640" y="1508760"/>
            <a:ext cx="4242600" cy="359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idx="1" type="subTitle"/>
          </p:nvPr>
        </p:nvSpPr>
        <p:spPr>
          <a:xfrm>
            <a:off x="692640" y="301680"/>
            <a:ext cx="8694360" cy="5081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1"/>
          <p:cNvSpPr txBox="1"/>
          <p:nvPr>
            <p:ph idx="1" type="body"/>
          </p:nvPr>
        </p:nvSpPr>
        <p:spPr>
          <a:xfrm>
            <a:off x="692640" y="15087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1"/>
          <p:cNvSpPr txBox="1"/>
          <p:nvPr>
            <p:ph idx="2" type="body"/>
          </p:nvPr>
        </p:nvSpPr>
        <p:spPr>
          <a:xfrm>
            <a:off x="5147640" y="1508760"/>
            <a:ext cx="4242600" cy="359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1"/>
          <p:cNvSpPr txBox="1"/>
          <p:nvPr>
            <p:ph idx="3" type="body"/>
          </p:nvPr>
        </p:nvSpPr>
        <p:spPr>
          <a:xfrm>
            <a:off x="692640" y="33879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" type="body"/>
          </p:nvPr>
        </p:nvSpPr>
        <p:spPr>
          <a:xfrm>
            <a:off x="692640" y="1508760"/>
            <a:ext cx="8694360" cy="359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692640" y="1508760"/>
            <a:ext cx="4242600" cy="359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2"/>
          <p:cNvSpPr txBox="1"/>
          <p:nvPr>
            <p:ph idx="2" type="body"/>
          </p:nvPr>
        </p:nvSpPr>
        <p:spPr>
          <a:xfrm>
            <a:off x="5147640" y="15087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2"/>
          <p:cNvSpPr txBox="1"/>
          <p:nvPr>
            <p:ph idx="3" type="body"/>
          </p:nvPr>
        </p:nvSpPr>
        <p:spPr>
          <a:xfrm>
            <a:off x="5147640" y="33879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" type="body"/>
          </p:nvPr>
        </p:nvSpPr>
        <p:spPr>
          <a:xfrm>
            <a:off x="692640" y="15087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2" type="body"/>
          </p:nvPr>
        </p:nvSpPr>
        <p:spPr>
          <a:xfrm>
            <a:off x="5147640" y="15087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3" type="body"/>
          </p:nvPr>
        </p:nvSpPr>
        <p:spPr>
          <a:xfrm>
            <a:off x="692640" y="3387960"/>
            <a:ext cx="8694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4"/>
          <p:cNvSpPr txBox="1"/>
          <p:nvPr>
            <p:ph idx="1" type="body"/>
          </p:nvPr>
        </p:nvSpPr>
        <p:spPr>
          <a:xfrm>
            <a:off x="692640" y="1508760"/>
            <a:ext cx="8694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4"/>
          <p:cNvSpPr txBox="1"/>
          <p:nvPr>
            <p:ph idx="2" type="body"/>
          </p:nvPr>
        </p:nvSpPr>
        <p:spPr>
          <a:xfrm>
            <a:off x="692640" y="3387960"/>
            <a:ext cx="8694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5"/>
          <p:cNvSpPr txBox="1"/>
          <p:nvPr>
            <p:ph idx="1" type="body"/>
          </p:nvPr>
        </p:nvSpPr>
        <p:spPr>
          <a:xfrm>
            <a:off x="692640" y="15087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5"/>
          <p:cNvSpPr txBox="1"/>
          <p:nvPr>
            <p:ph idx="2" type="body"/>
          </p:nvPr>
        </p:nvSpPr>
        <p:spPr>
          <a:xfrm>
            <a:off x="5147640" y="15087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5"/>
          <p:cNvSpPr txBox="1"/>
          <p:nvPr>
            <p:ph idx="3" type="body"/>
          </p:nvPr>
        </p:nvSpPr>
        <p:spPr>
          <a:xfrm>
            <a:off x="692640" y="33879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5"/>
          <p:cNvSpPr txBox="1"/>
          <p:nvPr>
            <p:ph idx="4" type="body"/>
          </p:nvPr>
        </p:nvSpPr>
        <p:spPr>
          <a:xfrm>
            <a:off x="5147640" y="33879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6"/>
          <p:cNvSpPr txBox="1"/>
          <p:nvPr>
            <p:ph idx="1" type="body"/>
          </p:nvPr>
        </p:nvSpPr>
        <p:spPr>
          <a:xfrm>
            <a:off x="692640" y="1508760"/>
            <a:ext cx="2799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6"/>
          <p:cNvSpPr txBox="1"/>
          <p:nvPr>
            <p:ph idx="2" type="body"/>
          </p:nvPr>
        </p:nvSpPr>
        <p:spPr>
          <a:xfrm>
            <a:off x="3632400" y="1508760"/>
            <a:ext cx="2799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6"/>
          <p:cNvSpPr txBox="1"/>
          <p:nvPr>
            <p:ph idx="3" type="body"/>
          </p:nvPr>
        </p:nvSpPr>
        <p:spPr>
          <a:xfrm>
            <a:off x="6572160" y="1508760"/>
            <a:ext cx="2799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6"/>
          <p:cNvSpPr txBox="1"/>
          <p:nvPr>
            <p:ph idx="4" type="body"/>
          </p:nvPr>
        </p:nvSpPr>
        <p:spPr>
          <a:xfrm>
            <a:off x="692640" y="3387960"/>
            <a:ext cx="2799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6"/>
          <p:cNvSpPr txBox="1"/>
          <p:nvPr>
            <p:ph idx="5" type="body"/>
          </p:nvPr>
        </p:nvSpPr>
        <p:spPr>
          <a:xfrm>
            <a:off x="3632400" y="3387960"/>
            <a:ext cx="2799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6"/>
          <p:cNvSpPr txBox="1"/>
          <p:nvPr>
            <p:ph idx="6" type="body"/>
          </p:nvPr>
        </p:nvSpPr>
        <p:spPr>
          <a:xfrm>
            <a:off x="6572160" y="3387960"/>
            <a:ext cx="2799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692640" y="1508760"/>
            <a:ext cx="4242600" cy="359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2" type="body"/>
          </p:nvPr>
        </p:nvSpPr>
        <p:spPr>
          <a:xfrm>
            <a:off x="5147640" y="1508760"/>
            <a:ext cx="4242600" cy="359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/>
          <p:nvPr>
            <p:ph idx="1" type="subTitle"/>
          </p:nvPr>
        </p:nvSpPr>
        <p:spPr>
          <a:xfrm>
            <a:off x="692640" y="301680"/>
            <a:ext cx="8694360" cy="5081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8"/>
          <p:cNvSpPr txBox="1"/>
          <p:nvPr>
            <p:ph idx="1" type="body"/>
          </p:nvPr>
        </p:nvSpPr>
        <p:spPr>
          <a:xfrm>
            <a:off x="692640" y="15087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"/>
          <p:cNvSpPr txBox="1"/>
          <p:nvPr>
            <p:ph idx="2" type="body"/>
          </p:nvPr>
        </p:nvSpPr>
        <p:spPr>
          <a:xfrm>
            <a:off x="5147640" y="1508760"/>
            <a:ext cx="4242600" cy="359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"/>
          <p:cNvSpPr txBox="1"/>
          <p:nvPr>
            <p:ph idx="3" type="body"/>
          </p:nvPr>
        </p:nvSpPr>
        <p:spPr>
          <a:xfrm>
            <a:off x="692640" y="33879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9"/>
          <p:cNvSpPr txBox="1"/>
          <p:nvPr>
            <p:ph idx="1" type="body"/>
          </p:nvPr>
        </p:nvSpPr>
        <p:spPr>
          <a:xfrm>
            <a:off x="692640" y="1508760"/>
            <a:ext cx="4242600" cy="359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2" type="body"/>
          </p:nvPr>
        </p:nvSpPr>
        <p:spPr>
          <a:xfrm>
            <a:off x="5147640" y="15087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"/>
          <p:cNvSpPr txBox="1"/>
          <p:nvPr>
            <p:ph idx="3" type="body"/>
          </p:nvPr>
        </p:nvSpPr>
        <p:spPr>
          <a:xfrm>
            <a:off x="5147640" y="33879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" type="body"/>
          </p:nvPr>
        </p:nvSpPr>
        <p:spPr>
          <a:xfrm>
            <a:off x="692640" y="15087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0"/>
          <p:cNvSpPr txBox="1"/>
          <p:nvPr>
            <p:ph idx="2" type="body"/>
          </p:nvPr>
        </p:nvSpPr>
        <p:spPr>
          <a:xfrm>
            <a:off x="5147640" y="1508760"/>
            <a:ext cx="424260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0"/>
          <p:cNvSpPr txBox="1"/>
          <p:nvPr>
            <p:ph idx="3" type="body"/>
          </p:nvPr>
        </p:nvSpPr>
        <p:spPr>
          <a:xfrm>
            <a:off x="692640" y="3387960"/>
            <a:ext cx="8694360" cy="171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92640" y="1508760"/>
            <a:ext cx="8694360" cy="359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92280" y="5255280"/>
            <a:ext cx="2268000" cy="301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339000" y="5255280"/>
            <a:ext cx="3401640" cy="301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7118640" y="5255280"/>
            <a:ext cx="2268000" cy="301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692640" y="301680"/>
            <a:ext cx="8694360" cy="1095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692640" y="1508760"/>
            <a:ext cx="8694360" cy="359748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2" name="Google Shape;62;p14"/>
          <p:cNvSpPr txBox="1"/>
          <p:nvPr>
            <p:ph idx="10" type="dt"/>
          </p:nvPr>
        </p:nvSpPr>
        <p:spPr>
          <a:xfrm>
            <a:off x="692280" y="5255280"/>
            <a:ext cx="2268000" cy="301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3" name="Google Shape;63;p14"/>
          <p:cNvSpPr txBox="1"/>
          <p:nvPr>
            <p:ph idx="11" type="ftr"/>
          </p:nvPr>
        </p:nvSpPr>
        <p:spPr>
          <a:xfrm>
            <a:off x="3339000" y="5255280"/>
            <a:ext cx="3401640" cy="301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7118640" y="5255280"/>
            <a:ext cx="2268000" cy="301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90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90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90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90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90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90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90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90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90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Relationship Id="rId4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/>
          <p:nvPr/>
        </p:nvSpPr>
        <p:spPr>
          <a:xfrm>
            <a:off x="0" y="12600"/>
            <a:ext cx="100800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Opportunity Recognition &amp; Seeding Methods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27"/>
          <p:cNvPicPr preferRelativeResize="0"/>
          <p:nvPr/>
        </p:nvPicPr>
        <p:blipFill rotWithShape="1">
          <a:blip r:embed="rId3">
            <a:alphaModFix/>
          </a:blip>
          <a:srcRect b="7361" l="0" r="0" t="18268"/>
          <a:stretch/>
        </p:blipFill>
        <p:spPr>
          <a:xfrm>
            <a:off x="228600" y="667080"/>
            <a:ext cx="9601200" cy="4891680"/>
          </a:xfrm>
          <a:prstGeom prst="rect">
            <a:avLst/>
          </a:prstGeom>
          <a:noFill/>
          <a:ln cap="flat" cmpd="sng" w="36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Cloud Structures – Squall Line Storm</a:t>
            </a:r>
            <a:endParaRPr b="0" sz="3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hunderstorm 3" id="180" name="Google Shape;180;p36"/>
          <p:cNvPicPr preferRelativeResize="0"/>
          <p:nvPr/>
        </p:nvPicPr>
        <p:blipFill rotWithShape="1">
          <a:blip r:embed="rId3">
            <a:alphaModFix/>
          </a:blip>
          <a:srcRect b="15572" l="1819" r="1674" t="2689"/>
          <a:stretch/>
        </p:blipFill>
        <p:spPr>
          <a:xfrm>
            <a:off x="84600" y="756720"/>
            <a:ext cx="3994200" cy="2345040"/>
          </a:xfrm>
          <a:prstGeom prst="rect">
            <a:avLst/>
          </a:prstGeom>
          <a:noFill/>
          <a:ln cap="flat" cmpd="sng" w="36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descr="squall2" id="181" name="Google Shape;18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6800" y="756360"/>
            <a:ext cx="5835600" cy="4715640"/>
          </a:xfrm>
          <a:prstGeom prst="rect">
            <a:avLst/>
          </a:prstGeom>
          <a:noFill/>
          <a:ln cap="flat" cmpd="sng" w="36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quall%20Line" id="182" name="Google Shape;182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600" y="3278520"/>
            <a:ext cx="4010040" cy="2171880"/>
          </a:xfrm>
          <a:prstGeom prst="rect">
            <a:avLst/>
          </a:prstGeom>
          <a:noFill/>
          <a:ln cap="flat" cmpd="sng" w="36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7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Cloud Structures – Supercell Storm</a:t>
            </a:r>
            <a:endParaRPr b="0" sz="3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7"/>
          <p:cNvSpPr/>
          <p:nvPr/>
        </p:nvSpPr>
        <p:spPr>
          <a:xfrm>
            <a:off x="252000" y="626400"/>
            <a:ext cx="5005800" cy="2149560"/>
          </a:xfrm>
          <a:prstGeom prst="rect">
            <a:avLst/>
          </a:prstGeom>
          <a:noFill/>
          <a:ln>
            <a:noFill/>
          </a:ln>
        </p:spPr>
        <p:txBody>
          <a:bodyPr anchorCtr="1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Steady-state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Shelf Cloud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Inflow in Front, on South Portions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haparral%20Supercell%202" id="189" name="Google Shape;18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3360" y="914400"/>
            <a:ext cx="4523040" cy="3429000"/>
          </a:xfrm>
          <a:prstGeom prst="rect">
            <a:avLst/>
          </a:prstGeom>
          <a:noFill/>
          <a:ln cap="flat" cmpd="sng" w="36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Radar image of May 6, 2003 supercell" id="190" name="Google Shape;19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800" y="2827800"/>
            <a:ext cx="4380120" cy="2743200"/>
          </a:xfrm>
          <a:prstGeom prst="rect">
            <a:avLst/>
          </a:prstGeom>
          <a:noFill/>
          <a:ln cap="flat" cmpd="sng" w="36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Rain Increase – Delivery Techniques</a:t>
            </a:r>
            <a:endParaRPr b="0" sz="3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8"/>
          <p:cNvSpPr/>
          <p:nvPr/>
        </p:nvSpPr>
        <p:spPr>
          <a:xfrm>
            <a:off x="180000" y="734400"/>
            <a:ext cx="3778200" cy="4648680"/>
          </a:xfrm>
          <a:prstGeom prst="rect">
            <a:avLst/>
          </a:prstGeom>
          <a:noFill/>
          <a:ln>
            <a:noFill/>
          </a:ln>
        </p:spPr>
        <p:txBody>
          <a:bodyPr anchorCtr="1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Best done at cloud top.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Fly at -5 °C to -10 °C.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Stabilize before penetration.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Look for updraft, liquid water.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Figure 14" id="197" name="Google Shape;19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6800" y="955800"/>
            <a:ext cx="5724720" cy="45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9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View Effects of Seeding (90/270 Turns)</a:t>
            </a:r>
            <a:endParaRPr b="0" sz="3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200" y="688680"/>
            <a:ext cx="3657600" cy="486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914400"/>
            <a:ext cx="4800600" cy="457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0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Multi-cell Storm – Delivery Techniques</a:t>
            </a:r>
            <a:endParaRPr b="0" sz="3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0"/>
          <p:cNvSpPr/>
          <p:nvPr/>
        </p:nvSpPr>
        <p:spPr>
          <a:xfrm>
            <a:off x="36000" y="734400"/>
            <a:ext cx="4078800" cy="4750920"/>
          </a:xfrm>
          <a:prstGeom prst="rect">
            <a:avLst/>
          </a:prstGeom>
          <a:noFill/>
          <a:ln>
            <a:noFill/>
          </a:ln>
        </p:spPr>
        <p:txBody>
          <a:bodyPr anchorCtr="1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Smooth, dark base.</a:t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500 ft below base.</a:t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Racetrack pattern.</a:t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500 fpm updraft.</a:t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Adjust power, configuration to hold altitude.</a:t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Back off if updraft increases.</a:t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gure 15" id="211" name="Google Shape;211;p40"/>
          <p:cNvPicPr preferRelativeResize="0"/>
          <p:nvPr/>
        </p:nvPicPr>
        <p:blipFill rotWithShape="1">
          <a:blip r:embed="rId3">
            <a:alphaModFix/>
          </a:blip>
          <a:srcRect b="0" l="0" r="2860" t="5716"/>
          <a:stretch/>
        </p:blipFill>
        <p:spPr>
          <a:xfrm>
            <a:off x="4129560" y="950400"/>
            <a:ext cx="5842440" cy="445248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0"/>
          <p:cNvSpPr txBox="1"/>
          <p:nvPr/>
        </p:nvSpPr>
        <p:spPr>
          <a:xfrm>
            <a:off x="4113000" y="4763160"/>
            <a:ext cx="5257800" cy="871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9000" lIns="18350" spcFirstLastPara="1" rIns="18350" wrap="square" tIns="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Rainfall augmentation seeding in a forward-shear environment.</a:t>
            </a:r>
            <a:endParaRPr b="0" sz="2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1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Mulit-cell Storm – Delivery Techniques</a:t>
            </a:r>
            <a:endParaRPr b="0" sz="3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gure 19" id="218" name="Google Shape;218;p41"/>
          <p:cNvPicPr preferRelativeResize="0"/>
          <p:nvPr/>
        </p:nvPicPr>
        <p:blipFill rotWithShape="1">
          <a:blip r:embed="rId3">
            <a:alphaModFix/>
          </a:blip>
          <a:srcRect b="5813" l="0" r="0" t="10065"/>
          <a:stretch/>
        </p:blipFill>
        <p:spPr>
          <a:xfrm>
            <a:off x="160920" y="809280"/>
            <a:ext cx="9709560" cy="4677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0336825" id="219" name="Google Shape;21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8200" y="4307400"/>
            <a:ext cx="866880" cy="52056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1"/>
          <p:cNvSpPr txBox="1"/>
          <p:nvPr/>
        </p:nvSpPr>
        <p:spPr>
          <a:xfrm>
            <a:off x="275400" y="4356000"/>
            <a:ext cx="1143000" cy="54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Seeding Location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41"/>
          <p:cNvSpPr/>
          <p:nvPr/>
        </p:nvSpPr>
        <p:spPr>
          <a:xfrm>
            <a:off x="1263600" y="4500000"/>
            <a:ext cx="685800" cy="228600"/>
          </a:xfrm>
          <a:custGeom>
            <a:rect b="b" l="l" r="r" t="t"/>
            <a:pathLst>
              <a:path extrusionOk="0" h="637" w="1907">
                <a:moveTo>
                  <a:pt x="0" y="159"/>
                </a:moveTo>
                <a:lnTo>
                  <a:pt x="1429" y="159"/>
                </a:lnTo>
                <a:lnTo>
                  <a:pt x="1429" y="0"/>
                </a:lnTo>
                <a:lnTo>
                  <a:pt x="1906" y="318"/>
                </a:lnTo>
                <a:lnTo>
                  <a:pt x="1429" y="636"/>
                </a:lnTo>
                <a:lnTo>
                  <a:pt x="1429" y="477"/>
                </a:lnTo>
                <a:lnTo>
                  <a:pt x="0" y="477"/>
                </a:lnTo>
                <a:lnTo>
                  <a:pt x="0" y="159"/>
                </a:lnTo>
              </a:path>
            </a:pathLst>
          </a:custGeom>
          <a:solidFill>
            <a:srgbClr val="729FCF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2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Squall Line Storm – Delivery Techniques</a:t>
            </a:r>
            <a:endParaRPr b="0" sz="3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2"/>
          <p:cNvSpPr/>
          <p:nvPr/>
        </p:nvSpPr>
        <p:spPr>
          <a:xfrm>
            <a:off x="-72000" y="734400"/>
            <a:ext cx="4415400" cy="4208760"/>
          </a:xfrm>
          <a:prstGeom prst="rect">
            <a:avLst/>
          </a:prstGeom>
          <a:noFill/>
          <a:ln>
            <a:noFill/>
          </a:ln>
        </p:spPr>
        <p:txBody>
          <a:bodyPr anchorCtr="1" anchor="t" bIns="45000" lIns="90000" spcFirstLastPara="1" rIns="90000" wrap="square" tIns="45000">
            <a:noAutofit/>
          </a:bodyPr>
          <a:lstStyle/>
          <a:p>
            <a:pPr indent="-146160" lvl="0" marL="146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Below shelf, 1000’ below base.</a:t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160" lvl="0" marL="14616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500 fpm updraft</a:t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160" lvl="0" marL="14616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2-10 miles from precipitation.</a:t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160" lvl="0" marL="14616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Racetrack pattern.</a:t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160" lvl="0" marL="14616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Move out if updraft increase.</a:t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gure 17" id="228" name="Google Shape;228;p42"/>
          <p:cNvPicPr preferRelativeResize="0"/>
          <p:nvPr/>
        </p:nvPicPr>
        <p:blipFill rotWithShape="1">
          <a:blip r:embed="rId3">
            <a:alphaModFix/>
          </a:blip>
          <a:srcRect b="7550" l="4281" r="2366" t="1588"/>
          <a:stretch/>
        </p:blipFill>
        <p:spPr>
          <a:xfrm>
            <a:off x="4201560" y="889560"/>
            <a:ext cx="5770440" cy="411624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2"/>
          <p:cNvSpPr txBox="1"/>
          <p:nvPr/>
        </p:nvSpPr>
        <p:spPr>
          <a:xfrm>
            <a:off x="444960" y="4993200"/>
            <a:ext cx="8434440" cy="505440"/>
          </a:xfrm>
          <a:prstGeom prst="rect">
            <a:avLst/>
          </a:prstGeom>
          <a:noFill/>
          <a:ln>
            <a:noFill/>
          </a:ln>
        </p:spPr>
        <p:txBody>
          <a:bodyPr anchorCtr="1" anchor="t" bIns="9000" lIns="18350" spcFirstLastPara="1" rIns="18350" wrap="square" tIns="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2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on top, fly parallel to line, turns away from line.</a:t>
            </a:r>
            <a:endParaRPr b="0" sz="32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42"/>
          <p:cNvSpPr txBox="1"/>
          <p:nvPr/>
        </p:nvSpPr>
        <p:spPr>
          <a:xfrm>
            <a:off x="4222800" y="1324800"/>
            <a:ext cx="685800" cy="27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Scale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42"/>
          <p:cNvSpPr txBox="1"/>
          <p:nvPr/>
        </p:nvSpPr>
        <p:spPr>
          <a:xfrm>
            <a:off x="6851160" y="1325160"/>
            <a:ext cx="685800" cy="27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Miles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gure 18" id="236" name="Google Shape;236;p43"/>
          <p:cNvPicPr preferRelativeResize="0"/>
          <p:nvPr/>
        </p:nvPicPr>
        <p:blipFill rotWithShape="1">
          <a:blip r:embed="rId3">
            <a:alphaModFix/>
          </a:blip>
          <a:srcRect b="19169" l="5740" r="6024" t="15088"/>
          <a:stretch/>
        </p:blipFill>
        <p:spPr>
          <a:xfrm>
            <a:off x="814320" y="768960"/>
            <a:ext cx="8367120" cy="484308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3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Squall Line Cloud – Delivery Techniques</a:t>
            </a:r>
            <a:endParaRPr b="0" sz="3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0336825" id="238" name="Google Shape;23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9000" y="5012640"/>
            <a:ext cx="866880" cy="52056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3"/>
          <p:cNvSpPr txBox="1"/>
          <p:nvPr/>
        </p:nvSpPr>
        <p:spPr>
          <a:xfrm>
            <a:off x="947160" y="1289160"/>
            <a:ext cx="685800" cy="27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Scale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3"/>
          <p:cNvSpPr txBox="1"/>
          <p:nvPr/>
        </p:nvSpPr>
        <p:spPr>
          <a:xfrm>
            <a:off x="4223520" y="1253520"/>
            <a:ext cx="685800" cy="27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Miles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43"/>
          <p:cNvSpPr txBox="1"/>
          <p:nvPr/>
        </p:nvSpPr>
        <p:spPr>
          <a:xfrm>
            <a:off x="1451520" y="3197520"/>
            <a:ext cx="685800" cy="27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-8 °C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43"/>
          <p:cNvSpPr txBox="1"/>
          <p:nvPr/>
        </p:nvSpPr>
        <p:spPr>
          <a:xfrm>
            <a:off x="1487880" y="3737880"/>
            <a:ext cx="685800" cy="27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°C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43"/>
          <p:cNvSpPr txBox="1"/>
          <p:nvPr/>
        </p:nvSpPr>
        <p:spPr>
          <a:xfrm>
            <a:off x="3935880" y="5033880"/>
            <a:ext cx="685800" cy="27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Hail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43"/>
          <p:cNvSpPr txBox="1"/>
          <p:nvPr/>
        </p:nvSpPr>
        <p:spPr>
          <a:xfrm>
            <a:off x="7968240" y="2874240"/>
            <a:ext cx="1368360" cy="338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Movement</a:t>
            </a:r>
            <a:endParaRPr b="0" sz="22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43"/>
          <p:cNvSpPr txBox="1"/>
          <p:nvPr/>
        </p:nvSpPr>
        <p:spPr>
          <a:xfrm>
            <a:off x="7194600" y="4937400"/>
            <a:ext cx="1143000" cy="54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Seeding Location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43"/>
          <p:cNvSpPr/>
          <p:nvPr/>
        </p:nvSpPr>
        <p:spPr>
          <a:xfrm>
            <a:off x="6665400" y="5153400"/>
            <a:ext cx="565200" cy="163800"/>
          </a:xfrm>
          <a:custGeom>
            <a:rect b="b" l="l" r="r" t="t"/>
            <a:pathLst>
              <a:path extrusionOk="0" h="457" w="1572">
                <a:moveTo>
                  <a:pt x="1571" y="114"/>
                </a:moveTo>
                <a:lnTo>
                  <a:pt x="392" y="114"/>
                </a:lnTo>
                <a:lnTo>
                  <a:pt x="392" y="0"/>
                </a:lnTo>
                <a:lnTo>
                  <a:pt x="0" y="228"/>
                </a:lnTo>
                <a:lnTo>
                  <a:pt x="392" y="456"/>
                </a:lnTo>
                <a:lnTo>
                  <a:pt x="392" y="342"/>
                </a:lnTo>
                <a:lnTo>
                  <a:pt x="1571" y="342"/>
                </a:lnTo>
                <a:lnTo>
                  <a:pt x="1571" y="114"/>
                </a:lnTo>
              </a:path>
            </a:pathLst>
          </a:custGeom>
          <a:solidFill>
            <a:srgbClr val="729FCF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43"/>
          <p:cNvSpPr txBox="1"/>
          <p:nvPr/>
        </p:nvSpPr>
        <p:spPr>
          <a:xfrm>
            <a:off x="5720400" y="4474800"/>
            <a:ext cx="1143000" cy="54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Gentle Updrafts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3"/>
          <p:cNvSpPr txBox="1"/>
          <p:nvPr/>
        </p:nvSpPr>
        <p:spPr>
          <a:xfrm>
            <a:off x="6368760" y="3936240"/>
            <a:ext cx="575640" cy="27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Shelf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43"/>
          <p:cNvSpPr txBox="1"/>
          <p:nvPr/>
        </p:nvSpPr>
        <p:spPr>
          <a:xfrm>
            <a:off x="6261120" y="2388600"/>
            <a:ext cx="575640" cy="27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Virga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4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Supercell Storm – Delivery Techniques</a:t>
            </a:r>
            <a:endParaRPr b="0" sz="3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4"/>
          <p:cNvSpPr/>
          <p:nvPr/>
        </p:nvSpPr>
        <p:spPr>
          <a:xfrm>
            <a:off x="468000" y="734400"/>
            <a:ext cx="4764600" cy="1662120"/>
          </a:xfrm>
          <a:prstGeom prst="rect">
            <a:avLst/>
          </a:prstGeom>
          <a:noFill/>
          <a:ln>
            <a:noFill/>
          </a:ln>
        </p:spPr>
        <p:txBody>
          <a:bodyPr anchorCtr="1" anchor="t" bIns="45000" lIns="90000" spcFirstLastPara="1" rIns="90000" wrap="square" tIns="45000">
            <a:noAutofit/>
          </a:bodyPr>
          <a:lstStyle/>
          <a:p>
            <a:pPr indent="-146160" lvl="0" marL="146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1000’-2000’ below base.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46160" lvl="0" marL="14616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500 fpm updraft.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46160" lvl="0" marL="14616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top may be hazardous.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6" name="Google Shape;25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5800" y="698400"/>
            <a:ext cx="4572000" cy="494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400" y="2468520"/>
            <a:ext cx="4632480" cy="3089880"/>
          </a:xfrm>
          <a:prstGeom prst="rect">
            <a:avLst/>
          </a:prstGeom>
          <a:noFill/>
          <a:ln cap="flat" cmpd="sng" w="36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gure 21" id="262" name="Google Shape;262;p45"/>
          <p:cNvPicPr preferRelativeResize="0"/>
          <p:nvPr/>
        </p:nvPicPr>
        <p:blipFill rotWithShape="1">
          <a:blip r:embed="rId3">
            <a:alphaModFix/>
          </a:blip>
          <a:srcRect b="12736" l="1629" r="960" t="0"/>
          <a:stretch/>
        </p:blipFill>
        <p:spPr>
          <a:xfrm>
            <a:off x="1025640" y="650520"/>
            <a:ext cx="7805160" cy="4835880"/>
          </a:xfrm>
          <a:prstGeom prst="rect">
            <a:avLst/>
          </a:prstGeom>
          <a:noFill/>
          <a:ln cap="flat" cmpd="sng" w="183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3" name="Google Shape;263;p45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Supercell Storm – Delivery Techniques</a:t>
            </a:r>
            <a:endParaRPr b="0" sz="3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0336825" id="264" name="Google Shape;26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2520" y="4809240"/>
            <a:ext cx="866880" cy="52056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5"/>
          <p:cNvSpPr txBox="1"/>
          <p:nvPr/>
        </p:nvSpPr>
        <p:spPr>
          <a:xfrm>
            <a:off x="5484240" y="4646160"/>
            <a:ext cx="1321560" cy="27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Wall Cloud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45"/>
          <p:cNvSpPr txBox="1"/>
          <p:nvPr/>
        </p:nvSpPr>
        <p:spPr>
          <a:xfrm>
            <a:off x="6636600" y="3278520"/>
            <a:ext cx="1602000" cy="54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Precipitation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(Possible Hail)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45"/>
          <p:cNvSpPr txBox="1"/>
          <p:nvPr/>
        </p:nvSpPr>
        <p:spPr>
          <a:xfrm>
            <a:off x="5412600" y="649800"/>
            <a:ext cx="2050200" cy="27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Overshooting Top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45"/>
          <p:cNvSpPr txBox="1"/>
          <p:nvPr/>
        </p:nvSpPr>
        <p:spPr>
          <a:xfrm>
            <a:off x="2530800" y="1230480"/>
            <a:ext cx="907200" cy="27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Anvil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45"/>
          <p:cNvSpPr txBox="1"/>
          <p:nvPr/>
        </p:nvSpPr>
        <p:spPr>
          <a:xfrm>
            <a:off x="1594800" y="4830840"/>
            <a:ext cx="3184200" cy="274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Little / No Visible Precipitation</a:t>
            </a:r>
            <a:endParaRPr b="0" sz="18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0" name="Google Shape;270;p45"/>
          <p:cNvCxnSpPr/>
          <p:nvPr/>
        </p:nvCxnSpPr>
        <p:spPr>
          <a:xfrm rot="10800000">
            <a:off x="4836600" y="4800600"/>
            <a:ext cx="745200" cy="0"/>
          </a:xfrm>
          <a:prstGeom prst="straightConnector1">
            <a:avLst/>
          </a:prstGeom>
          <a:noFill/>
          <a:ln cap="flat" cmpd="sng" w="3670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Operational Program Outline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8"/>
          <p:cNvSpPr/>
          <p:nvPr/>
        </p:nvSpPr>
        <p:spPr>
          <a:xfrm>
            <a:off x="109800" y="698400"/>
            <a:ext cx="4077000" cy="4113000"/>
          </a:xfrm>
          <a:prstGeom prst="rect">
            <a:avLst/>
          </a:prstGeom>
          <a:noFill/>
          <a:ln>
            <a:noFill/>
          </a:ln>
        </p:spPr>
        <p:txBody>
          <a:bodyPr anchorCtr="1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Seeding Opportunity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Cloud Structures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Seeding Criteria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Delivery Techniques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Seeding Procedures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Strategy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" name="Google Shape;125;p28"/>
          <p:cNvPicPr preferRelativeResize="0"/>
          <p:nvPr/>
        </p:nvPicPr>
        <p:blipFill rotWithShape="1">
          <a:blip r:embed="rId3">
            <a:alphaModFix/>
          </a:blip>
          <a:srcRect b="10000" l="0" r="0" t="0"/>
          <a:stretch/>
        </p:blipFill>
        <p:spPr>
          <a:xfrm>
            <a:off x="4459680" y="914760"/>
            <a:ext cx="5458680" cy="3581640"/>
          </a:xfrm>
          <a:prstGeom prst="rect">
            <a:avLst/>
          </a:prstGeom>
          <a:noFill/>
          <a:ln cap="flat" cmpd="sng" w="36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Opportunities to Conduct Cloud Seeding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9"/>
          <p:cNvSpPr/>
          <p:nvPr/>
        </p:nvSpPr>
        <p:spPr>
          <a:xfrm>
            <a:off x="-106200" y="662400"/>
            <a:ext cx="6663600" cy="4915080"/>
          </a:xfrm>
          <a:prstGeom prst="rect">
            <a:avLst/>
          </a:prstGeom>
          <a:noFill/>
          <a:ln>
            <a:noFill/>
          </a:ln>
        </p:spPr>
        <p:txBody>
          <a:bodyPr anchorCtr="1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Operational Program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2" marL="648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Seed all Possible Opportunities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2" marL="648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Produce Maximum Effect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Pilot’s Primary Job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2" marL="648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Recognize Opportunity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2" marL="648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Deliver Seeding Material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4" marL="1080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Right Amount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4" marL="1080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Right Time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4" marL="1080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i="0" lang="en-US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Right Place</a:t>
            </a:r>
            <a:endParaRPr b="0" i="0" sz="3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2" name="Google Shape;132;p29"/>
          <p:cNvPicPr preferRelativeResize="0"/>
          <p:nvPr/>
        </p:nvPicPr>
        <p:blipFill rotWithShape="1">
          <a:blip r:embed="rId3">
            <a:alphaModFix/>
          </a:blip>
          <a:srcRect b="0" l="0" r="23747" t="0"/>
          <a:stretch/>
        </p:blipFill>
        <p:spPr>
          <a:xfrm>
            <a:off x="6545160" y="842400"/>
            <a:ext cx="3428640" cy="3657240"/>
          </a:xfrm>
          <a:prstGeom prst="rect">
            <a:avLst/>
          </a:prstGeom>
          <a:noFill/>
          <a:ln cap="flat" cmpd="sng" w="36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3" name="Google Shape;133;p29"/>
          <p:cNvSpPr txBox="1"/>
          <p:nvPr/>
        </p:nvSpPr>
        <p:spPr>
          <a:xfrm>
            <a:off x="5173200" y="4608360"/>
            <a:ext cx="4798800" cy="962640"/>
          </a:xfrm>
          <a:prstGeom prst="rect">
            <a:avLst/>
          </a:prstGeom>
          <a:noFill/>
          <a:ln>
            <a:noFill/>
          </a:ln>
        </p:spPr>
        <p:txBody>
          <a:bodyPr anchorCtr="1" anchor="t" bIns="9000" lIns="18350" spcFirstLastPara="1" rIns="18350" wrap="square" tIns="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78037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makes a seedable cloud?</a:t>
            </a:r>
            <a:endParaRPr b="0" sz="2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Depends on the hypothesis.</a:t>
            </a:r>
            <a:endParaRPr b="0" sz="26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Rain Increase Cloud Seeding Opportunity</a:t>
            </a:r>
            <a:endParaRPr b="0" sz="3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0"/>
          <p:cNvSpPr/>
          <p:nvPr/>
        </p:nvSpPr>
        <p:spPr>
          <a:xfrm>
            <a:off x="37800" y="698400"/>
            <a:ext cx="2970000" cy="4479480"/>
          </a:xfrm>
          <a:prstGeom prst="rect">
            <a:avLst/>
          </a:prstGeom>
          <a:noFill/>
          <a:ln>
            <a:noFill/>
          </a:ln>
        </p:spPr>
        <p:txBody>
          <a:bodyPr anchorCtr="1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b="0" lang="en-US" sz="3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Liquid Water</a:t>
            </a:r>
            <a:endParaRPr b="0" sz="3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b="0" lang="en-US" sz="3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Updraft</a:t>
            </a:r>
            <a:endParaRPr b="0" sz="3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b="0" lang="en-US" sz="3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Lack of Ice</a:t>
            </a:r>
            <a:endParaRPr b="0" sz="3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b="0" lang="en-US" sz="3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Cloud Bulk</a:t>
            </a:r>
            <a:endParaRPr b="0" sz="3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b="0" lang="en-US" sz="3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Cold Cloud</a:t>
            </a:r>
            <a:endParaRPr b="0" sz="3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b="0" lang="en-US" sz="3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 Bases</a:t>
            </a:r>
            <a:endParaRPr b="0" sz="3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0" name="Google Shape;140;p30"/>
          <p:cNvPicPr preferRelativeResize="0"/>
          <p:nvPr/>
        </p:nvPicPr>
        <p:blipFill rotWithShape="1">
          <a:blip r:embed="rId3">
            <a:alphaModFix/>
          </a:blip>
          <a:srcRect b="12219" l="0" r="0" t="0"/>
          <a:stretch/>
        </p:blipFill>
        <p:spPr>
          <a:xfrm>
            <a:off x="3104640" y="878400"/>
            <a:ext cx="6837120" cy="4343400"/>
          </a:xfrm>
          <a:prstGeom prst="rect">
            <a:avLst/>
          </a:prstGeom>
          <a:noFill/>
          <a:ln cap="flat" cmpd="sng" w="36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Hail Suppression Cloud Seeding Opportunity</a:t>
            </a:r>
            <a:endParaRPr b="0" sz="3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1"/>
          <p:cNvSpPr/>
          <p:nvPr/>
        </p:nvSpPr>
        <p:spPr>
          <a:xfrm>
            <a:off x="37800" y="734400"/>
            <a:ext cx="4968000" cy="4588920"/>
          </a:xfrm>
          <a:prstGeom prst="rect">
            <a:avLst/>
          </a:prstGeom>
          <a:noFill/>
          <a:ln>
            <a:noFill/>
          </a:ln>
        </p:spPr>
        <p:txBody>
          <a:bodyPr anchorCtr="1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b="0" lang="en-US" sz="3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Very strong updrafts.</a:t>
            </a:r>
            <a:endParaRPr b="0" sz="3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b="0" lang="en-US" sz="3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 liquid water content.</a:t>
            </a:r>
            <a:endParaRPr b="0" sz="3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b="0" lang="en-US" sz="3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 radar reflectivity or hail forecast.</a:t>
            </a:r>
            <a:endParaRPr b="0" sz="3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b="0" lang="en-US" sz="3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Occur in a very unstable atmosphere.</a:t>
            </a:r>
            <a:endParaRPr b="0" sz="3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7" name="Google Shape;14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6600" y="914400"/>
            <a:ext cx="4572000" cy="4433400"/>
          </a:xfrm>
          <a:prstGeom prst="rect">
            <a:avLst/>
          </a:prstGeom>
          <a:noFill/>
          <a:ln cap="flat" cmpd="sng" w="36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Rain Increase – Isolated Tcu- Single Cell</a:t>
            </a:r>
            <a:endParaRPr b="0" sz="3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2"/>
          <p:cNvSpPr/>
          <p:nvPr/>
        </p:nvSpPr>
        <p:spPr>
          <a:xfrm>
            <a:off x="180000" y="662400"/>
            <a:ext cx="5715000" cy="4600440"/>
          </a:xfrm>
          <a:prstGeom prst="rect">
            <a:avLst/>
          </a:prstGeom>
          <a:noFill/>
          <a:ln>
            <a:noFill/>
          </a:ln>
        </p:spPr>
        <p:txBody>
          <a:bodyPr anchorCtr="1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Visible Growth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“Hard” Tops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Solid Base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Depth of 6,000-8,000’ and Growing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Lifetime ~15 - 30 minutes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May, or May Not be sheared.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4" name="Google Shape;15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6360" y="734400"/>
            <a:ext cx="3252240" cy="4752000"/>
          </a:xfrm>
          <a:prstGeom prst="rect">
            <a:avLst/>
          </a:prstGeom>
          <a:noFill/>
          <a:ln cap="flat" cmpd="sng" w="36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3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Rain Increase – Non-Severe Storm Complex</a:t>
            </a:r>
            <a:endParaRPr b="0" sz="3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3"/>
          <p:cNvSpPr/>
          <p:nvPr/>
        </p:nvSpPr>
        <p:spPr>
          <a:xfrm>
            <a:off x="0" y="806400"/>
            <a:ext cx="5715000" cy="4208760"/>
          </a:xfrm>
          <a:prstGeom prst="rect">
            <a:avLst/>
          </a:prstGeom>
          <a:noFill/>
          <a:ln>
            <a:noFill/>
          </a:ln>
        </p:spPr>
        <p:txBody>
          <a:bodyPr anchorCtr="1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Multiple Cells, Updrafts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Cells Develop and Mature, with Precipitation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Cells Develop Close to Mature and are Called “Feeder Cells”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Visible Growth of Turrets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Often Merge with Mature Storm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1" name="Google Shape;161;p33"/>
          <p:cNvPicPr preferRelativeResize="0"/>
          <p:nvPr/>
        </p:nvPicPr>
        <p:blipFill rotWithShape="1">
          <a:blip r:embed="rId3">
            <a:alphaModFix/>
          </a:blip>
          <a:srcRect b="0" l="8982" r="3232" t="0"/>
          <a:stretch/>
        </p:blipFill>
        <p:spPr>
          <a:xfrm>
            <a:off x="5715000" y="806400"/>
            <a:ext cx="4114440" cy="4643640"/>
          </a:xfrm>
          <a:prstGeom prst="rect">
            <a:avLst/>
          </a:prstGeom>
          <a:noFill/>
          <a:ln cap="flat" cmpd="sng" w="36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4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Hail Suppression – Multi-cell Storm</a:t>
            </a:r>
            <a:endParaRPr b="0" sz="3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4"/>
          <p:cNvSpPr/>
          <p:nvPr/>
        </p:nvSpPr>
        <p:spPr>
          <a:xfrm>
            <a:off x="72000" y="626400"/>
            <a:ext cx="4728600" cy="5019840"/>
          </a:xfrm>
          <a:prstGeom prst="rect">
            <a:avLst/>
          </a:prstGeom>
          <a:noFill/>
          <a:ln>
            <a:noFill/>
          </a:ln>
        </p:spPr>
        <p:txBody>
          <a:bodyPr anchorCtr="1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stronger convective complex.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Cells build and merge with mature cell.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Feeders on side of low level flow, or feeders develop along convergence line.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45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●"/>
            </a:pPr>
            <a:r>
              <a:rPr b="0" lang="en-US" sz="32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Outflow may change location of inflow.</a:t>
            </a:r>
            <a:endParaRPr b="0" sz="3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8" name="Google Shape;168;p34"/>
          <p:cNvPicPr preferRelativeResize="0"/>
          <p:nvPr/>
        </p:nvPicPr>
        <p:blipFill rotWithShape="1">
          <a:blip r:embed="rId3">
            <a:alphaModFix/>
          </a:blip>
          <a:srcRect b="0" l="16375" r="7929" t="0"/>
          <a:stretch/>
        </p:blipFill>
        <p:spPr>
          <a:xfrm>
            <a:off x="5029200" y="742680"/>
            <a:ext cx="4895640" cy="4851720"/>
          </a:xfrm>
          <a:prstGeom prst="rect">
            <a:avLst/>
          </a:prstGeom>
          <a:noFill/>
          <a:ln cap="flat" cmpd="sng" w="36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5"/>
          <p:cNvSpPr txBox="1"/>
          <p:nvPr/>
        </p:nvSpPr>
        <p:spPr>
          <a:xfrm>
            <a:off x="-21600" y="360"/>
            <a:ext cx="10101600" cy="649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Hail Suppression – Squall Line Storm</a:t>
            </a:r>
            <a:endParaRPr b="0" sz="4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5"/>
          <p:cNvSpPr/>
          <p:nvPr/>
        </p:nvSpPr>
        <p:spPr>
          <a:xfrm>
            <a:off x="252000" y="734400"/>
            <a:ext cx="9828000" cy="4752720"/>
          </a:xfrm>
          <a:prstGeom prst="rect">
            <a:avLst/>
          </a:prstGeom>
          <a:noFill/>
          <a:ln>
            <a:noFill/>
          </a:ln>
        </p:spPr>
        <p:txBody>
          <a:bodyPr anchorCtr="1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b="0" lang="en-US" sz="3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 Line of Multi-cell Storms</a:t>
            </a:r>
            <a:endParaRPr b="0" sz="3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295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b="0" lang="en-US" sz="3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Inflow (new development) along Front of Line</a:t>
            </a:r>
            <a:endParaRPr b="0" sz="3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295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b="0" lang="en-US" sz="3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Preceded by Cirrus Shield</a:t>
            </a:r>
            <a:endParaRPr b="0" sz="3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295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b="0" lang="en-US" sz="3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 be Accompanied by Shelf, Roll, Pedestal Clouds</a:t>
            </a:r>
            <a:endParaRPr b="0" sz="3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295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b="0" lang="en-US" sz="3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Inflow Weakens with Distance from Line</a:t>
            </a:r>
            <a:endParaRPr b="0" sz="3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1295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Noto Sans Symbols"/>
              <a:buChar char="●"/>
            </a:pPr>
            <a:r>
              <a:rPr b="0" lang="en-US" sz="36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Inflow may be Marked by Scud Clouds</a:t>
            </a:r>
            <a:endParaRPr b="0" sz="36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