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97" r:id="rId2"/>
    <p:sldId id="298" r:id="rId3"/>
    <p:sldId id="299" r:id="rId4"/>
    <p:sldId id="263" r:id="rId5"/>
    <p:sldId id="264" r:id="rId6"/>
    <p:sldId id="265" r:id="rId7"/>
    <p:sldId id="292" r:id="rId8"/>
    <p:sldId id="259" r:id="rId9"/>
    <p:sldId id="260" r:id="rId10"/>
    <p:sldId id="294" r:id="rId11"/>
    <p:sldId id="278" r:id="rId12"/>
    <p:sldId id="279" r:id="rId13"/>
    <p:sldId id="288" r:id="rId14"/>
    <p:sldId id="293" r:id="rId15"/>
    <p:sldId id="289" r:id="rId16"/>
    <p:sldId id="281" r:id="rId17"/>
    <p:sldId id="282" r:id="rId18"/>
    <p:sldId id="257" r:id="rId19"/>
    <p:sldId id="295" r:id="rId20"/>
    <p:sldId id="29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5D45E-11B2-4581-82AB-DD38C82068C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537D9-6B5E-420E-B591-4106B0E68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84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Image from Browning and Foote (1976).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C332AF-89C8-49D4-A06A-E814A56B2E33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27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Image from Browning and Foote (1976).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258E9AD-B832-41BF-A6E2-EBB65AE6A047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5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ED89A-9FA2-498C-8AA8-FC67B14D09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1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45F8F-456A-4640-85F4-81A57DD3A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E05082-7157-4C53-A288-F802093CD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52842-CDA7-4EA3-9ADC-CBE565E69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269B0-F2B9-43E1-9706-8E8EA79C1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05DDC-E84F-4CD2-BA6C-1DE46822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0EB9-5FA6-48F2-AD1B-A1711BA5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7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531F6-6B91-42D6-A752-21B609EE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4483A2-DF28-44A2-A8BB-915E30142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0362F-FEFA-4C03-9700-56FCF4CD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3BCC3-FA8F-4C0B-9A73-7D55122EA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457D5-42A7-4AE7-A172-3563A442D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0EB9-5FA6-48F2-AD1B-A1711BA5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6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4BD67F-C466-41B5-B7ED-F7DDD6B7D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8B90C-C937-4C52-B158-988610147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69396-8F03-4C71-A9F0-EE77B4D5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416AF-C418-436C-8404-D45BC100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A5046-BB4B-4D60-9F21-50C8795D1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0EB9-5FA6-48F2-AD1B-A1711BA5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6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BDE63-885C-48AC-AB67-A0B4E78B1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0B602-F4CF-4043-8D8B-D4B2A36A2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B582B-27F1-4E60-A677-AF2DF7F27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EC2E4-ECB0-4DA6-BFCC-9B0AD67C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1DC1E-A5FA-4C9D-80FD-5A667E41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0EB9-5FA6-48F2-AD1B-A1711BA5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1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0C17A-5F42-47B9-953D-2878A3C28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CB229-8D21-4917-A393-33EDA7188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28184-CADB-479C-93F7-A822DE7F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02701-FADA-471D-B587-77CDE981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F92FD-F4DD-41F6-A906-C6D95831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0EB9-5FA6-48F2-AD1B-A1711BA5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1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4DE5A-B1D1-4BE1-BA01-73CF94C60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A06E9-2E6B-4DFB-AA85-08778D3DB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E9834-7DD4-4E8B-A519-6C0E4291C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BC8E7-45A8-4E53-8BC3-287722CAA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898EF-6096-40AA-B173-99AF634EE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EF948-8EAE-4B15-B108-3B341799C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0EB9-5FA6-48F2-AD1B-A1711BA5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7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CFC7-B8CB-4CC2-A8CF-6C3BA83F9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B98C7-F52D-422C-88AD-0611C2EB2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1E0F2-E0CE-4CC2-B982-38D527D4E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5B1F6C-8E99-4C1F-8920-AE3A51933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07E00-DBF2-46FD-92A9-DD2C7BA78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6FC943-1A11-44CF-832B-1B218F9B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97D6A2-0EAA-4C01-A8F6-A301B6021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12659D-2370-4A99-89EB-C16C7DC64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0EB9-5FA6-48F2-AD1B-A1711BA5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7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616B4-B143-4FF4-955C-011905D1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8F078-98CA-4782-A52C-AA7C225CF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C8BC1-34E4-4BF4-9B86-7600168E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8B7B7-5D0A-4D54-A02E-3B0BF9B7D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0EB9-5FA6-48F2-AD1B-A1711BA5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9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94EDF-E526-4CB2-88B1-7C30AE1E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8361E-8E8F-4CD9-A4C6-4797AC65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7A579-216E-422C-8888-3D57EE41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0EB9-5FA6-48F2-AD1B-A1711BA5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4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90ECA-829B-4909-9294-E699A8F3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41541-8D80-499C-BC8E-0ABA84006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74D52-CDE2-49D2-9417-AF6074458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E0A2A-798D-4B40-9088-5D4E6869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D58CF-B2F2-4D6C-9A01-B2F0E8EC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B6648-9636-4E3C-8783-BEC9275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0EB9-5FA6-48F2-AD1B-A1711BA5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5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DE909-8E90-4D5B-92B9-43EA602D8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CC39C-63E3-4643-A27E-A0B81108C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66B97-855F-4528-8F04-501DA8C6B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7924D-C207-4D87-A376-E40F1A89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615A9-6AE4-4CC5-AC15-FB723239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87F35-2B4C-46E8-A59C-8BAD0996E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0EB9-5FA6-48F2-AD1B-A1711BA5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48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EBA97-0F4C-40B8-BC84-B74F05008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8D73C-A2DA-4169-BDCC-170B47C64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C2657-C07F-4E28-B0F2-C028DEA99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0A5A4-CDFA-46AB-AAE5-113385BEE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AtSc 252 Applied Weather Modification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6A95E-AA3C-46FA-ACCE-05A4E6A72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70EB9-5FA6-48F2-AD1B-A1711BA5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3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NcYBDHO8lY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SKF6q2lIS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12695-6BA2-4588-88E1-FA32097AE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49" y="-1274863"/>
            <a:ext cx="8495251" cy="10530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979CCB-26C6-456A-B8DA-B440396548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Airborne Research in Hailstorms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3CA0A74-B61A-494C-BA87-398F2E07D9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Applied Weather Modification</a:t>
            </a:r>
          </a:p>
          <a:p>
            <a:r>
              <a:rPr lang="en-US" dirty="0" err="1"/>
              <a:t>AtSc</a:t>
            </a:r>
            <a:r>
              <a:rPr lang="en-US" dirty="0"/>
              <a:t> 252</a:t>
            </a:r>
          </a:p>
          <a:p>
            <a:r>
              <a:rPr lang="en-US" dirty="0"/>
              <a:t>Guest presenters: Wayne Sand (recorded) and Andy Detwiler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27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12695-6BA2-4588-88E1-FA32097AE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49" y="-1274863"/>
            <a:ext cx="8495251" cy="1053069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E5E3A-6B09-4A25-8AF4-CE3B66BD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8C6EF-F5E8-46F3-BA15-C8971A6F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2194979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183423" y="30162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Graupel</a:t>
            </a:r>
            <a:r>
              <a:rPr lang="en-US" altLang="en-US" dirty="0"/>
              <a:t> and Hail – insights from NHRE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2209800" y="1447800"/>
            <a:ext cx="4191000" cy="4724400"/>
          </a:xfrm>
        </p:spPr>
        <p:txBody>
          <a:bodyPr/>
          <a:lstStyle/>
          <a:p>
            <a:pPr lvl="3" eaLnBrk="1" hangingPunct="1"/>
            <a:r>
              <a:rPr lang="en-US" altLang="en-US"/>
              <a:t>Stage 1—Hailstone Embryo Stage.</a:t>
            </a:r>
          </a:p>
          <a:p>
            <a:pPr lvl="4" eaLnBrk="1" hangingPunct="1"/>
            <a:r>
              <a:rPr lang="en-US" altLang="en-US"/>
              <a:t>Embryos (of a finite size) are needed because otherwise they would be ejected out of the top of the storm upon traveling into the updraft.</a:t>
            </a:r>
          </a:p>
        </p:txBody>
      </p:sp>
      <p:sp>
        <p:nvSpPr>
          <p:cNvPr id="38916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1/30/2024</a:t>
            </a:r>
          </a:p>
        </p:txBody>
      </p:sp>
      <p:sp>
        <p:nvSpPr>
          <p:cNvPr id="3891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AtSc 252 Applied Weather Modification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graphicFrame>
        <p:nvGraphicFramePr>
          <p:cNvPr id="38919" name="Object 2"/>
          <p:cNvGraphicFramePr>
            <a:graphicFrameLocks noChangeAspect="1"/>
          </p:cNvGraphicFramePr>
          <p:nvPr/>
        </p:nvGraphicFramePr>
        <p:xfrm>
          <a:off x="6705601" y="1027908"/>
          <a:ext cx="3592513" cy="482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5477256" imgH="5887212" progId="Word.Picture.8">
                  <p:embed/>
                </p:oleObj>
              </mc:Choice>
              <mc:Fallback>
                <p:oleObj name="Picture" r:id="rId3" imgW="5477256" imgH="5887212" progId="Word.Picture.8">
                  <p:embed/>
                  <p:pic>
                    <p:nvPicPr>
                      <p:cNvPr id="3891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5" t="40239" r="51910"/>
                      <a:stretch>
                        <a:fillRect/>
                      </a:stretch>
                    </p:blipFill>
                    <p:spPr bwMode="auto">
                      <a:xfrm>
                        <a:off x="6705601" y="1027908"/>
                        <a:ext cx="3592513" cy="48291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1307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Graupel</a:t>
            </a:r>
            <a:r>
              <a:rPr lang="en-US" altLang="en-US" dirty="0"/>
              <a:t> and Hail – insights from NHRE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676400" y="1371600"/>
            <a:ext cx="4953000" cy="4953000"/>
          </a:xfrm>
        </p:spPr>
        <p:txBody>
          <a:bodyPr/>
          <a:lstStyle/>
          <a:p>
            <a:pPr lvl="3" eaLnBrk="1" hangingPunct="1"/>
            <a:r>
              <a:rPr lang="en-US" altLang="en-US"/>
              <a:t>Stage 2—Translation Stage.  </a:t>
            </a:r>
          </a:p>
          <a:p>
            <a:pPr lvl="4" eaLnBrk="1" hangingPunct="1"/>
            <a:r>
              <a:rPr lang="en-US" altLang="en-US"/>
              <a:t>Hailstone embryos become positioned so that they may be injected into and traverse the main updraft of the storm.</a:t>
            </a:r>
          </a:p>
          <a:p>
            <a:pPr lvl="3" eaLnBrk="1" hangingPunct="1"/>
            <a:r>
              <a:rPr lang="en-US" altLang="en-US"/>
              <a:t>Stage 3—Accretional Growth Stage.</a:t>
            </a:r>
          </a:p>
          <a:p>
            <a:pPr lvl="4" eaLnBrk="1" hangingPunct="1"/>
            <a:r>
              <a:rPr lang="en-US" altLang="en-US"/>
              <a:t>Hailstone embryos are injected into the main updraft and grow through </a:t>
            </a:r>
            <a:r>
              <a:rPr lang="en-US" altLang="en-US" i="1"/>
              <a:t>accretion of supercooled cloud drops</a:t>
            </a:r>
            <a:r>
              <a:rPr lang="en-US" altLang="en-US"/>
              <a:t>.</a:t>
            </a:r>
          </a:p>
          <a:p>
            <a:pPr lvl="4" eaLnBrk="1" hangingPunct="1"/>
            <a:r>
              <a:rPr lang="en-US" altLang="en-US"/>
              <a:t>Hailstones grow to large sizes in 10-30 minutes.</a:t>
            </a:r>
          </a:p>
        </p:txBody>
      </p:sp>
      <p:sp>
        <p:nvSpPr>
          <p:cNvPr id="40964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1/30/2024</a:t>
            </a:r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AtSc 252 Applied Weather Modification</a:t>
            </a:r>
          </a:p>
        </p:txBody>
      </p:sp>
      <p:graphicFrame>
        <p:nvGraphicFramePr>
          <p:cNvPr id="40967" name="Object 2"/>
          <p:cNvGraphicFramePr>
            <a:graphicFrameLocks noChangeAspect="1"/>
          </p:cNvGraphicFramePr>
          <p:nvPr/>
        </p:nvGraphicFramePr>
        <p:xfrm>
          <a:off x="6858001" y="1447801"/>
          <a:ext cx="3592513" cy="482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5477256" imgH="5887212" progId="Word.Picture.8">
                  <p:embed/>
                </p:oleObj>
              </mc:Choice>
              <mc:Fallback>
                <p:oleObj name="Picture" r:id="rId3" imgW="5477256" imgH="5887212" progId="Word.Picture.8">
                  <p:embed/>
                  <p:pic>
                    <p:nvPicPr>
                      <p:cNvPr id="4096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5" t="40239" r="51910"/>
                      <a:stretch>
                        <a:fillRect/>
                      </a:stretch>
                    </p:blipFill>
                    <p:spPr bwMode="auto">
                      <a:xfrm>
                        <a:off x="6858001" y="1447801"/>
                        <a:ext cx="3592513" cy="48291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5547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541F3-33AD-FC4D-841C-673204594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89" y="1471614"/>
            <a:ext cx="3629025" cy="3914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1" y="457201"/>
            <a:ext cx="6563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200" dirty="0" err="1"/>
              <a:t>Graupel</a:t>
            </a:r>
            <a:r>
              <a:rPr lang="en-US" altLang="en-US" sz="3200" dirty="0"/>
              <a:t> and Hail – insights from NHRE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42FCD-9542-4E46-8999-ACE637427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CB8B5-249E-4449-A830-CC16AEE1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2987332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1C2EAF-0E81-FB4E-80BA-644DBB075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762000"/>
            <a:ext cx="580850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77207F-FC76-504E-AB3E-CD24C1AC24F6}"/>
              </a:ext>
            </a:extLst>
          </p:cNvPr>
          <p:cNvSpPr txBox="1"/>
          <p:nvPr/>
        </p:nvSpPr>
        <p:spPr>
          <a:xfrm>
            <a:off x="1959159" y="1329895"/>
            <a:ext cx="22802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From Knight and </a:t>
            </a:r>
            <a:r>
              <a:rPr lang="en-US" sz="1350" err="1"/>
              <a:t>Knupp</a:t>
            </a:r>
            <a:r>
              <a:rPr lang="en-US" sz="1350"/>
              <a:t>, 1986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1" y="228601"/>
            <a:ext cx="6563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Graupel</a:t>
            </a:r>
            <a:r>
              <a:rPr lang="en-US" sz="3200" dirty="0"/>
              <a:t> and Hail – insights from NHRE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6A7650-6E01-46B0-89D5-A23A84DCC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6396B-95B3-4F1D-B6E0-86584FCB6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1147590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1CF391-5B80-724A-B4C4-6A7E78A0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1" y="1066800"/>
            <a:ext cx="4326923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1" y="304800"/>
            <a:ext cx="656346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Graupel</a:t>
            </a:r>
            <a:r>
              <a:rPr lang="en-US" sz="3200" dirty="0"/>
              <a:t> and Hail – insights from NHRE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437EF-4B2D-4EBC-AA6B-9603E6FB8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E5977-EBD4-4A45-8676-DC28459D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564792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Graupel and Hail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Large damaging ice hydrometeors can develop in thunderstorms with persistent strong updrafts</a:t>
            </a:r>
          </a:p>
          <a:p>
            <a:pPr lvl="1"/>
            <a:r>
              <a:rPr lang="en-US"/>
              <a:t>Main growth process is accretion/riming on mm-diameter “embryos” formed in less vigorous regions of storms, then transported to the vicinity of a strong updraft where there is a high concentration of </a:t>
            </a:r>
            <a:r>
              <a:rPr lang="en-US" err="1"/>
              <a:t>supercooled</a:t>
            </a:r>
            <a:r>
              <a:rPr lang="en-US"/>
              <a:t> liquid water. Rapid growth then occurs. 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1/30/2024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AtSc 252 Applied Weather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239076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Graupel and Hail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Hail growth has mainly been studied in long-lived </a:t>
            </a:r>
            <a:r>
              <a:rPr lang="en-US" err="1"/>
              <a:t>supercellular</a:t>
            </a:r>
            <a:r>
              <a:rPr lang="en-US"/>
              <a:t> storms where a steady-state circulation persists for 10’s of minutes.</a:t>
            </a:r>
          </a:p>
          <a:p>
            <a:r>
              <a:rPr lang="en-US"/>
              <a:t>Less is known or predictable about hail formation in multicellular and “air mass” thunderstorms.</a:t>
            </a:r>
          </a:p>
          <a:p>
            <a:pPr lvl="1"/>
            <a:r>
              <a:rPr lang="en-US"/>
              <a:t>Many scenarios proposed</a:t>
            </a:r>
            <a:r>
              <a:rPr lang="mr-IN"/>
              <a:t>…</a:t>
            </a:r>
            <a:r>
              <a:rPr lang="en-US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1/30/2024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AtSc 252 Applied Weather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2097194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0D0DA64-7089-4933-BB85-E20C3B67B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6318" y="0"/>
            <a:ext cx="5299364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018B67-17E7-47BF-AFC6-F233365F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5EC4A-2E56-433E-BA82-BCCEE178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A5B72-C28C-4758-8F79-7398100D5584}"/>
              </a:ext>
            </a:extLst>
          </p:cNvPr>
          <p:cNvSpPr txBox="1"/>
          <p:nvPr/>
        </p:nvSpPr>
        <p:spPr>
          <a:xfrm>
            <a:off x="2457275" y="271152"/>
            <a:ext cx="775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Hail Suppression Concepts  (from Bruce Boe, Weather Modification International)</a:t>
            </a:r>
          </a:p>
        </p:txBody>
      </p:sp>
    </p:spTree>
    <p:extLst>
      <p:ext uri="{BB962C8B-B14F-4D97-AF65-F5344CB8AC3E}">
        <p14:creationId xmlns:p14="http://schemas.microsoft.com/office/powerpoint/2010/main" val="807479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E208C-F7AE-4D3B-BB59-2A37C8B83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56" y="0"/>
            <a:ext cx="1068448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49C96-82C0-497E-A4A9-91CD80F0B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738B5-1398-4FE1-82C7-DCEEAEDE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970060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D6F22-F58A-417C-9730-8E6CE87AC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Flying through a Hailstorm– presented by Wayne Sand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C938F-ED5B-4FE5-88F4-7517DB266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Day 3 - 2022 North American Workshop on Hail &amp; Hailstorms (youtube.com)</a:t>
            </a:r>
            <a:r>
              <a:rPr lang="en-US" dirty="0"/>
              <a:t> (scroll ahead to 3:41:40 to position at start of the presentation by Wayne Sand)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C3DB2-03C6-459E-82CD-0AB663280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EA7AA-EFD9-47D8-A6E8-A9A783618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935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65D3D-5520-48ED-8EFF-D6223D3E4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9" y="0"/>
            <a:ext cx="11369842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27791-3519-4836-BD7E-5AB16BAA4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5C89C-AE65-4E6A-A2F8-785E367EC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138024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BDD209-ACD5-4CAE-8378-74643AD1E7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concept of “cells” in convective clouds and storms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1A0CCBC-2B4C-4D93-92A6-B0D712B4D8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3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411BA-3CA6-D648-B0D3-3D895DF5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174" y="-96179"/>
            <a:ext cx="4838570" cy="695417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06AF53-D43B-460B-8186-6EB70A5F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DE05A-D659-4754-9F39-25F0F235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3708832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248F12-C03E-C64C-BE60-DF472B6F4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399" y="0"/>
            <a:ext cx="5087203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203DFC-1590-4FB2-9277-E1ECF90F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09E282-B0FF-4EDF-8742-83B247DF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3778836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8.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510" y="344424"/>
            <a:ext cx="6060980" cy="3402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01" y="3912970"/>
            <a:ext cx="5404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i="1" dirty="0"/>
              <a:t>air mass </a:t>
            </a:r>
            <a:r>
              <a:rPr lang="en-US" dirty="0"/>
              <a:t>thunderstorm</a:t>
            </a:r>
          </a:p>
          <a:p>
            <a:pPr>
              <a:buFont typeface="Arial"/>
              <a:buChar char="•"/>
            </a:pPr>
            <a:r>
              <a:rPr lang="en-US" dirty="0"/>
              <a:t>stages of development</a:t>
            </a:r>
          </a:p>
          <a:p>
            <a:pPr>
              <a:buFont typeface="Arial"/>
              <a:buChar char="•"/>
            </a:pPr>
            <a:r>
              <a:rPr lang="en-US" dirty="0"/>
              <a:t>weak vertical wind shear</a:t>
            </a:r>
          </a:p>
          <a:p>
            <a:pPr>
              <a:buFont typeface="Arial"/>
              <a:buChar char="•"/>
            </a:pPr>
            <a:r>
              <a:rPr lang="en-US" dirty="0"/>
              <a:t>entrainment at low levels, detrainment aloft (idealized)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E03044-57B1-EE47-AB2C-300827D808EF}"/>
              </a:ext>
            </a:extLst>
          </p:cNvPr>
          <p:cNvSpPr txBox="1"/>
          <p:nvPr/>
        </p:nvSpPr>
        <p:spPr>
          <a:xfrm>
            <a:off x="2696585" y="5389581"/>
            <a:ext cx="6494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Thunderstorm Project</a:t>
            </a:r>
            <a:r>
              <a:rPr lang="en-US" dirty="0"/>
              <a:t> in field in 1946 – 1947 in Florida and Ohio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led by Horace Byers and Roscoe Braham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AF2257-FFCB-4960-AE51-80A3A58A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31CFB-EA06-43D9-99F2-F14BB47F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</p:spTree>
    <p:extLst>
      <p:ext uri="{BB962C8B-B14F-4D97-AF65-F5344CB8AC3E}">
        <p14:creationId xmlns:p14="http://schemas.microsoft.com/office/powerpoint/2010/main" val="4074965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1/30/2024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AtSc 252 Applied Weather Modification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3" t="35555" r="9738" b="25555"/>
          <a:stretch/>
        </p:blipFill>
        <p:spPr>
          <a:xfrm>
            <a:off x="2971800" y="990600"/>
            <a:ext cx="6633754" cy="5953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7188" y="304801"/>
            <a:ext cx="6563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200" dirty="0" err="1"/>
              <a:t>Graupel</a:t>
            </a:r>
            <a:r>
              <a:rPr lang="en-US" altLang="en-US" sz="3200" dirty="0"/>
              <a:t> and Hail – insights from NHRE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5953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8.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688" y="905764"/>
            <a:ext cx="6363267" cy="501192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26200" y="2475992"/>
            <a:ext cx="622300" cy="5715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822700" y="1752092"/>
            <a:ext cx="622300" cy="5715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673600" y="1663192"/>
            <a:ext cx="622300" cy="5715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537200" y="1790192"/>
            <a:ext cx="622300" cy="5715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49500" y="3429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Multicell storm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5094145" y="4699143"/>
            <a:ext cx="253869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1" y="591820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gust front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55000" y="905764"/>
            <a:ext cx="20701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/>
              <a:t>new cells form as air lifted at gust front (become buoyant)</a:t>
            </a:r>
          </a:p>
          <a:p>
            <a:pPr>
              <a:buFont typeface="Arial"/>
              <a:buChar char="•"/>
            </a:pPr>
            <a:r>
              <a:rPr lang="en-US" dirty="0" err="1"/>
              <a:t>multicell</a:t>
            </a:r>
            <a:r>
              <a:rPr lang="en-US" dirty="0"/>
              <a:t> system can last several hours</a:t>
            </a:r>
          </a:p>
          <a:p>
            <a:pPr>
              <a:buFont typeface="Arial"/>
              <a:buChar char="•"/>
            </a:pPr>
            <a:r>
              <a:rPr lang="en-US" dirty="0"/>
              <a:t>moderate-strong shear</a:t>
            </a:r>
          </a:p>
          <a:p>
            <a:pPr>
              <a:buFont typeface="Arial"/>
              <a:buChar char="•"/>
            </a:pPr>
            <a:r>
              <a:rPr lang="en-US" i="1" dirty="0"/>
              <a:t>front-to-rear jet</a:t>
            </a:r>
            <a:r>
              <a:rPr lang="en-US" dirty="0"/>
              <a:t>: ascending air, above cold pool</a:t>
            </a:r>
          </a:p>
          <a:p>
            <a:pPr>
              <a:buFont typeface="Arial"/>
              <a:buChar char="•"/>
            </a:pPr>
            <a:r>
              <a:rPr lang="en-US" i="1" dirty="0"/>
              <a:t>rear-to-front jet</a:t>
            </a:r>
            <a:r>
              <a:rPr lang="en-US" dirty="0"/>
              <a:t>: low-</a:t>
            </a:r>
            <a:r>
              <a:rPr lang="en-US" dirty="0" err="1"/>
              <a:t>θ</a:t>
            </a:r>
            <a:r>
              <a:rPr lang="en-US" baseline="-25000" dirty="0" err="1"/>
              <a:t>e</a:t>
            </a:r>
            <a:r>
              <a:rPr lang="en-US" dirty="0"/>
              <a:t> air from rear part of storm brought into cold pool</a:t>
            </a:r>
          </a:p>
          <a:p>
            <a:r>
              <a:rPr lang="en-US" dirty="0"/>
              <a:t>(jets part of more mature </a:t>
            </a:r>
            <a:r>
              <a:rPr lang="en-US" dirty="0" err="1"/>
              <a:t>multicell</a:t>
            </a:r>
            <a:r>
              <a:rPr lang="en-US" dirty="0"/>
              <a:t> system)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41700" y="3200400"/>
            <a:ext cx="2349500" cy="230188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2597801" y="4274487"/>
            <a:ext cx="2538698" cy="850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08301" y="5918200"/>
            <a:ext cx="103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cold pool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C96B1-D218-4978-9088-2563D3C1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B7F1E4E-B99B-41F4-893B-3E527932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8.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516" y="1530096"/>
            <a:ext cx="4620768" cy="395020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7747000" y="1371600"/>
            <a:ext cx="11303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747000" y="2362200"/>
            <a:ext cx="1130300" cy="876300"/>
          </a:xfrm>
          <a:prstGeom prst="straightConnector1">
            <a:avLst/>
          </a:prstGeom>
          <a:ln w="25400" cap="flat" cmpd="sng" algn="ctr">
            <a:solidFill>
              <a:srgbClr val="FF66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7962900" y="4127500"/>
            <a:ext cx="914400" cy="7366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46949" y="2685366"/>
            <a:ext cx="123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cell formation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71205" y="3963770"/>
            <a:ext cx="10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level</a:t>
            </a:r>
          </a:p>
          <a:p>
            <a:r>
              <a:rPr lang="en-US" dirty="0"/>
              <a:t>winds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41231" y="1428496"/>
            <a:ext cx="1811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mid-tropospheric</a:t>
            </a:r>
          </a:p>
          <a:p>
            <a:r>
              <a:rPr lang="en-US" dirty="0"/>
              <a:t>winds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578850" y="2362200"/>
            <a:ext cx="1200151" cy="1588"/>
          </a:xfrm>
          <a:prstGeom prst="straightConnector1">
            <a:avLst/>
          </a:prstGeom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409305" y="1902860"/>
            <a:ext cx="149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storm motion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3306-DBED-472A-A88C-00D5A1FB7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1/30/2024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73C13-3024-4565-A5D8-D6FAD2B4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AtSc 252 Applied Weather Modification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568</Words>
  <Application>Microsoft Office PowerPoint</Application>
  <PresentationFormat>Widescreen</PresentationFormat>
  <Paragraphs>91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Airborne Research in Hailstorms</vt:lpstr>
      <vt:lpstr>Flying through a Hailstorm– presented by Wayne Sand</vt:lpstr>
      <vt:lpstr>The concept of “cells” in convective clouds and storms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Graupel and Hail – insights from NHRE</vt:lpstr>
      <vt:lpstr>Graupel and Hail – insights from NHRE</vt:lpstr>
      <vt:lpstr>PowerPoint Presentation</vt:lpstr>
      <vt:lpstr>PowerPoint Presentation</vt:lpstr>
      <vt:lpstr>PowerPoint Presentation</vt:lpstr>
      <vt:lpstr>Graupel and Hail Summary</vt:lpstr>
      <vt:lpstr>Graupel and Hail Summary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Detwiler, Andrew</dc:creator>
  <cp:lastModifiedBy>Detwiler, Andrew</cp:lastModifiedBy>
  <cp:revision>12</cp:revision>
  <dcterms:created xsi:type="dcterms:W3CDTF">2024-01-29T21:49:36Z</dcterms:created>
  <dcterms:modified xsi:type="dcterms:W3CDTF">2024-01-30T11:58:02Z</dcterms:modified>
</cp:coreProperties>
</file>