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3"/>
  </p:notesMasterIdLst>
  <p:sldIdLst>
    <p:sldId id="260" r:id="rId2"/>
  </p:sldIdLst>
  <p:sldSz cx="43891200" cy="32918400"/>
  <p:notesSz cx="7772400" cy="100584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512" autoAdjust="0"/>
    <p:restoredTop sz="94737"/>
  </p:normalViewPr>
  <p:slideViewPr>
    <p:cSldViewPr snapToGrid="0">
      <p:cViewPr>
        <p:scale>
          <a:sx n="25" d="100"/>
          <a:sy n="25" d="100"/>
        </p:scale>
        <p:origin x="2080" y="-2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6E6FEE83-D4BA-49EA-8020-4BF2896A6752}" type="datetimeFigureOut">
              <a:rPr lang="en-US" smtClean="0"/>
              <a:t>8/20/23</a:t>
            </a:fld>
            <a:endParaRPr lang="en-US"/>
          </a:p>
        </p:txBody>
      </p:sp>
      <p:sp>
        <p:nvSpPr>
          <p:cNvPr id="4" name="Slide Image Placeholder 3"/>
          <p:cNvSpPr>
            <a:spLocks noGrp="1" noRot="1" noChangeAspect="1"/>
          </p:cNvSpPr>
          <p:nvPr>
            <p:ph type="sldImg" idx="2"/>
          </p:nvPr>
        </p:nvSpPr>
        <p:spPr>
          <a:xfrm>
            <a:off x="1624013" y="125730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A4C31D0C-9C67-4AD0-AB13-65FBA793C043}" type="slidenum">
              <a:rPr lang="en-US" smtClean="0"/>
              <a:t>‹#›</a:t>
            </a:fld>
            <a:endParaRPr lang="en-US"/>
          </a:p>
        </p:txBody>
      </p:sp>
    </p:spTree>
    <p:extLst>
      <p:ext uri="{BB962C8B-B14F-4D97-AF65-F5344CB8AC3E}">
        <p14:creationId xmlns:p14="http://schemas.microsoft.com/office/powerpoint/2010/main" val="1216746968"/>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31D0C-9C67-4AD0-AB13-65FBA793C043}" type="slidenum">
              <a:rPr lang="en-US" smtClean="0"/>
              <a:t>1</a:t>
            </a:fld>
            <a:endParaRPr lang="en-US"/>
          </a:p>
        </p:txBody>
      </p:sp>
    </p:spTree>
    <p:extLst>
      <p:ext uri="{BB962C8B-B14F-4D97-AF65-F5344CB8AC3E}">
        <p14:creationId xmlns:p14="http://schemas.microsoft.com/office/powerpoint/2010/main" val="273047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42" name="Picture 6"/>
          <p:cNvPicPr>
            <a:picLocks noChangeAspect="1"/>
          </p:cNvPicPr>
          <p:nvPr/>
        </p:nvPicPr>
        <p:blipFill>
          <a:blip r:embed="rId4"/>
          <a:stretch/>
        </p:blipFill>
        <p:spPr>
          <a:xfrm>
            <a:off x="31225104" y="29650752"/>
            <a:ext cx="11521440" cy="2641834"/>
          </a:xfrm>
          <a:prstGeom prst="rect">
            <a:avLst/>
          </a:prstGeom>
          <a:ln>
            <a:noFill/>
          </a:ln>
        </p:spPr>
      </p:pic>
      <p:pic>
        <p:nvPicPr>
          <p:cNvPr id="43" name="Picture 7"/>
          <p:cNvPicPr/>
          <p:nvPr/>
        </p:nvPicPr>
        <p:blipFill>
          <a:blip r:embed="rId5"/>
          <a:srcRect l="7616"/>
          <a:stretch/>
        </p:blipFill>
        <p:spPr>
          <a:xfrm>
            <a:off x="0" y="29659392"/>
            <a:ext cx="26626320" cy="3222720"/>
          </a:xfrm>
          <a:prstGeom prst="rect">
            <a:avLst/>
          </a:prstGeom>
          <a:ln>
            <a:noFill/>
          </a:ln>
        </p:spPr>
      </p:pic>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3291840" rtl="0" eaLnBrk="1" latinLnBrk="0" hangingPunct="1">
        <a:lnSpc>
          <a:spcPct val="90000"/>
        </a:lnSpc>
        <a:spcBef>
          <a:spcPct val="0"/>
        </a:spcBef>
        <a:buNone/>
        <a:defRPr sz="12960" b="1" i="0" kern="1200" baseline="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microsoft.com/office/2007/relationships/hdphoto" Target="../media/hdphoto2.wdp"/><Relationship Id="rId1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7.jpeg"/><Relationship Id="rId12" Type="http://schemas.openxmlformats.org/officeDocument/2006/relationships/image" Target="../media/image12.png"/><Relationship Id="rId17" Type="http://schemas.openxmlformats.org/officeDocument/2006/relationships/image" Target="../media/image16.jpe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4.png"/><Relationship Id="rId10" Type="http://schemas.openxmlformats.org/officeDocument/2006/relationships/image" Target="../media/image10.png"/><Relationship Id="rId19" Type="http://schemas.openxmlformats.org/officeDocument/2006/relationships/image" Target="../media/image18.png"/><Relationship Id="rId4" Type="http://schemas.microsoft.com/office/2007/relationships/hdphoto" Target="../media/hdphoto1.wdp"/><Relationship Id="rId9" Type="http://schemas.openxmlformats.org/officeDocument/2006/relationships/image" Target="../media/image9.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E6362A9-D508-9D65-9481-C814673F1098}"/>
              </a:ext>
            </a:extLst>
          </p:cNvPr>
          <p:cNvSpPr txBox="1"/>
          <p:nvPr/>
        </p:nvSpPr>
        <p:spPr>
          <a:xfrm>
            <a:off x="-4594" y="140537"/>
            <a:ext cx="43783612" cy="2985433"/>
          </a:xfrm>
          <a:prstGeom prst="rect">
            <a:avLst/>
          </a:prstGeom>
          <a:noFill/>
        </p:spPr>
        <p:txBody>
          <a:bodyPr wrap="square" rtlCol="0">
            <a:spAutoFit/>
          </a:bodyPr>
          <a:lstStyle/>
          <a:p>
            <a:pPr algn="ctr">
              <a:lnSpc>
                <a:spcPct val="100000"/>
              </a:lnSpc>
            </a:pPr>
            <a:r>
              <a:rPr lang="en-US" sz="6400" b="1" strike="noStrike"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rPr>
              <a:t>Measured Atmospheric Change In Lead Particulate Matter From UL94 Fuel Switch by Major Aerospace College</a:t>
            </a:r>
          </a:p>
          <a:p>
            <a:pPr algn="ctr">
              <a:lnSpc>
                <a:spcPct val="100000"/>
              </a:lnSpc>
            </a:pPr>
            <a:endParaRPr lang="en-US" sz="6000" b="1" spc="-1" dirty="0">
              <a:latin typeface="Liberation Sans" panose="020B0604020202020204" pitchFamily="34" charset="0"/>
              <a:ea typeface="Liberation Sans" panose="020B0604020202020204" pitchFamily="34" charset="0"/>
              <a:cs typeface="Liberation Sans" panose="020B0604020202020204" pitchFamily="34" charset="0"/>
            </a:endParaRPr>
          </a:p>
          <a:p>
            <a:pPr algn="ctr">
              <a:lnSpc>
                <a:spcPct val="100000"/>
              </a:lnSpc>
            </a:pPr>
            <a:r>
              <a:rPr lang="en-US" sz="6400" b="1" spc="-1" dirty="0">
                <a:latin typeface="Liberation Sans" panose="020B0604020202020204" pitchFamily="34" charset="0"/>
                <a:ea typeface="Liberation Sans" panose="020B0604020202020204" pitchFamily="34" charset="0"/>
                <a:cs typeface="Liberation Sans" panose="020B0604020202020204" pitchFamily="34" charset="0"/>
              </a:rPr>
              <a:t>Alex Mendez and David </a:t>
            </a:r>
            <a:r>
              <a:rPr lang="en-US" sz="6400" b="1" spc="-1" dirty="0" err="1">
                <a:latin typeface="Liberation Sans" panose="020B0604020202020204" pitchFamily="34" charset="0"/>
                <a:ea typeface="Liberation Sans" panose="020B0604020202020204" pitchFamily="34" charset="0"/>
                <a:cs typeface="Liberation Sans" panose="020B0604020202020204" pitchFamily="34" charset="0"/>
              </a:rPr>
              <a:t>Delene</a:t>
            </a:r>
            <a:endParaRPr lang="en-US" sz="6400" b="1" spc="-1" dirty="0">
              <a:latin typeface="Liberation Sans" panose="020B0604020202020204" pitchFamily="34" charset="0"/>
              <a:ea typeface="Liberation Sans" panose="020B0604020202020204" pitchFamily="34" charset="0"/>
              <a:cs typeface="Liberation Sans" panose="020B0604020202020204" pitchFamily="34" charset="0"/>
            </a:endParaRPr>
          </a:p>
        </p:txBody>
      </p:sp>
      <p:pic>
        <p:nvPicPr>
          <p:cNvPr id="14" name="Picture 13">
            <a:extLst>
              <a:ext uri="{FF2B5EF4-FFF2-40B4-BE49-F238E27FC236}">
                <a16:creationId xmlns:a16="http://schemas.microsoft.com/office/drawing/2014/main" id="{0E970D86-F361-F269-FFBB-8F18168ECA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499" b="94828" l="10000" r="90000">
                        <a14:foregroundMark x1="48452" y1="9549" x2="48452" y2="9549"/>
                        <a14:foregroundMark x1="48452" y1="6897" x2="48452" y2="6897"/>
                        <a14:foregroundMark x1="48452" y1="6499" x2="48452" y2="6499"/>
                        <a14:foregroundMark x1="48810" y1="6499" x2="48810" y2="6499"/>
                        <a14:foregroundMark x1="48452" y1="93103" x2="48452" y2="93103"/>
                        <a14:foregroundMark x1="49167" y1="94828" x2="49167" y2="94828"/>
                      </a14:backgroundRemoval>
                    </a14:imgEffect>
                  </a14:imgLayer>
                </a14:imgProps>
              </a:ext>
            </a:extLst>
          </a:blip>
          <a:stretch>
            <a:fillRect/>
          </a:stretch>
        </p:blipFill>
        <p:spPr>
          <a:xfrm>
            <a:off x="41178292" y="1790893"/>
            <a:ext cx="2118886" cy="1901952"/>
          </a:xfrm>
          <a:prstGeom prst="rect">
            <a:avLst/>
          </a:prstGeom>
        </p:spPr>
      </p:pic>
      <p:pic>
        <p:nvPicPr>
          <p:cNvPr id="16" name="Picture 15">
            <a:extLst>
              <a:ext uri="{FF2B5EF4-FFF2-40B4-BE49-F238E27FC236}">
                <a16:creationId xmlns:a16="http://schemas.microsoft.com/office/drawing/2014/main" id="{9C2824B5-3B16-E5F1-E2A1-B4F9C5436C80}"/>
              </a:ext>
            </a:extLst>
          </p:cNvPr>
          <p:cNvPicPr>
            <a:picLocks noChangeAspect="1"/>
          </p:cNvPicPr>
          <p:nvPr/>
        </p:nvPicPr>
        <p:blipFill>
          <a:blip r:embed="rId5"/>
          <a:stretch>
            <a:fillRect/>
          </a:stretch>
        </p:blipFill>
        <p:spPr>
          <a:xfrm>
            <a:off x="28192808" y="1790893"/>
            <a:ext cx="3114791" cy="1901952"/>
          </a:xfrm>
          <a:prstGeom prst="rect">
            <a:avLst/>
          </a:prstGeom>
        </p:spPr>
      </p:pic>
      <p:sp>
        <p:nvSpPr>
          <p:cNvPr id="23" name="TextBox 22">
            <a:extLst>
              <a:ext uri="{FF2B5EF4-FFF2-40B4-BE49-F238E27FC236}">
                <a16:creationId xmlns:a16="http://schemas.microsoft.com/office/drawing/2014/main" id="{38EB1F8E-9492-23CA-0745-3DCCF589E76E}"/>
              </a:ext>
            </a:extLst>
          </p:cNvPr>
          <p:cNvSpPr txBox="1"/>
          <p:nvPr/>
        </p:nvSpPr>
        <p:spPr>
          <a:xfrm>
            <a:off x="36210240" y="31333440"/>
            <a:ext cx="184731" cy="1209242"/>
          </a:xfrm>
          <a:prstGeom prst="rect">
            <a:avLst/>
          </a:prstGeom>
          <a:noFill/>
        </p:spPr>
        <p:txBody>
          <a:bodyPr wrap="none" rtlCol="0">
            <a:spAutoFit/>
          </a:bodyPr>
          <a:lstStyle/>
          <a:p>
            <a:endParaRPr lang="en-US" dirty="0"/>
          </a:p>
        </p:txBody>
      </p:sp>
      <p:sp>
        <p:nvSpPr>
          <p:cNvPr id="24" name="TextBox 23">
            <a:extLst>
              <a:ext uri="{FF2B5EF4-FFF2-40B4-BE49-F238E27FC236}">
                <a16:creationId xmlns:a16="http://schemas.microsoft.com/office/drawing/2014/main" id="{06F3D58F-C47C-EB9B-63F2-E50474CF97DC}"/>
              </a:ext>
            </a:extLst>
          </p:cNvPr>
          <p:cNvSpPr txBox="1"/>
          <p:nvPr/>
        </p:nvSpPr>
        <p:spPr>
          <a:xfrm>
            <a:off x="112183" y="4160483"/>
            <a:ext cx="14028816" cy="7718533"/>
          </a:xfrm>
          <a:prstGeom prst="rect">
            <a:avLst/>
          </a:prstGeom>
          <a:noFill/>
          <a:ln w="63500">
            <a:solidFill>
              <a:schemeClr val="tx1"/>
            </a:solidFill>
          </a:ln>
        </p:spPr>
        <p:txBody>
          <a:bodyPr wrap="square" rtlCol="0">
            <a:noAutofit/>
          </a:bodyPr>
          <a:lstStyle/>
          <a:p>
            <a:pPr algn="ctr"/>
            <a:r>
              <a:rPr lang="en-US" sz="3600" b="1"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rPr>
              <a:t>Abstract</a:t>
            </a:r>
          </a:p>
          <a:p>
            <a:pPr algn="ctr"/>
            <a:endParaRPr lang="en-US" sz="2400" kern="100" dirty="0">
              <a:effectLst/>
              <a:latin typeface="Liberation Serif" panose="02020603050405020304" pitchFamily="18" charset="0"/>
              <a:ea typeface="Liberation Serif" panose="02020603050405020304" pitchFamily="18" charset="0"/>
              <a:cs typeface="Liberation Serif" panose="02020603050405020304" pitchFamily="18" charset="0"/>
            </a:endParaRPr>
          </a:p>
          <a:p>
            <a:pPr marL="0" marR="0" algn="just">
              <a:spcBef>
                <a:spcPts val="0"/>
              </a:spcBef>
              <a:spcAft>
                <a:spcPts val="0"/>
              </a:spcAft>
            </a:pPr>
            <a:r>
              <a:rPr lang="en-US" sz="2400" kern="100" dirty="0">
                <a:effectLst/>
                <a:latin typeface="Liberation Serif" panose="02020603050405020304" pitchFamily="18" charset="0"/>
                <a:ea typeface="Liberation Serif" panose="02020603050405020304" pitchFamily="18" charset="0"/>
                <a:cs typeface="Liberation Serif" panose="02020603050405020304" pitchFamily="18" charset="0"/>
              </a:rPr>
              <a:t>General aviation commonly uses 100 Low Leaded Octane Rated Fuel (LL100) to power piston-powered engine aircrafts. LL100 contains the additive tetra-ethyl lead to increase the fuel’s octane rating and prevents spontaneous combustion. Burning tetra-ethyl lead containing fuels releases lead (Pb) that is a toxic metal which accumulates in the blood and impacts human health. New aircraft can safely operate using unleaded fuel with 94 and 100 octane ratings (UL94 and UL100). The Aerospace College at the University of North Dakota switch their entire aircraft fleet to UL94 during June of 2023. The research objective is to obtain lead particulate matter measurements before and after the switch from LL100 to UL94. A high-volume filter sampler is  deployed to collect daily and weekly samples on 8x10 inch filters at the Grand Forks airport .  Daily and weekly filter samples were post and pre weighed using a high precision scale. X-Ray Fluorescence (XRF) is used to analysis the elemental composition of each filter sample. XRF sample analysis detected zero, or very small, amount of lead compared to the filter material. A filter loaded with a large amount of lead sulfide (Pb-S) confirmed XRF’s detection of lead on filters. Discussion with the XRF manufacturer indicated that there is not enough particular matter mass on the collected filters for elemental qualification using the energy dispersion XRF detector method employed and suggested testing the collected filter samples using a wavelength dispersion XRF. Additionally, a high and low mass filter are being analyzed using Inductively Coupled Plasma Mass Spectrometer ICP-MS to determine if the method can be used to quality lead amount on the 2023 collect filters.</a:t>
            </a:r>
          </a:p>
        </p:txBody>
      </p:sp>
      <p:sp>
        <p:nvSpPr>
          <p:cNvPr id="27" name="TextBox 26">
            <a:extLst>
              <a:ext uri="{FF2B5EF4-FFF2-40B4-BE49-F238E27FC236}">
                <a16:creationId xmlns:a16="http://schemas.microsoft.com/office/drawing/2014/main" id="{C2F445E0-21B5-D461-70FC-0C4B1E88F128}"/>
              </a:ext>
            </a:extLst>
          </p:cNvPr>
          <p:cNvSpPr txBox="1"/>
          <p:nvPr/>
        </p:nvSpPr>
        <p:spPr>
          <a:xfrm>
            <a:off x="115612" y="12115046"/>
            <a:ext cx="14028816" cy="10787569"/>
          </a:xfrm>
          <a:prstGeom prst="rect">
            <a:avLst/>
          </a:prstGeom>
          <a:noFill/>
          <a:ln w="63500">
            <a:solidFill>
              <a:schemeClr val="tx1"/>
            </a:solidFill>
          </a:ln>
        </p:spPr>
        <p:txBody>
          <a:bodyPr wrap="square" rtlCol="0">
            <a:spAutoFit/>
          </a:bodyPr>
          <a:lstStyle/>
          <a:p>
            <a:pPr algn="ctr"/>
            <a:r>
              <a:rPr lang="en-US" sz="3600" b="1"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rPr>
              <a:t>Background</a:t>
            </a:r>
          </a:p>
          <a:p>
            <a:pPr algn="ctr"/>
            <a:endParaRPr lang="en-US" sz="3200" kern="100" dirty="0">
              <a:effectLst/>
              <a:latin typeface="Liberation Serif" panose="02020603050405020304"/>
              <a:ea typeface="Calibri" panose="020F0502020204030204" pitchFamily="34" charset="0"/>
              <a:cs typeface="Times New Roman" panose="02020603050405020304" pitchFamily="18" charset="0"/>
            </a:endParaRPr>
          </a:p>
          <a:p>
            <a:pPr marL="457200" marR="0" indent="-457200" algn="just">
              <a:spcBef>
                <a:spcPts val="0"/>
              </a:spcBef>
              <a:spcAft>
                <a:spcPts val="0"/>
              </a:spcAft>
              <a:buFont typeface="Arial" panose="020B0604020202020204" pitchFamily="34" charset="0"/>
              <a:buChar char="•"/>
            </a:pPr>
            <a:r>
              <a:rPr lang="en-US" sz="2850" kern="100" dirty="0">
                <a:effectLst/>
                <a:latin typeface="Liberation Serif" panose="02020603050405020304"/>
                <a:ea typeface="Calibri" panose="020F0502020204030204" pitchFamily="34" charset="0"/>
                <a:cs typeface="Times New Roman" panose="02020603050405020304" pitchFamily="18" charset="0"/>
              </a:rPr>
              <a:t>As LL100 fuel burns, TEL naturally degrades to lead oxide which is what increases the octane rating. </a:t>
            </a:r>
            <a:endParaRPr lang="en-US" sz="2850" kern="100" dirty="0">
              <a:latin typeface="Liberation Serif" panose="02020603050405020304"/>
              <a:ea typeface="Calibri" panose="020F0502020204030204" pitchFamily="34" charset="0"/>
              <a:cs typeface="Times New Roman" panose="02020603050405020304" pitchFamily="18" charset="0"/>
            </a:endParaRPr>
          </a:p>
          <a:p>
            <a:pPr marL="457200" marR="0" indent="-457200" algn="just">
              <a:spcBef>
                <a:spcPts val="0"/>
              </a:spcBef>
              <a:spcAft>
                <a:spcPts val="0"/>
              </a:spcAft>
              <a:buFont typeface="Arial" panose="020B0604020202020204" pitchFamily="34" charset="0"/>
              <a:buChar char="•"/>
            </a:pPr>
            <a:r>
              <a:rPr lang="en-US" sz="2850" kern="100" dirty="0">
                <a:effectLst/>
                <a:latin typeface="Liberation Serif" panose="02020603050405020304"/>
                <a:ea typeface="Calibri" panose="020F0502020204030204" pitchFamily="34" charset="0"/>
                <a:cs typeface="Times New Roman" panose="02020603050405020304" pitchFamily="18" charset="0"/>
              </a:rPr>
              <a:t>Deposits are formed due to lead oxides high melting point, these deposits are electrically conductive and is corrosive. </a:t>
            </a:r>
          </a:p>
          <a:p>
            <a:pPr marL="457200" marR="0" indent="-457200" algn="just">
              <a:spcBef>
                <a:spcPts val="0"/>
              </a:spcBef>
              <a:spcAft>
                <a:spcPts val="0"/>
              </a:spcAft>
              <a:buFont typeface="Arial" panose="020B0604020202020204" pitchFamily="34" charset="0"/>
              <a:buChar char="•"/>
            </a:pPr>
            <a:r>
              <a:rPr lang="en-US" sz="2850" kern="100" dirty="0">
                <a:effectLst/>
                <a:latin typeface="Liberation Serif" panose="02020603050405020304"/>
                <a:ea typeface="Calibri" panose="020F0502020204030204" pitchFamily="34" charset="0"/>
                <a:cs typeface="Times New Roman" panose="02020603050405020304" pitchFamily="18" charset="0"/>
              </a:rPr>
              <a:t>To prevent deposits forming, ethylene dibromide </a:t>
            </a:r>
            <a:r>
              <a:rPr lang="en-US" sz="2850" kern="100" dirty="0">
                <a:latin typeface="Liberation Serif" panose="02020603050405020304"/>
                <a:ea typeface="Calibri" panose="020F0502020204030204" pitchFamily="34" charset="0"/>
                <a:cs typeface="Times New Roman" panose="02020603050405020304" pitchFamily="18" charset="0"/>
              </a:rPr>
              <a:t>is used to </a:t>
            </a:r>
            <a:r>
              <a:rPr lang="en-US" sz="2850" kern="100" dirty="0">
                <a:effectLst/>
                <a:latin typeface="Liberation Serif" panose="02020603050405020304"/>
                <a:ea typeface="Calibri" panose="020F0502020204030204" pitchFamily="34" charset="0"/>
                <a:cs typeface="Times New Roman" panose="02020603050405020304" pitchFamily="18" charset="0"/>
              </a:rPr>
              <a:t>react with lead oxide to form lead bromide which is a more volatile and a gas around </a:t>
            </a:r>
            <a:r>
              <a:rPr lang="en-US" sz="2850" kern="100" dirty="0">
                <a:latin typeface="Liberation Serif" panose="02020603050405020304"/>
                <a:ea typeface="Calibri" panose="020F0502020204030204" pitchFamily="34" charset="0"/>
                <a:cs typeface="Times New Roman" panose="02020603050405020304" pitchFamily="18" charset="0"/>
              </a:rPr>
              <a:t>a lower temperature to ensure that lead will be fully exhausted from the engine. </a:t>
            </a:r>
            <a:r>
              <a:rPr lang="en-US" sz="2850" kern="100" dirty="0">
                <a:effectLst/>
                <a:latin typeface="Liberation Serif" panose="02020603050405020304"/>
                <a:ea typeface="Calibri" panose="020F0502020204030204" pitchFamily="34" charset="0"/>
                <a:cs typeface="Times New Roman" panose="02020603050405020304" pitchFamily="18" charset="0"/>
              </a:rPr>
              <a:t>(</a:t>
            </a:r>
            <a:r>
              <a:rPr lang="en-US" sz="2850" b="1" kern="100" dirty="0">
                <a:latin typeface="Liberation Serif" panose="02020603050405020304"/>
                <a:ea typeface="Calibri" panose="020F0502020204030204" pitchFamily="34" charset="0"/>
                <a:cs typeface="Times New Roman" panose="02020603050405020304" pitchFamily="18" charset="0"/>
              </a:rPr>
              <a:t>Refer to the figure below)</a:t>
            </a:r>
            <a:r>
              <a:rPr lang="en-US" sz="2850" kern="100" dirty="0">
                <a:latin typeface="Liberation Serif" panose="02020603050405020304"/>
                <a:ea typeface="Calibri" panose="020F0502020204030204" pitchFamily="34" charset="0"/>
                <a:cs typeface="Times New Roman" panose="02020603050405020304" pitchFamily="18" charset="0"/>
              </a:rPr>
              <a:t>.</a:t>
            </a:r>
            <a:r>
              <a:rPr lang="en-US" sz="2850" kern="100" dirty="0">
                <a:effectLst/>
                <a:latin typeface="Liberation Serif" panose="02020603050405020304"/>
                <a:ea typeface="Calibri" panose="020F0502020204030204" pitchFamily="34" charset="0"/>
                <a:cs typeface="Times New Roman" panose="02020603050405020304" pitchFamily="18" charset="0"/>
              </a:rPr>
              <a:t> </a:t>
            </a:r>
          </a:p>
          <a:p>
            <a:pPr marL="0" marR="0" algn="just">
              <a:spcBef>
                <a:spcPts val="0"/>
              </a:spcBef>
              <a:spcAft>
                <a:spcPts val="0"/>
              </a:spcAft>
            </a:pPr>
            <a:endParaRPr lang="en-US" sz="2850" kern="100" dirty="0">
              <a:latin typeface="Liberation Serif" panose="02020603050405020304"/>
              <a:ea typeface="Calibri" panose="020F0502020204030204" pitchFamily="34" charset="0"/>
              <a:cs typeface="Times New Roman" panose="02020603050405020304" pitchFamily="18" charset="0"/>
            </a:endParaRPr>
          </a:p>
          <a:p>
            <a:pPr marL="0" marR="0" algn="just">
              <a:spcBef>
                <a:spcPts val="0"/>
              </a:spcBef>
              <a:spcAft>
                <a:spcPts val="0"/>
              </a:spcAft>
            </a:pPr>
            <a:endParaRPr lang="en-US" sz="2850" kern="100" dirty="0">
              <a:effectLst/>
              <a:latin typeface="Liberation Serif" panose="02020603050405020304"/>
              <a:ea typeface="Calibri" panose="020F0502020204030204" pitchFamily="34" charset="0"/>
              <a:cs typeface="Times New Roman" panose="02020603050405020304" pitchFamily="18" charset="0"/>
            </a:endParaRPr>
          </a:p>
          <a:p>
            <a:pPr marL="0" marR="0" algn="just">
              <a:spcBef>
                <a:spcPts val="0"/>
              </a:spcBef>
              <a:spcAft>
                <a:spcPts val="0"/>
              </a:spcAft>
            </a:pPr>
            <a:endParaRPr lang="en-US" sz="2850" kern="100" dirty="0">
              <a:latin typeface="Liberation Serif" panose="02020603050405020304"/>
              <a:ea typeface="Calibri" panose="020F0502020204030204" pitchFamily="34" charset="0"/>
              <a:cs typeface="Times New Roman" panose="02020603050405020304" pitchFamily="18" charset="0"/>
            </a:endParaRPr>
          </a:p>
          <a:p>
            <a:pPr marL="0" marR="0" algn="just">
              <a:spcBef>
                <a:spcPts val="0"/>
              </a:spcBef>
              <a:spcAft>
                <a:spcPts val="0"/>
              </a:spcAft>
            </a:pPr>
            <a:endParaRPr lang="en-US" sz="2850" kern="100" dirty="0">
              <a:effectLst/>
              <a:latin typeface="Liberation Serif" panose="02020603050405020304"/>
              <a:ea typeface="Calibri" panose="020F0502020204030204" pitchFamily="34" charset="0"/>
              <a:cs typeface="Times New Roman" panose="02020603050405020304" pitchFamily="18" charset="0"/>
            </a:endParaRPr>
          </a:p>
          <a:p>
            <a:pPr marL="0" marR="0" algn="just">
              <a:spcBef>
                <a:spcPts val="0"/>
              </a:spcBef>
              <a:spcAft>
                <a:spcPts val="0"/>
              </a:spcAft>
            </a:pPr>
            <a:endParaRPr lang="en-US" sz="2850" kern="100" dirty="0">
              <a:effectLst/>
              <a:latin typeface="Liberation Serif" panose="02020603050405020304"/>
              <a:ea typeface="Calibri" panose="020F0502020204030204" pitchFamily="34" charset="0"/>
              <a:cs typeface="Times New Roman" panose="02020603050405020304" pitchFamily="18" charset="0"/>
            </a:endParaRPr>
          </a:p>
          <a:p>
            <a:pPr marL="0" marR="0" algn="just">
              <a:spcBef>
                <a:spcPts val="0"/>
              </a:spcBef>
              <a:spcAft>
                <a:spcPts val="0"/>
              </a:spcAft>
            </a:pPr>
            <a:r>
              <a:rPr lang="en-US" sz="2850" kern="100" dirty="0">
                <a:effectLst/>
                <a:latin typeface="Liberation Serif" panose="02020603050405020304"/>
                <a:ea typeface="Calibri" panose="020F0502020204030204" pitchFamily="34" charset="0"/>
                <a:cs typeface="Times New Roman" panose="02020603050405020304" pitchFamily="18" charset="0"/>
              </a:rPr>
              <a:t> </a:t>
            </a:r>
          </a:p>
          <a:p>
            <a:pPr marL="0" marR="0" algn="just">
              <a:spcBef>
                <a:spcPts val="0"/>
              </a:spcBef>
              <a:spcAft>
                <a:spcPts val="0"/>
              </a:spcAft>
            </a:pPr>
            <a:endParaRPr lang="en-US" sz="2850" kern="100" dirty="0">
              <a:latin typeface="Liberation Serif" panose="02020603050405020304"/>
              <a:ea typeface="Calibri" panose="020F0502020204030204" pitchFamily="34" charset="0"/>
              <a:cs typeface="Times New Roman" panose="02020603050405020304" pitchFamily="18" charset="0"/>
            </a:endParaRPr>
          </a:p>
          <a:p>
            <a:pPr marL="457200" marR="0" indent="-457200" algn="just">
              <a:spcBef>
                <a:spcPts val="0"/>
              </a:spcBef>
              <a:spcAft>
                <a:spcPts val="0"/>
              </a:spcAft>
              <a:buFont typeface="Arial" panose="020B0604020202020204" pitchFamily="34" charset="0"/>
              <a:buChar char="•"/>
            </a:pPr>
            <a:r>
              <a:rPr lang="en-US" sz="2850" kern="100" dirty="0">
                <a:latin typeface="Liberation Serif" panose="02020603050405020304"/>
                <a:ea typeface="Calibri" panose="020F0502020204030204" pitchFamily="34" charset="0"/>
                <a:cs typeface="Times New Roman" panose="02020603050405020304" pitchFamily="18" charset="0"/>
              </a:rPr>
              <a:t>E</a:t>
            </a:r>
            <a:r>
              <a:rPr lang="en-US" sz="2850" kern="100" dirty="0">
                <a:effectLst/>
                <a:latin typeface="Liberation Serif" panose="02020603050405020304"/>
                <a:ea typeface="Calibri" panose="020F0502020204030204" pitchFamily="34" charset="0"/>
                <a:cs typeface="Times New Roman" panose="02020603050405020304" pitchFamily="18" charset="0"/>
              </a:rPr>
              <a:t>xhausted gas cools to the solid phase in the atmosphere</a:t>
            </a:r>
            <a:r>
              <a:rPr lang="en-US" sz="2850" kern="100" dirty="0">
                <a:latin typeface="Liberation Serif" panose="02020603050405020304"/>
                <a:ea typeface="Calibri" panose="020F0502020204030204" pitchFamily="34" charset="0"/>
                <a:cs typeface="Times New Roman" panose="02020603050405020304" pitchFamily="18" charset="0"/>
              </a:rPr>
              <a:t> where the </a:t>
            </a:r>
            <a:r>
              <a:rPr lang="en-US" sz="2850" kern="100" dirty="0">
                <a:effectLst/>
                <a:latin typeface="Liberation Serif" panose="02020603050405020304"/>
                <a:ea typeface="Calibri" panose="020F0502020204030204" pitchFamily="34" charset="0"/>
                <a:cs typeface="Times New Roman" panose="02020603050405020304" pitchFamily="18" charset="0"/>
              </a:rPr>
              <a:t>lead exists/evolves into different leaded compounds and ions. </a:t>
            </a:r>
            <a:r>
              <a:rPr lang="en-US" sz="2850" kern="100" dirty="0">
                <a:latin typeface="Liberation Serif" panose="02020603050405020304"/>
                <a:ea typeface="Calibri" panose="020F0502020204030204" pitchFamily="34" charset="0"/>
                <a:cs typeface="Times New Roman" panose="02020603050405020304" pitchFamily="18" charset="0"/>
              </a:rPr>
              <a:t>T</a:t>
            </a:r>
          </a:p>
          <a:p>
            <a:pPr marL="457200" marR="0" indent="-457200" algn="just">
              <a:spcBef>
                <a:spcPts val="0"/>
              </a:spcBef>
              <a:spcAft>
                <a:spcPts val="0"/>
              </a:spcAft>
              <a:buFont typeface="Arial" panose="020B0604020202020204" pitchFamily="34" charset="0"/>
              <a:buChar char="•"/>
            </a:pPr>
            <a:r>
              <a:rPr lang="en-US" sz="2850" kern="100" dirty="0">
                <a:latin typeface="Liberation Serif" panose="02020603050405020304"/>
                <a:ea typeface="Calibri" panose="020F0502020204030204" pitchFamily="34" charset="0"/>
                <a:cs typeface="Times New Roman" panose="02020603050405020304" pitchFamily="18" charset="0"/>
              </a:rPr>
              <a:t>Leaded compounds </a:t>
            </a:r>
            <a:r>
              <a:rPr lang="en-US" sz="2850" kern="100" dirty="0">
                <a:effectLst/>
                <a:latin typeface="Liberation Serif" panose="02020603050405020304"/>
                <a:ea typeface="Calibri" panose="020F0502020204030204" pitchFamily="34" charset="0"/>
                <a:cs typeface="Times New Roman" panose="02020603050405020304" pitchFamily="18" charset="0"/>
              </a:rPr>
              <a:t>travel long distances in the air before going into the soil and possibly groundwater. </a:t>
            </a:r>
            <a:endParaRPr lang="en-US" sz="2850" kern="100" dirty="0">
              <a:latin typeface="Liberation Serif" panose="02020603050405020304"/>
              <a:ea typeface="Calibri" panose="020F0502020204030204" pitchFamily="34" charset="0"/>
              <a:cs typeface="Times New Roman" panose="02020603050405020304" pitchFamily="18" charset="0"/>
            </a:endParaRPr>
          </a:p>
          <a:p>
            <a:pPr marL="457200" marR="0" indent="-457200" algn="just">
              <a:spcBef>
                <a:spcPts val="0"/>
              </a:spcBef>
              <a:spcAft>
                <a:spcPts val="0"/>
              </a:spcAft>
              <a:buFont typeface="Arial" panose="020B0604020202020204" pitchFamily="34" charset="0"/>
              <a:buChar char="•"/>
            </a:pPr>
            <a:r>
              <a:rPr lang="en-US" sz="2850" kern="100" dirty="0">
                <a:effectLst/>
                <a:latin typeface="Liberation Serif" panose="02020603050405020304"/>
                <a:ea typeface="Calibri" panose="020F0502020204030204" pitchFamily="34" charset="0"/>
                <a:cs typeface="Times New Roman" panose="02020603050405020304" pitchFamily="18" charset="0"/>
              </a:rPr>
              <a:t>Exposure to these lead sources will lead to disruptions of tightly regulated processes due to lead stronger a binding affinity compared to these metal ions (Ca2+, Mg, Zn, Fe, et…) which are known to be involved within functions in biological systems. </a:t>
            </a:r>
          </a:p>
          <a:p>
            <a:pPr marL="457200" marR="0" indent="-457200" algn="just">
              <a:spcBef>
                <a:spcPts val="0"/>
              </a:spcBef>
              <a:spcAft>
                <a:spcPts val="0"/>
              </a:spcAft>
              <a:buFont typeface="Arial" panose="020B0604020202020204" pitchFamily="34" charset="0"/>
              <a:buChar char="•"/>
            </a:pPr>
            <a:endParaRPr lang="en-US" sz="2850" kern="100" dirty="0">
              <a:effectLst/>
              <a:latin typeface="Liberation Serif" panose="02020603050405020304"/>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B4FA5187-3E4A-8963-5702-333CFB4604D9}"/>
              </a:ext>
            </a:extLst>
          </p:cNvPr>
          <p:cNvSpPr txBox="1"/>
          <p:nvPr/>
        </p:nvSpPr>
        <p:spPr>
          <a:xfrm>
            <a:off x="14295827" y="4160483"/>
            <a:ext cx="15299546" cy="4893647"/>
          </a:xfrm>
          <a:prstGeom prst="rect">
            <a:avLst/>
          </a:prstGeom>
          <a:noFill/>
          <a:ln w="63500">
            <a:solidFill>
              <a:schemeClr val="tx1"/>
            </a:solidFill>
          </a:ln>
        </p:spPr>
        <p:txBody>
          <a:bodyPr wrap="square" rtlCol="0">
            <a:spAutoFit/>
          </a:bodyPr>
          <a:lstStyle/>
          <a:p>
            <a:pPr algn="ctr"/>
            <a:r>
              <a:rPr lang="en-US" sz="3600" b="1"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rPr>
              <a:t>Objective</a:t>
            </a:r>
            <a:endParaRPr lang="en-US" sz="3300" dirty="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3600" kern="100" dirty="0">
                <a:latin typeface="Liberation Serif" panose="02020603050405020304" pitchFamily="18" charset="0"/>
                <a:ea typeface="Liberation Serif" panose="02020603050405020304" pitchFamily="18" charset="0"/>
                <a:cs typeface="Liberation Serif" panose="02020603050405020304" pitchFamily="18" charset="0"/>
              </a:rPr>
              <a:t>Observe lead particulate matter measurements before and after the switch from Low Lead 100 Octane Rated Aviation Fuel (LL100) to Unleaded 94 Octane Rated Aviation Fuel (UL94). </a:t>
            </a:r>
          </a:p>
          <a:p>
            <a:pPr marL="571500" indent="-571500">
              <a:buFont typeface="Arial" panose="020B0604020202020204" pitchFamily="34" charset="0"/>
              <a:buChar char="•"/>
            </a:pPr>
            <a:endParaRPr lang="en-US" sz="3600" kern="100" dirty="0">
              <a:effectLst/>
              <a:latin typeface="Liberation Serif" panose="02020603050405020304" pitchFamily="18"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3600" kern="100" dirty="0">
                <a:latin typeface="Liberation Serif" panose="02020603050405020304" pitchFamily="18" charset="0"/>
                <a:ea typeface="Calibri" panose="020F0502020204030204" pitchFamily="34" charset="0"/>
                <a:cs typeface="Times New Roman" panose="02020603050405020304" pitchFamily="18" charset="0"/>
              </a:rPr>
              <a:t>Gain quantification of the amount of lead pollutants within local, airport environment in order to begin discussion on unleaded fuel adaption in general aviation.</a:t>
            </a:r>
          </a:p>
          <a:p>
            <a:endParaRPr lang="en-US" sz="2400" kern="100" dirty="0">
              <a:effectLst/>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210937A5-18A0-8FAD-732A-FDE70FD72C92}"/>
              </a:ext>
            </a:extLst>
          </p:cNvPr>
          <p:cNvSpPr txBox="1"/>
          <p:nvPr/>
        </p:nvSpPr>
        <p:spPr>
          <a:xfrm>
            <a:off x="14295827" y="9197078"/>
            <a:ext cx="15299547" cy="646331"/>
          </a:xfrm>
          <a:prstGeom prst="rect">
            <a:avLst/>
          </a:prstGeom>
          <a:noFill/>
          <a:ln w="63500">
            <a:solidFill>
              <a:schemeClr val="tx1"/>
            </a:solidFill>
          </a:ln>
        </p:spPr>
        <p:txBody>
          <a:bodyPr wrap="square" rtlCol="0">
            <a:spAutoFit/>
          </a:bodyPr>
          <a:lstStyle/>
          <a:p>
            <a:pPr algn="ctr">
              <a:lnSpc>
                <a:spcPct val="100000"/>
              </a:lnSpc>
            </a:pPr>
            <a:r>
              <a:rPr lang="en-US" sz="3600" b="1"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rPr>
              <a:t>Results</a:t>
            </a:r>
          </a:p>
        </p:txBody>
      </p:sp>
      <p:sp>
        <p:nvSpPr>
          <p:cNvPr id="60" name="TextBox 59">
            <a:extLst>
              <a:ext uri="{FF2B5EF4-FFF2-40B4-BE49-F238E27FC236}">
                <a16:creationId xmlns:a16="http://schemas.microsoft.com/office/drawing/2014/main" id="{66210852-193C-54CE-8844-B67160B84715}"/>
              </a:ext>
            </a:extLst>
          </p:cNvPr>
          <p:cNvSpPr txBox="1"/>
          <p:nvPr/>
        </p:nvSpPr>
        <p:spPr>
          <a:xfrm>
            <a:off x="29750202" y="4160483"/>
            <a:ext cx="14028816" cy="10310515"/>
          </a:xfrm>
          <a:prstGeom prst="rect">
            <a:avLst/>
          </a:prstGeom>
          <a:noFill/>
          <a:ln w="63500">
            <a:solidFill>
              <a:schemeClr val="tx1"/>
            </a:solidFill>
          </a:ln>
        </p:spPr>
        <p:txBody>
          <a:bodyPr wrap="square" rtlCol="0">
            <a:spAutoFit/>
          </a:bodyPr>
          <a:lstStyle/>
          <a:p>
            <a:pPr algn="ctr"/>
            <a:r>
              <a:rPr lang="en-US" sz="3600" b="1"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rPr>
              <a:t>Lead Sulfide Experiment</a:t>
            </a:r>
          </a:p>
          <a:p>
            <a:pPr marR="0">
              <a:spcBef>
                <a:spcPts val="0"/>
              </a:spcBef>
              <a:spcAft>
                <a:spcPts val="0"/>
              </a:spcAft>
            </a:pPr>
            <a:endParaRPr lang="en-US" sz="4000" kern="100" dirty="0">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pPr>
            <a:r>
              <a:rPr lang="en-US" sz="1200" dirty="0">
                <a:effectLst/>
              </a:rPr>
              <a:t>.</a:t>
            </a:r>
          </a:p>
          <a:p>
            <a:pPr marR="0">
              <a:spcBef>
                <a:spcPts val="0"/>
              </a:spcBef>
              <a:spcAft>
                <a:spcPts val="0"/>
              </a:spcAft>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62" name="TextBox 61">
            <a:extLst>
              <a:ext uri="{FF2B5EF4-FFF2-40B4-BE49-F238E27FC236}">
                <a16:creationId xmlns:a16="http://schemas.microsoft.com/office/drawing/2014/main" id="{41CEE62E-A37A-A82C-8ED3-0EC90ED549B0}"/>
              </a:ext>
            </a:extLst>
          </p:cNvPr>
          <p:cNvSpPr txBox="1"/>
          <p:nvPr/>
        </p:nvSpPr>
        <p:spPr>
          <a:xfrm>
            <a:off x="29766192" y="14650910"/>
            <a:ext cx="14050309" cy="9017853"/>
          </a:xfrm>
          <a:prstGeom prst="rect">
            <a:avLst/>
          </a:prstGeom>
          <a:noFill/>
          <a:ln w="63500">
            <a:solidFill>
              <a:schemeClr val="tx1"/>
            </a:solidFill>
          </a:ln>
        </p:spPr>
        <p:txBody>
          <a:bodyPr wrap="square" rtlCol="0">
            <a:spAutoFit/>
          </a:bodyPr>
          <a:lstStyle/>
          <a:p>
            <a:pPr marR="0" algn="ctr">
              <a:spcBef>
                <a:spcPts val="0"/>
              </a:spcBef>
              <a:spcAft>
                <a:spcPts val="0"/>
              </a:spcAft>
            </a:pPr>
            <a:r>
              <a:rPr lang="en-US" sz="3600" b="1"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rPr>
              <a:t>Conclusion</a:t>
            </a:r>
            <a:endParaRPr lang="en-US" sz="3200" kern="100" dirty="0">
              <a:latin typeface="Calibri" panose="020F0502020204030204" pitchFamily="34" charset="0"/>
              <a:ea typeface="Liberation Sans" panose="020B0604020202020204" pitchFamily="34" charset="0"/>
              <a:cs typeface="Calibri" panose="020F0502020204030204" pitchFamily="34" charset="0"/>
            </a:endParaRPr>
          </a:p>
          <a:p>
            <a:pPr marR="0" algn="ctr">
              <a:spcBef>
                <a:spcPts val="0"/>
              </a:spcBef>
              <a:spcAft>
                <a:spcPts val="0"/>
              </a:spcAft>
            </a:pPr>
            <a:endParaRPr lang="en-US" sz="4400" kern="1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3600" kern="100" dirty="0">
                <a:latin typeface="Liberation Serif" panose="02020603050405020304"/>
                <a:ea typeface="Calibri" panose="020F0502020204030204" pitchFamily="34" charset="0"/>
                <a:cs typeface="Times New Roman" panose="02020603050405020304" pitchFamily="18" charset="0"/>
              </a:rPr>
              <a:t>Detected lead on daily samples, but at a very low amount to none.</a:t>
            </a:r>
          </a:p>
          <a:p>
            <a:pPr marL="285750" indent="-285750">
              <a:buFont typeface="Arial" panose="020B0604020202020204" pitchFamily="34" charset="0"/>
              <a:buChar char="•"/>
            </a:pPr>
            <a:r>
              <a:rPr lang="en-US" sz="3600" kern="100" dirty="0">
                <a:latin typeface="Liberation Serif" panose="02020603050405020304"/>
                <a:ea typeface="Calibri" panose="020F0502020204030204" pitchFamily="34" charset="0"/>
                <a:cs typeface="Times New Roman" panose="02020603050405020304" pitchFamily="18" charset="0"/>
              </a:rPr>
              <a:t>Based off results and discussion with XRF manufacture. Lead sulfide experiment was performed to determine if XRF was effective in detecting lead. Test was successful.</a:t>
            </a:r>
          </a:p>
          <a:p>
            <a:pPr marL="285750" indent="-285750">
              <a:buFont typeface="Arial" panose="020B0604020202020204" pitchFamily="34" charset="0"/>
              <a:buChar char="•"/>
            </a:pPr>
            <a:r>
              <a:rPr lang="en-US" sz="3600" kern="100" dirty="0">
                <a:latin typeface="Liberation Serif" panose="02020603050405020304"/>
                <a:ea typeface="Calibri" panose="020F0502020204030204" pitchFamily="34" charset="0"/>
                <a:cs typeface="Times New Roman" panose="02020603050405020304" pitchFamily="18" charset="0"/>
              </a:rPr>
              <a:t>Based off low concentrations of lead in daily airport samples and lead sulfide experiment. Decided to start running week-long samples beginning on the transition period (June 23</a:t>
            </a:r>
            <a:r>
              <a:rPr lang="en-US" sz="3600" kern="100" baseline="30000" dirty="0">
                <a:latin typeface="Liberation Serif" panose="02020603050405020304"/>
                <a:ea typeface="Calibri" panose="020F0502020204030204" pitchFamily="34" charset="0"/>
                <a:cs typeface="Times New Roman" panose="02020603050405020304" pitchFamily="18" charset="0"/>
              </a:rPr>
              <a:t>rd</a:t>
            </a:r>
            <a:r>
              <a:rPr lang="en-US" sz="3600" kern="100" dirty="0">
                <a:latin typeface="Liberation Serif" panose="02020603050405020304"/>
                <a:ea typeface="Calibri" panose="020F0502020204030204" pitchFamily="34" charset="0"/>
                <a:cs typeface="Times New Roman" panose="02020603050405020304" pitchFamily="18" charset="0"/>
              </a:rPr>
              <a:t>).</a:t>
            </a:r>
            <a:endParaRPr lang="en-US" sz="3600" kern="100" dirty="0">
              <a:effectLst/>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3600" kern="100" dirty="0">
              <a:latin typeface="Calibri" panose="020F0502020204030204" pitchFamily="34" charset="0"/>
              <a:ea typeface="Calibri" panose="020F0502020204030204" pitchFamily="34" charset="0"/>
              <a:cs typeface="Calibri" panose="020F0502020204030204" pitchFamily="34" charset="0"/>
            </a:endParaRPr>
          </a:p>
          <a:p>
            <a:pPr marR="0" algn="ctr">
              <a:spcBef>
                <a:spcPts val="0"/>
              </a:spcBef>
              <a:spcAft>
                <a:spcPts val="0"/>
              </a:spcAft>
            </a:pPr>
            <a:r>
              <a:rPr lang="en-US" sz="3600" b="1" kern="100" dirty="0">
                <a:latin typeface="Liberation Serif" panose="02020603050405020304"/>
                <a:ea typeface="Calibri" panose="020F0502020204030204" pitchFamily="34" charset="0"/>
                <a:cs typeface="Times New Roman" panose="02020603050405020304" pitchFamily="18" charset="0"/>
              </a:rPr>
              <a:t> Future Work:</a:t>
            </a:r>
            <a:endParaRPr lang="en-US" sz="3600" b="1" kern="1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3600" dirty="0">
                <a:effectLst/>
                <a:latin typeface="Liberation Serif" panose="02020603050405020304"/>
                <a:ea typeface="Calibri" panose="020F0502020204030204" pitchFamily="34" charset="0"/>
                <a:cs typeface="Times New Roman" panose="02020603050405020304" pitchFamily="18" charset="0"/>
              </a:rPr>
              <a:t>Perform analysis on high and low mass filter using Inductively Coupled Plasma Mass Spectrometer (ICP-MS</a:t>
            </a:r>
            <a:r>
              <a:rPr lang="en-US" sz="3600" dirty="0">
                <a:latin typeface="Liberation Serif" panose="02020603050405020304"/>
                <a:ea typeface="Calibri" panose="020F0502020204030204" pitchFamily="34" charset="0"/>
                <a:cs typeface="Times New Roman" panose="02020603050405020304" pitchFamily="18" charset="0"/>
              </a:rPr>
              <a:t>) to </a:t>
            </a:r>
            <a:r>
              <a:rPr lang="en-US" sz="3600" dirty="0">
                <a:effectLst/>
                <a:latin typeface="Liberation Serif" panose="02020603050405020304"/>
                <a:ea typeface="Calibri" panose="020F0502020204030204" pitchFamily="34" charset="0"/>
                <a:cs typeface="Times New Roman" panose="02020603050405020304" pitchFamily="18" charset="0"/>
              </a:rPr>
              <a:t>determine if the method can be used to quality lead amount on the 2023 collect filters.</a:t>
            </a:r>
          </a:p>
          <a:p>
            <a:pPr marL="285750" marR="0" indent="-285750">
              <a:spcBef>
                <a:spcPts val="0"/>
              </a:spcBef>
              <a:spcAft>
                <a:spcPts val="0"/>
              </a:spcAft>
              <a:buFont typeface="Arial" panose="020B0604020202020204" pitchFamily="34" charset="0"/>
              <a:buChar char="•"/>
            </a:pPr>
            <a:r>
              <a:rPr lang="en-US" sz="3600" kern="100" dirty="0">
                <a:latin typeface="Liberation Serif" panose="02020603050405020304"/>
                <a:ea typeface="Calibri" panose="020F0502020204030204" pitchFamily="34" charset="0"/>
                <a:cs typeface="Times New Roman" panose="02020603050405020304" pitchFamily="18" charset="0"/>
              </a:rPr>
              <a:t>Perform XRF for upcoming week-long samples.</a:t>
            </a:r>
          </a:p>
          <a:p>
            <a:pPr marL="285750" marR="0" indent="-285750">
              <a:spcBef>
                <a:spcPts val="0"/>
              </a:spcBef>
              <a:spcAft>
                <a:spcPts val="0"/>
              </a:spcAft>
              <a:buFont typeface="Arial" panose="020B0604020202020204" pitchFamily="34" charset="0"/>
              <a:buChar char="•"/>
            </a:pPr>
            <a:endParaRPr lang="en-US" sz="3200" kern="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63" name="Picture 62" descr="A person cleaning a window&#10;&#10;Description automatically generated">
            <a:extLst>
              <a:ext uri="{FF2B5EF4-FFF2-40B4-BE49-F238E27FC236}">
                <a16:creationId xmlns:a16="http://schemas.microsoft.com/office/drawing/2014/main" id="{5F402024-DB94-DC33-664D-859C6FA187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0810395" y="6256373"/>
            <a:ext cx="6276810" cy="4707609"/>
          </a:xfrm>
          <a:prstGeom prst="rect">
            <a:avLst/>
          </a:prstGeom>
          <a:ln>
            <a:solidFill>
              <a:schemeClr val="tx1"/>
            </a:solidFill>
          </a:ln>
        </p:spPr>
      </p:pic>
      <p:sp>
        <p:nvSpPr>
          <p:cNvPr id="5" name="Rectangle 4">
            <a:extLst>
              <a:ext uri="{FF2B5EF4-FFF2-40B4-BE49-F238E27FC236}">
                <a16:creationId xmlns:a16="http://schemas.microsoft.com/office/drawing/2014/main" id="{D99EACF6-D34B-888B-2BDC-76D6491C078D}"/>
              </a:ext>
            </a:extLst>
          </p:cNvPr>
          <p:cNvSpPr/>
          <p:nvPr/>
        </p:nvSpPr>
        <p:spPr>
          <a:xfrm>
            <a:off x="8444" y="29587371"/>
            <a:ext cx="43891200" cy="333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6" name="TextBox 5">
            <a:extLst>
              <a:ext uri="{FF2B5EF4-FFF2-40B4-BE49-F238E27FC236}">
                <a16:creationId xmlns:a16="http://schemas.microsoft.com/office/drawing/2014/main" id="{827581D1-3779-8C92-4023-CE6E2DED7DDD}"/>
              </a:ext>
            </a:extLst>
          </p:cNvPr>
          <p:cNvSpPr txBox="1"/>
          <p:nvPr/>
        </p:nvSpPr>
        <p:spPr>
          <a:xfrm>
            <a:off x="107429" y="23067512"/>
            <a:ext cx="14028816" cy="9710351"/>
          </a:xfrm>
          <a:prstGeom prst="rect">
            <a:avLst/>
          </a:prstGeom>
          <a:noFill/>
          <a:ln w="63500">
            <a:solidFill>
              <a:schemeClr val="tx1"/>
            </a:solidFill>
          </a:ln>
        </p:spPr>
        <p:txBody>
          <a:bodyPr wrap="square" rtlCol="0">
            <a:spAutoFit/>
          </a:bodyPr>
          <a:lstStyle/>
          <a:p>
            <a:pPr algn="ctr"/>
            <a:r>
              <a:rPr lang="en-US" sz="3600" b="1"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rPr>
              <a:t>Methods</a:t>
            </a:r>
            <a:endParaRPr lang="en-US" sz="2800" kern="100" dirty="0">
              <a:ea typeface="Calibri" panose="020F0502020204030204" pitchFamily="34" charset="0"/>
              <a:cs typeface="Times New Roman" panose="02020603050405020304" pitchFamily="18" charset="0"/>
            </a:endParaRPr>
          </a:p>
          <a:p>
            <a:endParaRPr lang="en-US" sz="2800" kern="1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500" cap="all" dirty="0">
              <a:solidFill>
                <a:srgbClr val="041E42"/>
              </a:solidFill>
            </a:endParaRPr>
          </a:p>
          <a:p>
            <a:pPr marL="342900" indent="-342900">
              <a:buFont typeface="Arial" panose="020B0604020202020204" pitchFamily="34" charset="0"/>
              <a:buChar char="•"/>
            </a:pPr>
            <a:endParaRPr lang="en-US" sz="2500" cap="all" dirty="0">
              <a:solidFill>
                <a:srgbClr val="041E42"/>
              </a:solidFill>
            </a:endParaRPr>
          </a:p>
          <a:p>
            <a:pPr marL="342900" indent="-342900">
              <a:buFont typeface="Arial" panose="020B0604020202020204" pitchFamily="34" charset="0"/>
              <a:buChar char="•"/>
            </a:pPr>
            <a:endParaRPr lang="en-US" sz="2500" cap="all" dirty="0">
              <a:solidFill>
                <a:srgbClr val="041E42"/>
              </a:solidFill>
            </a:endParaRPr>
          </a:p>
          <a:p>
            <a:pPr marL="342900" indent="-342900">
              <a:buFont typeface="Arial" panose="020B0604020202020204" pitchFamily="34" charset="0"/>
              <a:buChar char="•"/>
            </a:pPr>
            <a:endParaRPr lang="en-US" sz="2500" cap="all" dirty="0">
              <a:solidFill>
                <a:srgbClr val="041E42"/>
              </a:solidFill>
            </a:endParaRPr>
          </a:p>
          <a:p>
            <a:pPr marL="342900" indent="-342900">
              <a:buFont typeface="Arial" panose="020B0604020202020204" pitchFamily="34" charset="0"/>
              <a:buChar char="•"/>
            </a:pPr>
            <a:endParaRPr lang="en-US" sz="2500" cap="all" dirty="0">
              <a:solidFill>
                <a:srgbClr val="041E42"/>
              </a:solidFill>
            </a:endParaRPr>
          </a:p>
          <a:p>
            <a:pPr marL="342900" indent="-342900">
              <a:buFont typeface="Arial" panose="020B0604020202020204" pitchFamily="34" charset="0"/>
              <a:buChar char="•"/>
            </a:pPr>
            <a:endParaRPr lang="en-US" sz="2500" cap="all" dirty="0">
              <a:solidFill>
                <a:srgbClr val="041E42"/>
              </a:solidFill>
            </a:endParaRPr>
          </a:p>
          <a:p>
            <a:pPr marL="342900" indent="-342900">
              <a:buFont typeface="Arial" panose="020B0604020202020204" pitchFamily="34" charset="0"/>
              <a:buChar char="•"/>
            </a:pPr>
            <a:endParaRPr lang="en-US" sz="2500" cap="all" dirty="0">
              <a:solidFill>
                <a:srgbClr val="041E42"/>
              </a:solidFill>
            </a:endParaRPr>
          </a:p>
          <a:p>
            <a:pPr marL="342900" indent="-342900">
              <a:buFont typeface="Arial" panose="020B0604020202020204" pitchFamily="34" charset="0"/>
              <a:buChar char="•"/>
            </a:pPr>
            <a:endParaRPr lang="en-US" sz="2500" cap="all" dirty="0">
              <a:solidFill>
                <a:srgbClr val="041E42"/>
              </a:solidFill>
            </a:endParaRPr>
          </a:p>
          <a:p>
            <a:endParaRPr lang="en-US" sz="2500" cap="all" dirty="0">
              <a:solidFill>
                <a:srgbClr val="041E42"/>
              </a:solidFill>
            </a:endParaRPr>
          </a:p>
          <a:p>
            <a:endParaRPr lang="en-US" sz="2400" cap="all" dirty="0">
              <a:solidFill>
                <a:srgbClr val="041E42"/>
              </a:solidFill>
            </a:endParaRPr>
          </a:p>
          <a:p>
            <a:pPr marL="342900" indent="-342900">
              <a:buFont typeface="Arial" panose="020B0604020202020204" pitchFamily="34" charset="0"/>
              <a:buChar char="•"/>
            </a:pPr>
            <a:endParaRPr lang="en-US" sz="2400" i="0" u="none" strike="noStrike" cap="all" dirty="0">
              <a:solidFill>
                <a:srgbClr val="041E42"/>
              </a:solidFill>
              <a:effectLst/>
            </a:endParaRPr>
          </a:p>
          <a:p>
            <a:pPr marL="342900" indent="-342900">
              <a:buFont typeface="Arial" panose="020B0604020202020204" pitchFamily="34" charset="0"/>
              <a:buChar char="•"/>
            </a:pPr>
            <a:endParaRPr lang="en-US" sz="2400" cap="all" dirty="0">
              <a:solidFill>
                <a:srgbClr val="041E42"/>
              </a:solidFill>
            </a:endParaRPr>
          </a:p>
          <a:p>
            <a:pPr marL="342900" indent="-342900">
              <a:buFont typeface="Arial" panose="020B0604020202020204" pitchFamily="34" charset="0"/>
              <a:buChar char="•"/>
            </a:pPr>
            <a:endParaRPr lang="en-US" sz="2400" cap="all" dirty="0">
              <a:solidFill>
                <a:srgbClr val="041E42"/>
              </a:solidFill>
            </a:endParaRPr>
          </a:p>
          <a:p>
            <a:endParaRPr lang="en-US" sz="2400" cap="all" dirty="0">
              <a:solidFill>
                <a:srgbClr val="041E42"/>
              </a:solidFill>
            </a:endParaRPr>
          </a:p>
          <a:p>
            <a:pPr marL="342900" indent="-342900">
              <a:buFont typeface="Arial" panose="020B0604020202020204" pitchFamily="34" charset="0"/>
              <a:buChar char="•"/>
            </a:pPr>
            <a:endParaRPr lang="en-US" sz="2400" i="0" u="none" strike="noStrike" cap="all" dirty="0">
              <a:solidFill>
                <a:srgbClr val="041E42"/>
              </a:solidFill>
              <a:effectLst/>
            </a:endParaRPr>
          </a:p>
          <a:p>
            <a:pPr marL="342900" indent="-342900">
              <a:buFont typeface="Arial" panose="020B0604020202020204" pitchFamily="34" charset="0"/>
              <a:buChar char="•"/>
            </a:pPr>
            <a:endParaRPr lang="en-US" sz="2400" cap="all" dirty="0">
              <a:solidFill>
                <a:srgbClr val="041E42"/>
              </a:solidFill>
            </a:endParaRPr>
          </a:p>
          <a:p>
            <a:pPr marL="342900" indent="-342900">
              <a:buFont typeface="Arial" panose="020B0604020202020204" pitchFamily="34" charset="0"/>
              <a:buChar char="•"/>
            </a:pPr>
            <a:endParaRPr lang="en-US" sz="2400" i="0" u="none" strike="noStrike" cap="all" dirty="0">
              <a:solidFill>
                <a:srgbClr val="041E42"/>
              </a:solidFill>
              <a:effectLst/>
            </a:endParaRPr>
          </a:p>
          <a:p>
            <a:pPr marL="342900" indent="-342900">
              <a:buFont typeface="Arial" panose="020B0604020202020204" pitchFamily="34" charset="0"/>
              <a:buChar char="•"/>
            </a:pPr>
            <a:endParaRPr lang="en-US" sz="2400" cap="all" dirty="0">
              <a:solidFill>
                <a:srgbClr val="041E42"/>
              </a:solidFill>
            </a:endParaRPr>
          </a:p>
          <a:p>
            <a:pPr marL="342900" indent="-342900">
              <a:buFont typeface="Arial" panose="020B0604020202020204" pitchFamily="34" charset="0"/>
              <a:buChar char="•"/>
            </a:pPr>
            <a:endParaRPr lang="en-US" sz="2400" i="0" u="none" strike="noStrike" cap="all" dirty="0">
              <a:solidFill>
                <a:srgbClr val="041E42"/>
              </a:solidFill>
              <a:effectLst/>
            </a:endParaRPr>
          </a:p>
          <a:p>
            <a:endParaRPr lang="en-US" sz="2400" cap="all" dirty="0">
              <a:solidFill>
                <a:srgbClr val="041E42"/>
              </a:solidFill>
            </a:endParaRPr>
          </a:p>
          <a:p>
            <a:endParaRPr lang="en-US" sz="2400" kern="1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400" kern="1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400" kern="100" dirty="0">
              <a:ea typeface="Calibri" panose="020F0502020204030204" pitchFamily="34" charset="0"/>
              <a:cs typeface="Times New Roman" panose="02020603050405020304" pitchFamily="18" charset="0"/>
            </a:endParaRPr>
          </a:p>
        </p:txBody>
      </p:sp>
      <p:pic>
        <p:nvPicPr>
          <p:cNvPr id="7" name="Picture 6" descr="A plastic bag with a square object in it&#10;&#10;Description automatically generated">
            <a:extLst>
              <a:ext uri="{FF2B5EF4-FFF2-40B4-BE49-F238E27FC236}">
                <a16:creationId xmlns:a16="http://schemas.microsoft.com/office/drawing/2014/main" id="{B7CD7ABF-5B76-E213-6AB7-573B33332F5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622" r="17190"/>
          <a:stretch/>
        </p:blipFill>
        <p:spPr>
          <a:xfrm rot="5400000">
            <a:off x="9935467" y="28270091"/>
            <a:ext cx="4086971" cy="3920322"/>
          </a:xfrm>
          <a:prstGeom prst="rect">
            <a:avLst/>
          </a:prstGeom>
          <a:ln>
            <a:solidFill>
              <a:schemeClr val="tx1"/>
            </a:solidFill>
          </a:ln>
        </p:spPr>
      </p:pic>
      <p:pic>
        <p:nvPicPr>
          <p:cNvPr id="8" name="Picture 7" descr="A machine on a table&#10;&#10;Description automatically generated">
            <a:extLst>
              <a:ext uri="{FF2B5EF4-FFF2-40B4-BE49-F238E27FC236}">
                <a16:creationId xmlns:a16="http://schemas.microsoft.com/office/drawing/2014/main" id="{C2B9203B-82BB-71F1-7C6A-D3A34BFE436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1875" b="9094"/>
          <a:stretch/>
        </p:blipFill>
        <p:spPr>
          <a:xfrm>
            <a:off x="5065042" y="28186766"/>
            <a:ext cx="4683149" cy="4086970"/>
          </a:xfrm>
          <a:prstGeom prst="rect">
            <a:avLst/>
          </a:prstGeom>
          <a:ln>
            <a:solidFill>
              <a:schemeClr val="tx1"/>
            </a:solidFill>
          </a:ln>
        </p:spPr>
      </p:pic>
      <p:pic>
        <p:nvPicPr>
          <p:cNvPr id="11" name="Picture 10" descr="A white box with a box on it in a grassy field&#10;&#10;Description automatically generated">
            <a:extLst>
              <a:ext uri="{FF2B5EF4-FFF2-40B4-BE49-F238E27FC236}">
                <a16:creationId xmlns:a16="http://schemas.microsoft.com/office/drawing/2014/main" id="{52748C54-FA03-4B35-90FC-FF7BCF25E2C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173"/>
          <a:stretch/>
        </p:blipFill>
        <p:spPr>
          <a:xfrm rot="5400000">
            <a:off x="4975644" y="23875356"/>
            <a:ext cx="3941431" cy="4078154"/>
          </a:xfrm>
          <a:prstGeom prst="rect">
            <a:avLst/>
          </a:prstGeom>
          <a:ln>
            <a:solidFill>
              <a:schemeClr val="tx1"/>
            </a:solidFill>
          </a:ln>
        </p:spPr>
      </p:pic>
      <p:sp>
        <p:nvSpPr>
          <p:cNvPr id="18" name="TextBox 17">
            <a:extLst>
              <a:ext uri="{FF2B5EF4-FFF2-40B4-BE49-F238E27FC236}">
                <a16:creationId xmlns:a16="http://schemas.microsoft.com/office/drawing/2014/main" id="{862033E4-475C-EA77-2702-5BAA57615B44}"/>
              </a:ext>
            </a:extLst>
          </p:cNvPr>
          <p:cNvSpPr txBox="1"/>
          <p:nvPr/>
        </p:nvSpPr>
        <p:spPr>
          <a:xfrm>
            <a:off x="14383503" y="23649533"/>
            <a:ext cx="15299544" cy="9079409"/>
          </a:xfrm>
          <a:prstGeom prst="rect">
            <a:avLst/>
          </a:prstGeom>
          <a:noFill/>
        </p:spPr>
        <p:txBody>
          <a:bodyPr wrap="square" rtlCol="0">
            <a:spAutoFit/>
          </a:bodyPr>
          <a:lstStyle/>
          <a:p>
            <a:endParaRPr lang="en-US" sz="4000" dirty="0">
              <a:latin typeface="Liberation Serif" panose="02020603050405020304"/>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4000" dirty="0">
                <a:latin typeface="Liberation Serif" panose="02020603050405020304"/>
                <a:ea typeface="Calibri" panose="020F0502020204030204" pitchFamily="34" charset="0"/>
                <a:cs typeface="Times New Roman" panose="02020603050405020304" pitchFamily="18" charset="0"/>
              </a:rPr>
              <a:t>Collected daily and week-long samples. </a:t>
            </a:r>
          </a:p>
          <a:p>
            <a:pPr marL="571500" indent="-571500">
              <a:buFont typeface="Arial" panose="020B0604020202020204" pitchFamily="34" charset="0"/>
              <a:buChar char="•"/>
            </a:pPr>
            <a:r>
              <a:rPr lang="en-US" sz="4000" dirty="0">
                <a:latin typeface="Liberation Serif" panose="02020603050405020304"/>
                <a:ea typeface="Calibri" panose="020F0502020204030204" pitchFamily="34" charset="0"/>
                <a:cs typeface="Times New Roman" panose="02020603050405020304" pitchFamily="18" charset="0"/>
              </a:rPr>
              <a:t>Average aerosol mass for each daily sample was 2.78 grams.</a:t>
            </a:r>
          </a:p>
          <a:p>
            <a:pPr marL="571500" indent="-571500">
              <a:buFont typeface="Arial" panose="020B0604020202020204" pitchFamily="34" charset="0"/>
              <a:buChar char="•"/>
            </a:pPr>
            <a:r>
              <a:rPr lang="en-US" sz="4000" dirty="0">
                <a:latin typeface="Liberation Serif" panose="02020603050405020304"/>
                <a:ea typeface="Calibri" panose="020F0502020204030204" pitchFamily="34" charset="0"/>
                <a:cs typeface="Times New Roman" panose="02020603050405020304" pitchFamily="18" charset="0"/>
              </a:rPr>
              <a:t>Weights of each sample are affected by factors such as the day of the week, the weather on that day, etc. Which is why weather data was kept track for each day throughout the summer. Recorded data compromised of temperature, winds, visibility, weather for each day. </a:t>
            </a:r>
          </a:p>
          <a:p>
            <a:endParaRPr lang="en-US" sz="4000" dirty="0">
              <a:latin typeface="Liberation Serif" panose="02020603050405020304"/>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4000" dirty="0">
                <a:latin typeface="Liberation Serif" panose="02020603050405020304"/>
                <a:ea typeface="Calibri" panose="020F0502020204030204" pitchFamily="34" charset="0"/>
                <a:cs typeface="Times New Roman" panose="02020603050405020304" pitchFamily="18" charset="0"/>
              </a:rPr>
              <a:t>XRF sample analysis detected lead on June 13</a:t>
            </a:r>
            <a:r>
              <a:rPr lang="en-US" sz="4000" baseline="30000" dirty="0">
                <a:latin typeface="Liberation Serif" panose="02020603050405020304"/>
                <a:ea typeface="Calibri" panose="020F0502020204030204" pitchFamily="34" charset="0"/>
                <a:cs typeface="Times New Roman" panose="02020603050405020304" pitchFamily="18" charset="0"/>
              </a:rPr>
              <a:t>th</a:t>
            </a:r>
            <a:r>
              <a:rPr lang="en-US" sz="4000" dirty="0">
                <a:latin typeface="Liberation Serif" panose="02020603050405020304"/>
                <a:ea typeface="Calibri" panose="020F0502020204030204" pitchFamily="34" charset="0"/>
                <a:cs typeface="Times New Roman" panose="02020603050405020304" pitchFamily="18" charset="0"/>
              </a:rPr>
              <a:t> at a very small amount, 1/10 lower than expected from the literature.</a:t>
            </a:r>
          </a:p>
          <a:p>
            <a:pPr marL="571500" indent="-571500">
              <a:buFont typeface="Arial" panose="020B0604020202020204" pitchFamily="34" charset="0"/>
              <a:buChar char="•"/>
            </a:pPr>
            <a:r>
              <a:rPr lang="en-US" sz="4000" dirty="0">
                <a:latin typeface="Liberation Serif" panose="02020603050405020304"/>
                <a:ea typeface="Calibri" panose="020F0502020204030204" pitchFamily="34" charset="0"/>
                <a:cs typeface="Times New Roman" panose="02020603050405020304" pitchFamily="18" charset="0"/>
              </a:rPr>
              <a:t>Discussion with XRF manufacture indicated that there is not enough particulate matter mass on collected daily filter samples. </a:t>
            </a:r>
          </a:p>
          <a:p>
            <a:pPr marL="571500" indent="-571500">
              <a:buFont typeface="Arial" panose="020B0604020202020204" pitchFamily="34" charset="0"/>
              <a:buChar char="•"/>
            </a:pPr>
            <a:r>
              <a:rPr lang="en-US" sz="4000" dirty="0">
                <a:latin typeface="Liberation Serif" panose="02020603050405020304"/>
                <a:ea typeface="Calibri" panose="020F0502020204030204" pitchFamily="34" charset="0"/>
                <a:cs typeface="Times New Roman" panose="02020603050405020304" pitchFamily="18" charset="0"/>
              </a:rPr>
              <a:t>Decided to start running week-long samples beginning on the transition period (June 23</a:t>
            </a:r>
            <a:r>
              <a:rPr lang="en-US" sz="4000" baseline="30000" dirty="0">
                <a:latin typeface="Liberation Serif" panose="02020603050405020304"/>
                <a:ea typeface="Calibri" panose="020F0502020204030204" pitchFamily="34" charset="0"/>
                <a:cs typeface="Times New Roman" panose="02020603050405020304" pitchFamily="18" charset="0"/>
              </a:rPr>
              <a:t>rd</a:t>
            </a:r>
            <a:r>
              <a:rPr lang="en-US" sz="4000" dirty="0">
                <a:latin typeface="Liberation Serif" panose="02020603050405020304"/>
                <a:ea typeface="Calibri" panose="020F0502020204030204" pitchFamily="34" charset="0"/>
                <a:cs typeface="Times New Roman" panose="02020603050405020304" pitchFamily="18" charset="0"/>
              </a:rPr>
              <a:t>).</a:t>
            </a:r>
            <a:endParaRPr lang="en-US" sz="2400" dirty="0">
              <a:solidFill>
                <a:srgbClr val="333333"/>
              </a:solidFill>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400" dirty="0"/>
          </a:p>
        </p:txBody>
      </p:sp>
      <p:pic>
        <p:nvPicPr>
          <p:cNvPr id="19" name="Picture 18">
            <a:extLst>
              <a:ext uri="{FF2B5EF4-FFF2-40B4-BE49-F238E27FC236}">
                <a16:creationId xmlns:a16="http://schemas.microsoft.com/office/drawing/2014/main" id="{517B7FB1-A409-DAD6-E5BB-62EA9E619371}"/>
              </a:ext>
            </a:extLst>
          </p:cNvPr>
          <p:cNvPicPr>
            <a:picLocks noChangeAspect="1"/>
          </p:cNvPicPr>
          <p:nvPr/>
        </p:nvPicPr>
        <p:blipFill>
          <a:blip r:embed="rId10"/>
          <a:stretch>
            <a:fillRect/>
          </a:stretch>
        </p:blipFill>
        <p:spPr>
          <a:xfrm>
            <a:off x="13473159" y="1789369"/>
            <a:ext cx="1905000" cy="1905000"/>
          </a:xfrm>
          <a:prstGeom prst="rect">
            <a:avLst/>
          </a:prstGeom>
        </p:spPr>
      </p:pic>
      <p:sp>
        <p:nvSpPr>
          <p:cNvPr id="20" name="TextBox 19">
            <a:extLst>
              <a:ext uri="{FF2B5EF4-FFF2-40B4-BE49-F238E27FC236}">
                <a16:creationId xmlns:a16="http://schemas.microsoft.com/office/drawing/2014/main" id="{8B9D91B3-F670-5077-4B9C-9B7D27FA88DB}"/>
              </a:ext>
            </a:extLst>
          </p:cNvPr>
          <p:cNvSpPr txBox="1"/>
          <p:nvPr/>
        </p:nvSpPr>
        <p:spPr>
          <a:xfrm>
            <a:off x="29766191" y="28499769"/>
            <a:ext cx="14050309" cy="4278094"/>
          </a:xfrm>
          <a:prstGeom prst="rect">
            <a:avLst/>
          </a:prstGeom>
          <a:noFill/>
          <a:ln w="63500">
            <a:solidFill>
              <a:schemeClr val="tx1"/>
            </a:solidFill>
          </a:ln>
        </p:spPr>
        <p:txBody>
          <a:bodyPr wrap="square" rtlCol="0">
            <a:spAutoFit/>
          </a:bodyPr>
          <a:lstStyle/>
          <a:p>
            <a:pPr algn="ctr"/>
            <a:r>
              <a:rPr lang="en-US" sz="3600" b="1"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rPr>
              <a:t>References</a:t>
            </a:r>
            <a:endParaRPr lang="en-US" sz="2400" b="1"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endParaRPr>
          </a:p>
          <a:p>
            <a:endParaRPr lang="en-US" sz="2000" b="1" dirty="0">
              <a:solidFill>
                <a:srgbClr val="212121"/>
              </a:solidFill>
            </a:endParaRPr>
          </a:p>
          <a:p>
            <a:pPr marL="342900" indent="-342900">
              <a:buFont typeface="Arial" panose="020B0604020202020204" pitchFamily="34" charset="0"/>
              <a:buChar char="•"/>
            </a:pPr>
            <a:r>
              <a:rPr lang="en-US" sz="3200" b="1" i="0" u="none" strike="noStrike" dirty="0">
                <a:solidFill>
                  <a:srgbClr val="212121"/>
                </a:solidFill>
                <a:effectLst/>
              </a:rPr>
              <a:t>U.S. EPA</a:t>
            </a:r>
            <a:r>
              <a:rPr lang="en-US" sz="3200" b="0" i="0" u="none" strike="noStrike" dirty="0">
                <a:solidFill>
                  <a:srgbClr val="212121"/>
                </a:solidFill>
                <a:effectLst/>
              </a:rPr>
              <a:t>. Integrated Science Assessment (ISA) for Lead (Final Report, Jul 2013). U.S. Environmental Protection Agency, Washington, DC, EPA/600/R-10/075F, 2013</a:t>
            </a:r>
          </a:p>
          <a:p>
            <a:pPr marL="342900" indent="-342900">
              <a:buFont typeface="Arial" panose="020B0604020202020204" pitchFamily="34" charset="0"/>
              <a:buChar char="•"/>
            </a:pPr>
            <a:r>
              <a:rPr lang="en-US" sz="3200" b="1" i="0" u="none" strike="noStrike" dirty="0">
                <a:solidFill>
                  <a:srgbClr val="212121"/>
                </a:solidFill>
                <a:effectLst/>
              </a:rPr>
              <a:t>U.S. EPA</a:t>
            </a:r>
            <a:r>
              <a:rPr lang="en-US" sz="3200" b="0" i="0" u="none" strike="noStrike" dirty="0">
                <a:solidFill>
                  <a:srgbClr val="212121"/>
                </a:solidFill>
                <a:effectLst/>
              </a:rPr>
              <a:t>. Air Quality Criteria For Lead (Final Report, 2006). U.S. Environmental Protection Agency, Washington, DC, EPA/600/R-05/144aF-bF, 2006.</a:t>
            </a:r>
          </a:p>
          <a:p>
            <a:pPr marL="342900" indent="-342900">
              <a:buFont typeface="Arial" panose="020B0604020202020204" pitchFamily="34" charset="0"/>
              <a:buChar char="•"/>
            </a:pPr>
            <a:endParaRPr lang="en-US" sz="2400" i="0" u="none" strike="noStrike" dirty="0">
              <a:solidFill>
                <a:srgbClr val="212121"/>
              </a:solidFill>
              <a:effectLst/>
            </a:endParaRPr>
          </a:p>
        </p:txBody>
      </p:sp>
      <p:pic>
        <p:nvPicPr>
          <p:cNvPr id="2" name="Picture 2" descr="Lead(II) oxide | OPb | ChemSpider">
            <a:extLst>
              <a:ext uri="{FF2B5EF4-FFF2-40B4-BE49-F238E27FC236}">
                <a16:creationId xmlns:a16="http://schemas.microsoft.com/office/drawing/2014/main" id="{F4DFB0D5-0E91-7E92-B5E3-B42AA60203A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0424" y="16437805"/>
            <a:ext cx="2560511" cy="25605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9F64E02-18B2-4B21-8C9D-DE990DC8F7A9}"/>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778" b="89778" l="4889" r="92444">
                        <a14:foregroundMark x1="24444" y1="53778" x2="24444" y2="53778"/>
                        <a14:foregroundMark x1="28444" y1="55111" x2="9778" y2="48000"/>
                        <a14:foregroundMark x1="6222" y1="44889" x2="5333" y2="45778"/>
                        <a14:foregroundMark x1="26667" y1="55111" x2="39556" y2="60000"/>
                        <a14:foregroundMark x1="37778" y1="59111" x2="62222" y2="40889"/>
                        <a14:foregroundMark x1="60444" y1="43556" x2="92444" y2="54667"/>
                      </a14:backgroundRemoval>
                    </a14:imgEffect>
                  </a14:imgLayer>
                </a14:imgProps>
              </a:ext>
            </a:extLst>
          </a:blip>
          <a:stretch>
            <a:fillRect/>
          </a:stretch>
        </p:blipFill>
        <p:spPr>
          <a:xfrm>
            <a:off x="11325747" y="16492577"/>
            <a:ext cx="2610094" cy="2610094"/>
          </a:xfrm>
          <a:prstGeom prst="rect">
            <a:avLst/>
          </a:prstGeom>
        </p:spPr>
      </p:pic>
      <p:sp>
        <p:nvSpPr>
          <p:cNvPr id="22" name="TextBox 21">
            <a:extLst>
              <a:ext uri="{FF2B5EF4-FFF2-40B4-BE49-F238E27FC236}">
                <a16:creationId xmlns:a16="http://schemas.microsoft.com/office/drawing/2014/main" id="{D026F71B-063B-E362-DADB-07C61B1424B7}"/>
              </a:ext>
            </a:extLst>
          </p:cNvPr>
          <p:cNvSpPr txBox="1"/>
          <p:nvPr/>
        </p:nvSpPr>
        <p:spPr>
          <a:xfrm>
            <a:off x="4346892" y="18091472"/>
            <a:ext cx="2512275" cy="400110"/>
          </a:xfrm>
          <a:prstGeom prst="rect">
            <a:avLst/>
          </a:prstGeom>
          <a:noFill/>
        </p:spPr>
        <p:txBody>
          <a:bodyPr wrap="square" rtlCol="0">
            <a:spAutoFit/>
          </a:bodyPr>
          <a:lstStyle/>
          <a:p>
            <a:pPr algn="ctr"/>
            <a:r>
              <a:rPr lang="en-US" sz="2000" dirty="0"/>
              <a:t>Lead oxide</a:t>
            </a:r>
          </a:p>
        </p:txBody>
      </p:sp>
      <p:sp>
        <p:nvSpPr>
          <p:cNvPr id="26" name="TextBox 25">
            <a:extLst>
              <a:ext uri="{FF2B5EF4-FFF2-40B4-BE49-F238E27FC236}">
                <a16:creationId xmlns:a16="http://schemas.microsoft.com/office/drawing/2014/main" id="{E3384EE5-6C1A-99A6-CF4E-FAFFECD2C2A8}"/>
              </a:ext>
            </a:extLst>
          </p:cNvPr>
          <p:cNvSpPr txBox="1"/>
          <p:nvPr/>
        </p:nvSpPr>
        <p:spPr>
          <a:xfrm>
            <a:off x="7471925" y="18278910"/>
            <a:ext cx="2512275" cy="400110"/>
          </a:xfrm>
          <a:prstGeom prst="rect">
            <a:avLst/>
          </a:prstGeom>
          <a:noFill/>
        </p:spPr>
        <p:txBody>
          <a:bodyPr wrap="square" rtlCol="0">
            <a:spAutoFit/>
          </a:bodyPr>
          <a:lstStyle/>
          <a:p>
            <a:pPr algn="ctr"/>
            <a:r>
              <a:rPr lang="en-US" sz="2000" dirty="0"/>
              <a:t>Ethylene Dibromide</a:t>
            </a:r>
          </a:p>
        </p:txBody>
      </p:sp>
      <p:sp>
        <p:nvSpPr>
          <p:cNvPr id="33" name="TextBox 32">
            <a:extLst>
              <a:ext uri="{FF2B5EF4-FFF2-40B4-BE49-F238E27FC236}">
                <a16:creationId xmlns:a16="http://schemas.microsoft.com/office/drawing/2014/main" id="{8B99AD54-3921-CCFC-3206-160E0117D6B1}"/>
              </a:ext>
            </a:extLst>
          </p:cNvPr>
          <p:cNvSpPr txBox="1"/>
          <p:nvPr/>
        </p:nvSpPr>
        <p:spPr>
          <a:xfrm>
            <a:off x="11374656" y="18242343"/>
            <a:ext cx="2512275" cy="400110"/>
          </a:xfrm>
          <a:prstGeom prst="rect">
            <a:avLst/>
          </a:prstGeom>
          <a:noFill/>
        </p:spPr>
        <p:txBody>
          <a:bodyPr wrap="square" rtlCol="0">
            <a:spAutoFit/>
          </a:bodyPr>
          <a:lstStyle/>
          <a:p>
            <a:pPr algn="ctr"/>
            <a:r>
              <a:rPr lang="en-US" sz="2000" dirty="0"/>
              <a:t>Lead (</a:t>
            </a:r>
            <a:r>
              <a:rPr lang="en-US" sz="2000" dirty="0" err="1"/>
              <a:t>ll</a:t>
            </a:r>
            <a:r>
              <a:rPr lang="en-US" sz="2000" dirty="0"/>
              <a:t>) Bromide</a:t>
            </a:r>
          </a:p>
        </p:txBody>
      </p:sp>
      <p:pic>
        <p:nvPicPr>
          <p:cNvPr id="34" name="Picture 33">
            <a:extLst>
              <a:ext uri="{FF2B5EF4-FFF2-40B4-BE49-F238E27FC236}">
                <a16:creationId xmlns:a16="http://schemas.microsoft.com/office/drawing/2014/main" id="{C5A56A0D-2824-239D-4EBB-60AF8532AFB2}"/>
              </a:ext>
            </a:extLst>
          </p:cNvPr>
          <p:cNvPicPr>
            <a:picLocks noChangeAspect="1"/>
          </p:cNvPicPr>
          <p:nvPr/>
        </p:nvPicPr>
        <p:blipFill>
          <a:blip r:embed="rId14"/>
          <a:stretch>
            <a:fillRect/>
          </a:stretch>
        </p:blipFill>
        <p:spPr>
          <a:xfrm>
            <a:off x="523566" y="16635440"/>
            <a:ext cx="2541199" cy="1778839"/>
          </a:xfrm>
          <a:prstGeom prst="rect">
            <a:avLst/>
          </a:prstGeom>
        </p:spPr>
      </p:pic>
      <p:sp>
        <p:nvSpPr>
          <p:cNvPr id="35" name="TextBox 34">
            <a:extLst>
              <a:ext uri="{FF2B5EF4-FFF2-40B4-BE49-F238E27FC236}">
                <a16:creationId xmlns:a16="http://schemas.microsoft.com/office/drawing/2014/main" id="{1FFFDA76-4A4A-C0BA-8632-2F09E1D9D776}"/>
              </a:ext>
            </a:extLst>
          </p:cNvPr>
          <p:cNvSpPr txBox="1"/>
          <p:nvPr/>
        </p:nvSpPr>
        <p:spPr>
          <a:xfrm>
            <a:off x="538027" y="18415018"/>
            <a:ext cx="2512275" cy="707886"/>
          </a:xfrm>
          <a:prstGeom prst="rect">
            <a:avLst/>
          </a:prstGeom>
          <a:noFill/>
        </p:spPr>
        <p:txBody>
          <a:bodyPr wrap="square" rtlCol="0">
            <a:spAutoFit/>
          </a:bodyPr>
          <a:lstStyle/>
          <a:p>
            <a:pPr algn="ctr"/>
            <a:r>
              <a:rPr lang="en-US" sz="2000" dirty="0"/>
              <a:t>Tetra-ethyl-Lead (TEL)</a:t>
            </a:r>
          </a:p>
        </p:txBody>
      </p:sp>
      <p:cxnSp>
        <p:nvCxnSpPr>
          <p:cNvPr id="36" name="Straight Arrow Connector 35">
            <a:extLst>
              <a:ext uri="{FF2B5EF4-FFF2-40B4-BE49-F238E27FC236}">
                <a16:creationId xmlns:a16="http://schemas.microsoft.com/office/drawing/2014/main" id="{87AC657B-8F66-C21A-6047-9C3EEA985739}"/>
              </a:ext>
            </a:extLst>
          </p:cNvPr>
          <p:cNvCxnSpPr/>
          <p:nvPr/>
        </p:nvCxnSpPr>
        <p:spPr>
          <a:xfrm>
            <a:off x="3435580" y="17773915"/>
            <a:ext cx="942109"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8830509A-E97F-2020-D98A-E7EED85D4772}"/>
              </a:ext>
            </a:extLst>
          </p:cNvPr>
          <p:cNvPicPr>
            <a:picLocks noChangeAspect="1"/>
          </p:cNvPicPr>
          <p:nvPr/>
        </p:nvPicPr>
        <p:blipFill>
          <a:blip r:embed="rId15"/>
          <a:stretch>
            <a:fillRect/>
          </a:stretch>
        </p:blipFill>
        <p:spPr>
          <a:xfrm>
            <a:off x="7711079" y="16818685"/>
            <a:ext cx="2037112" cy="2037112"/>
          </a:xfrm>
          <a:prstGeom prst="rect">
            <a:avLst/>
          </a:prstGeom>
        </p:spPr>
      </p:pic>
      <p:cxnSp>
        <p:nvCxnSpPr>
          <p:cNvPr id="38" name="Straight Arrow Connector 37">
            <a:extLst>
              <a:ext uri="{FF2B5EF4-FFF2-40B4-BE49-F238E27FC236}">
                <a16:creationId xmlns:a16="http://schemas.microsoft.com/office/drawing/2014/main" id="{B35E531D-DF30-C315-ACE4-C0158E161F77}"/>
              </a:ext>
            </a:extLst>
          </p:cNvPr>
          <p:cNvCxnSpPr/>
          <p:nvPr/>
        </p:nvCxnSpPr>
        <p:spPr>
          <a:xfrm>
            <a:off x="10341184" y="17745030"/>
            <a:ext cx="942109"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80CC9341-E814-AE8B-0B35-AA7B71B30221}"/>
              </a:ext>
            </a:extLst>
          </p:cNvPr>
          <p:cNvPicPr>
            <a:picLocks noChangeAspect="1"/>
          </p:cNvPicPr>
          <p:nvPr/>
        </p:nvPicPr>
        <p:blipFill rotWithShape="1">
          <a:blip r:embed="rId16"/>
          <a:srcRect l="20659" r="32375" b="12054"/>
          <a:stretch/>
        </p:blipFill>
        <p:spPr>
          <a:xfrm>
            <a:off x="505013" y="23943716"/>
            <a:ext cx="4078155" cy="3941432"/>
          </a:xfrm>
          <a:prstGeom prst="rect">
            <a:avLst/>
          </a:prstGeom>
          <a:noFill/>
          <a:ln>
            <a:solidFill>
              <a:schemeClr val="tx1"/>
            </a:solidFill>
          </a:ln>
        </p:spPr>
      </p:pic>
      <p:sp>
        <p:nvSpPr>
          <p:cNvPr id="44" name="TextBox 43">
            <a:extLst>
              <a:ext uri="{FF2B5EF4-FFF2-40B4-BE49-F238E27FC236}">
                <a16:creationId xmlns:a16="http://schemas.microsoft.com/office/drawing/2014/main" id="{22A7151E-93B8-4E0E-D9F9-B53C9E5781DD}"/>
              </a:ext>
            </a:extLst>
          </p:cNvPr>
          <p:cNvSpPr txBox="1"/>
          <p:nvPr/>
        </p:nvSpPr>
        <p:spPr>
          <a:xfrm>
            <a:off x="9053692" y="25205600"/>
            <a:ext cx="5189341" cy="1815882"/>
          </a:xfrm>
          <a:prstGeom prst="rect">
            <a:avLst/>
          </a:prstGeom>
          <a:noFill/>
        </p:spPr>
        <p:txBody>
          <a:bodyPr wrap="square" rtlCol="0">
            <a:spAutoFit/>
          </a:bodyPr>
          <a:lstStyle/>
          <a:p>
            <a:r>
              <a:rPr lang="en-US" sz="2800" kern="100" dirty="0">
                <a:latin typeface="Liberation Serif" panose="02020603050405020304" pitchFamily="18" charset="0"/>
                <a:ea typeface="Liberation Serif" panose="02020603050405020304" pitchFamily="18" charset="0"/>
                <a:cs typeface="Liberation Serif" panose="02020603050405020304" pitchFamily="18" charset="0"/>
              </a:rPr>
              <a:t>UND Aerospace general aviation airport was chosen for the l</a:t>
            </a:r>
            <a:r>
              <a:rPr lang="en-US" sz="2800" kern="100" dirty="0">
                <a:effectLst/>
                <a:latin typeface="Liberation Serif" panose="02020603050405020304" pitchFamily="18" charset="0"/>
                <a:ea typeface="Liberation Serif" panose="02020603050405020304" pitchFamily="18" charset="0"/>
                <a:cs typeface="Liberation Serif" panose="02020603050405020304" pitchFamily="18" charset="0"/>
              </a:rPr>
              <a:t>ocation of high-volume </a:t>
            </a:r>
            <a:r>
              <a:rPr lang="en-US" sz="2800" kern="100" dirty="0">
                <a:latin typeface="Liberation Serif" panose="02020603050405020304" pitchFamily="18" charset="0"/>
                <a:ea typeface="Liberation Serif" panose="02020603050405020304" pitchFamily="18" charset="0"/>
                <a:cs typeface="Liberation Serif" panose="02020603050405020304" pitchFamily="18" charset="0"/>
              </a:rPr>
              <a:t>sample. Daily and weekly samples were collected.</a:t>
            </a:r>
            <a:endParaRPr lang="en-US" sz="2800" dirty="0"/>
          </a:p>
        </p:txBody>
      </p:sp>
      <p:sp>
        <p:nvSpPr>
          <p:cNvPr id="47" name="TextBox 46">
            <a:extLst>
              <a:ext uri="{FF2B5EF4-FFF2-40B4-BE49-F238E27FC236}">
                <a16:creationId xmlns:a16="http://schemas.microsoft.com/office/drawing/2014/main" id="{C900F0B5-9C9A-1310-5543-BC3F4897BEC4}"/>
              </a:ext>
            </a:extLst>
          </p:cNvPr>
          <p:cNvSpPr txBox="1"/>
          <p:nvPr/>
        </p:nvSpPr>
        <p:spPr>
          <a:xfrm>
            <a:off x="29965509" y="11999841"/>
            <a:ext cx="13610485" cy="1754326"/>
          </a:xfrm>
          <a:prstGeom prst="rect">
            <a:avLst/>
          </a:prstGeom>
          <a:noFill/>
        </p:spPr>
        <p:txBody>
          <a:bodyPr wrap="square" rtlCol="0">
            <a:spAutoFit/>
          </a:bodyPr>
          <a:lstStyle/>
          <a:p>
            <a:r>
              <a:rPr lang="en-US" sz="3600" dirty="0">
                <a:latin typeface="Liberation Serif" panose="02020603050405020304"/>
                <a:ea typeface="Calibri" panose="020F0502020204030204" pitchFamily="34" charset="0"/>
                <a:cs typeface="Times New Roman" panose="02020603050405020304" pitchFamily="18" charset="0"/>
              </a:rPr>
              <a:t>Experiment with </a:t>
            </a:r>
            <a:r>
              <a:rPr lang="en-US" sz="3600" dirty="0">
                <a:effectLst/>
                <a:latin typeface="Liberation Serif" panose="02020603050405020304"/>
                <a:ea typeface="Calibri" panose="020F0502020204030204" pitchFamily="34" charset="0"/>
                <a:cs typeface="Times New Roman" panose="02020603050405020304" pitchFamily="18" charset="0"/>
              </a:rPr>
              <a:t>filter loaded with a large amount of lead sulfide (Pb-S). 3.14 grams </a:t>
            </a:r>
            <a:r>
              <a:rPr lang="en-US" sz="3600" dirty="0">
                <a:latin typeface="Liberation Serif" panose="02020603050405020304"/>
                <a:ea typeface="Calibri" panose="020F0502020204030204" pitchFamily="34" charset="0"/>
                <a:cs typeface="Times New Roman" panose="02020603050405020304" pitchFamily="18" charset="0"/>
              </a:rPr>
              <a:t>of lead sulfide (Pb-S) was used. XRF confirmed detection of high amount of lead on filter. </a:t>
            </a:r>
            <a:r>
              <a:rPr lang="en-US" sz="3600" dirty="0">
                <a:effectLst/>
                <a:latin typeface="Liberation Serif" panose="02020603050405020304"/>
                <a:ea typeface="Calibri" panose="020F0502020204030204" pitchFamily="34" charset="0"/>
                <a:cs typeface="Times New Roman" panose="02020603050405020304" pitchFamily="18" charset="0"/>
              </a:rPr>
              <a:t> </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pic>
        <p:nvPicPr>
          <p:cNvPr id="49" name="Picture 48" descr="A bag of liquid on a white surface&#10;&#10;Description automatically generated">
            <a:extLst>
              <a:ext uri="{FF2B5EF4-FFF2-40B4-BE49-F238E27FC236}">
                <a16:creationId xmlns:a16="http://schemas.microsoft.com/office/drawing/2014/main" id="{B96A6B88-C988-675F-27E2-C2F11F4F849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5400000">
            <a:off x="36336465" y="6256370"/>
            <a:ext cx="6276814" cy="4707610"/>
          </a:xfrm>
          <a:prstGeom prst="rect">
            <a:avLst/>
          </a:prstGeom>
          <a:ln>
            <a:solidFill>
              <a:schemeClr val="tx1"/>
            </a:solidFill>
          </a:ln>
        </p:spPr>
      </p:pic>
      <p:pic>
        <p:nvPicPr>
          <p:cNvPr id="55" name="Picture 54">
            <a:extLst>
              <a:ext uri="{FF2B5EF4-FFF2-40B4-BE49-F238E27FC236}">
                <a16:creationId xmlns:a16="http://schemas.microsoft.com/office/drawing/2014/main" id="{ECA8E96D-FA4B-BAF3-DE6E-D9E503B8AA89}"/>
              </a:ext>
            </a:extLst>
          </p:cNvPr>
          <p:cNvPicPr>
            <a:picLocks noChangeAspect="1"/>
          </p:cNvPicPr>
          <p:nvPr/>
        </p:nvPicPr>
        <p:blipFill rotWithShape="1">
          <a:blip r:embed="rId18"/>
          <a:srcRect l="16102" t="14823" r="9222" b="23478"/>
          <a:stretch/>
        </p:blipFill>
        <p:spPr>
          <a:xfrm>
            <a:off x="14303246" y="9986357"/>
            <a:ext cx="15304563" cy="6845165"/>
          </a:xfrm>
          <a:prstGeom prst="rect">
            <a:avLst/>
          </a:prstGeom>
          <a:ln w="19050">
            <a:solidFill>
              <a:schemeClr val="tx1"/>
            </a:solidFill>
          </a:ln>
        </p:spPr>
      </p:pic>
      <p:pic>
        <p:nvPicPr>
          <p:cNvPr id="56" name="Picture 55">
            <a:extLst>
              <a:ext uri="{FF2B5EF4-FFF2-40B4-BE49-F238E27FC236}">
                <a16:creationId xmlns:a16="http://schemas.microsoft.com/office/drawing/2014/main" id="{527BF636-A6B2-7DC6-C8F3-60FDDECD52BD}"/>
              </a:ext>
            </a:extLst>
          </p:cNvPr>
          <p:cNvPicPr>
            <a:picLocks noChangeAspect="1"/>
          </p:cNvPicPr>
          <p:nvPr/>
        </p:nvPicPr>
        <p:blipFill rotWithShape="1">
          <a:blip r:embed="rId19"/>
          <a:srcRect l="14998" t="11701" r="10817" b="26334"/>
          <a:stretch/>
        </p:blipFill>
        <p:spPr>
          <a:xfrm>
            <a:off x="14302811" y="17006072"/>
            <a:ext cx="15292561" cy="6874631"/>
          </a:xfrm>
          <a:prstGeom prst="rect">
            <a:avLst/>
          </a:prstGeom>
          <a:ln w="19050">
            <a:solidFill>
              <a:schemeClr val="tx1"/>
            </a:solidFill>
          </a:ln>
        </p:spPr>
      </p:pic>
      <p:sp>
        <p:nvSpPr>
          <p:cNvPr id="59" name="Plus 58">
            <a:extLst>
              <a:ext uri="{FF2B5EF4-FFF2-40B4-BE49-F238E27FC236}">
                <a16:creationId xmlns:a16="http://schemas.microsoft.com/office/drawing/2014/main" id="{E59BB536-D085-3F75-3E89-4E8736CA5527}"/>
              </a:ext>
            </a:extLst>
          </p:cNvPr>
          <p:cNvSpPr/>
          <p:nvPr/>
        </p:nvSpPr>
        <p:spPr>
          <a:xfrm>
            <a:off x="6944091" y="17657990"/>
            <a:ext cx="356764" cy="358503"/>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6B7F9BB-1AC4-4CC6-D7C5-36D9CBF375FA}"/>
              </a:ext>
            </a:extLst>
          </p:cNvPr>
          <p:cNvSpPr txBox="1"/>
          <p:nvPr/>
        </p:nvSpPr>
        <p:spPr>
          <a:xfrm>
            <a:off x="29766192" y="23943716"/>
            <a:ext cx="14050309" cy="4339650"/>
          </a:xfrm>
          <a:prstGeom prst="rect">
            <a:avLst/>
          </a:prstGeom>
          <a:noFill/>
          <a:ln w="63500">
            <a:solidFill>
              <a:schemeClr val="tx1"/>
            </a:solidFill>
          </a:ln>
        </p:spPr>
        <p:txBody>
          <a:bodyPr wrap="square" rtlCol="0">
            <a:spAutoFit/>
          </a:bodyPr>
          <a:lstStyle/>
          <a:p>
            <a:pPr algn="ctr"/>
            <a:r>
              <a:rPr lang="en-US" sz="3600" b="1"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rPr>
              <a:t>Acknowledgments</a:t>
            </a:r>
            <a:endParaRPr lang="en-US" sz="2400" dirty="0"/>
          </a:p>
          <a:p>
            <a:pPr algn="ctr"/>
            <a:endParaRPr lang="en-US" sz="2400" dirty="0"/>
          </a:p>
          <a:p>
            <a:r>
              <a:rPr lang="en-US" sz="3600" dirty="0">
                <a:effectLst/>
                <a:latin typeface="Liberation Serif" panose="02020603050405020304"/>
                <a:ea typeface="Calibri" panose="020F0502020204030204" pitchFamily="34" charset="0"/>
                <a:cs typeface="Times New Roman" panose="02020603050405020304" pitchFamily="18" charset="0"/>
              </a:rPr>
              <a:t>We </a:t>
            </a:r>
            <a:r>
              <a:rPr lang="en-US" sz="3600" dirty="0">
                <a:latin typeface="Liberation Serif" panose="02020603050405020304"/>
                <a:ea typeface="Calibri" panose="020F0502020204030204" pitchFamily="34" charset="0"/>
                <a:cs typeface="Times New Roman" panose="02020603050405020304" pitchFamily="18" charset="0"/>
              </a:rPr>
              <a:t>would like to acknowledge support form the National Science Foundation (NSF) under the IREC REU program CHE-2244530. Any opinions, findings, and conclusions or recommendations expressed in this material are those of the author(s) and do not necessarily reflect the views of the NSF. </a:t>
            </a:r>
          </a:p>
          <a:p>
            <a:endParaRPr lang="en-US" sz="3600" dirty="0"/>
          </a:p>
        </p:txBody>
      </p:sp>
      <p:sp>
        <p:nvSpPr>
          <p:cNvPr id="4" name="TextBox 3">
            <a:extLst>
              <a:ext uri="{FF2B5EF4-FFF2-40B4-BE49-F238E27FC236}">
                <a16:creationId xmlns:a16="http://schemas.microsoft.com/office/drawing/2014/main" id="{9BA27362-B00D-E53B-BEFF-A1E90BBAE2F8}"/>
              </a:ext>
            </a:extLst>
          </p:cNvPr>
          <p:cNvSpPr txBox="1"/>
          <p:nvPr/>
        </p:nvSpPr>
        <p:spPr>
          <a:xfrm>
            <a:off x="388614" y="28612818"/>
            <a:ext cx="4884144" cy="3539430"/>
          </a:xfrm>
          <a:prstGeom prst="rect">
            <a:avLst/>
          </a:prstGeom>
          <a:noFill/>
        </p:spPr>
        <p:txBody>
          <a:bodyPr wrap="square" rtlCol="0">
            <a:spAutoFit/>
          </a:bodyPr>
          <a:lstStyle/>
          <a:p>
            <a:pPr marR="0">
              <a:spcBef>
                <a:spcPts val="0"/>
              </a:spcBef>
              <a:spcAft>
                <a:spcPts val="0"/>
              </a:spcAft>
            </a:pPr>
            <a:r>
              <a:rPr lang="en-US" sz="2800" kern="100" dirty="0">
                <a:effectLst/>
                <a:latin typeface="Liberation Serif" panose="02020603050405020304" pitchFamily="18" charset="0"/>
                <a:ea typeface="Liberation Serif" panose="02020603050405020304" pitchFamily="18" charset="0"/>
                <a:cs typeface="Liberation Serif" panose="02020603050405020304" pitchFamily="18" charset="0"/>
              </a:rPr>
              <a:t>8” x 10” glass fiber filter daily and weekly samples were collected. Glass fibers samples were pre and post weighed.</a:t>
            </a:r>
            <a:r>
              <a:rPr lang="en-US" sz="2800" kern="100" dirty="0">
                <a:solidFill>
                  <a:srgbClr val="191919"/>
                </a:solidFill>
                <a:effectLst/>
                <a:latin typeface="Calibri" panose="020F0502020204030204" pitchFamily="34" charset="0"/>
                <a:ea typeface="Calibri" panose="020F0502020204030204" pitchFamily="34" charset="0"/>
                <a:cs typeface="Calibri" panose="020F0502020204030204" pitchFamily="34" charset="0"/>
              </a:rPr>
              <a:t> </a:t>
            </a:r>
            <a:r>
              <a:rPr lang="en-US" sz="2800" kern="100" dirty="0">
                <a:effectLst/>
                <a:latin typeface="Liberation Serif" panose="02020603050405020304" pitchFamily="18" charset="0"/>
                <a:ea typeface="Liberation Serif" panose="02020603050405020304" pitchFamily="18" charset="0"/>
                <a:cs typeface="Liberation Serif" panose="02020603050405020304" pitchFamily="18" charset="0"/>
              </a:rPr>
              <a:t>X-Ray Fluorescence (XRF) was used to analyze the elemental composition of each filter sample.</a:t>
            </a:r>
            <a:endParaRPr lang="en-US" sz="2800" kern="100" dirty="0">
              <a:solidFill>
                <a:srgbClr val="19191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8159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9245</TotalTime>
  <Words>1050</Words>
  <Application>Microsoft Macintosh PowerPoint</Application>
  <PresentationFormat>Custom</PresentationFormat>
  <Paragraphs>108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Liberation Sans</vt:lpstr>
      <vt:lpstr>Liberation Serif</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Jess</dc:creator>
  <dc:description/>
  <cp:lastModifiedBy>Alex Mendez</cp:lastModifiedBy>
  <cp:revision>83</cp:revision>
  <dcterms:created xsi:type="dcterms:W3CDTF">2013-02-13T15:39:40Z</dcterms:created>
  <dcterms:modified xsi:type="dcterms:W3CDTF">2023-08-20T19:42:33Z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Microsoft</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Widescreen</vt:lpwstr>
  </property>
  <property fmtid="{D5CDD505-2E9C-101B-9397-08002B2CF9AE}" pid="10" name="ScaleCrop">
    <vt:bool>false</vt:bool>
  </property>
  <property fmtid="{D5CDD505-2E9C-101B-9397-08002B2CF9AE}" pid="11" name="ShareDoc">
    <vt:bool>false</vt:bool>
  </property>
  <property fmtid="{D5CDD505-2E9C-101B-9397-08002B2CF9AE}" pid="12" name="Slides">
    <vt:i4>2</vt:i4>
  </property>
</Properties>
</file>