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7" r:id="rId4"/>
    <p:sldId id="259" r:id="rId5"/>
    <p:sldId id="258" r:id="rId6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1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FEE83-D4BA-49EA-8020-4BF2896A675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1D0C-9C67-4AD0-AB13-65FBA793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4"/>
          <a:srcRect l="10905"/>
          <a:stretch/>
        </p:blipFill>
        <p:spPr>
          <a:xfrm>
            <a:off x="0" y="-4480"/>
            <a:ext cx="8092080" cy="761760"/>
          </a:xfrm>
          <a:prstGeom prst="rect">
            <a:avLst/>
          </a:prstGeom>
          <a:ln>
            <a:noFill/>
          </a:ln>
        </p:spPr>
      </p:pic>
      <p:pic>
        <p:nvPicPr>
          <p:cNvPr id="5" name="Picture 6"/>
          <p:cNvPicPr/>
          <p:nvPr/>
        </p:nvPicPr>
        <p:blipFill>
          <a:blip r:embed="rId5"/>
          <a:stretch/>
        </p:blipFill>
        <p:spPr>
          <a:xfrm>
            <a:off x="4275360" y="6079680"/>
            <a:ext cx="3640680" cy="626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673640" y="6177240"/>
            <a:ext cx="3200400" cy="550382"/>
          </a:xfrm>
          <a:prstGeom prst="rect">
            <a:avLst/>
          </a:prstGeom>
          <a:ln>
            <a:noFill/>
          </a:ln>
        </p:spPr>
      </p:pic>
      <p:pic>
        <p:nvPicPr>
          <p:cNvPr id="43" name="Picture 7"/>
          <p:cNvPicPr/>
          <p:nvPr/>
        </p:nvPicPr>
        <p:blipFill>
          <a:blip r:embed="rId5"/>
          <a:srcRect l="7616"/>
          <a:stretch/>
        </p:blipFill>
        <p:spPr>
          <a:xfrm>
            <a:off x="0" y="6179040"/>
            <a:ext cx="7396200" cy="6714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07390" y="883013"/>
            <a:ext cx="11802358" cy="152714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Research at the </a:t>
            </a:r>
          </a:p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John D. </a:t>
            </a:r>
            <a:r>
              <a:rPr lang="en-US" sz="4000" b="1" strike="noStrike" spc="-1" dirty="0" err="1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Odegard</a:t>
            </a:r>
            <a:r>
              <a:rPr lang="en-US" sz="40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School of Aerospace Sciences</a:t>
            </a:r>
            <a:endParaRPr lang="en-US" sz="40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207390" y="2455691"/>
            <a:ext cx="11802358" cy="12126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3200" b="1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David J. Delene, PhD</a:t>
            </a: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3200" b="1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Aerospace Research Fellow</a:t>
            </a:r>
          </a:p>
        </p:txBody>
      </p:sp>
      <p:pic>
        <p:nvPicPr>
          <p:cNvPr id="2050" name="Picture 2" descr="Current Skycam">
            <a:extLst>
              <a:ext uri="{FF2B5EF4-FFF2-40B4-BE49-F238E27FC236}">
                <a16:creationId xmlns:a16="http://schemas.microsoft.com/office/drawing/2014/main" id="{828EE3F5-8B3A-4504-8219-39E850523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8" b="3409"/>
          <a:stretch/>
        </p:blipFill>
        <p:spPr bwMode="auto">
          <a:xfrm>
            <a:off x="3795027" y="3988625"/>
            <a:ext cx="4393010" cy="1819785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ED4E33-8626-42FA-A1C6-20E02A392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5" y="3993437"/>
            <a:ext cx="3340615" cy="658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CD2B85-5040-4109-8F64-6F7F9DFA9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4" y="5251591"/>
            <a:ext cx="3340615" cy="658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1A0E10-41A0-4850-B0F6-E77AFE2327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27" y="3988625"/>
            <a:ext cx="3669799" cy="640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21F00A-D5A4-4239-BB04-2A81097305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18" y="5150041"/>
            <a:ext cx="3340615" cy="658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09480" y="1600200"/>
            <a:ext cx="10972440" cy="4038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53201" y="555446"/>
            <a:ext cx="11802358" cy="557519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5425" indent="-2254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Operations </a:t>
            </a:r>
          </a:p>
          <a:p>
            <a:pPr marL="682625" lvl="1" indent="-225425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Aircraft, Airport, UAS, Space Environment</a:t>
            </a:r>
          </a:p>
          <a:p>
            <a:pPr marL="1139825" lvl="2" indent="-225425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Newer Focus – Stratosphere, Rockets</a:t>
            </a:r>
            <a:endParaRPr lang="en-US" sz="3200" b="0" strike="noStrike" spc="-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225425" indent="-2254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b="0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Observations (Atmosphere, Space, Earth)</a:t>
            </a:r>
          </a:p>
          <a:p>
            <a:pPr marL="682625" lvl="1" indent="-225425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Aircraft</a:t>
            </a:r>
            <a:r>
              <a:rPr lang="en-US" sz="3200" b="0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UAS, Satellite, Balloons, Surface, Telescope</a:t>
            </a:r>
          </a:p>
          <a:p>
            <a:pPr marL="225425" indent="-2254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Partnerships</a:t>
            </a:r>
          </a:p>
          <a:p>
            <a:pPr marL="682625" lvl="1" indent="-225425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Government (NASA, FAA, DOD)</a:t>
            </a:r>
          </a:p>
          <a:p>
            <a:pPr marL="682625" lvl="1" indent="-225425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Foundation</a:t>
            </a:r>
          </a:p>
          <a:p>
            <a:pPr marL="682625" lvl="1" indent="-225425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Private Companies</a:t>
            </a:r>
          </a:p>
          <a:p>
            <a:pPr marL="682625" lvl="1" indent="-225425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Colleges</a:t>
            </a:r>
          </a:p>
        </p:txBody>
      </p:sp>
      <p:sp>
        <p:nvSpPr>
          <p:cNvPr id="5" name="TextShape 1"/>
          <p:cNvSpPr txBox="1"/>
          <p:nvPr/>
        </p:nvSpPr>
        <p:spPr>
          <a:xfrm>
            <a:off x="0" y="-4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College Research Focus Areas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028" name="Picture 4" descr="Aviation">
            <a:extLst>
              <a:ext uri="{FF2B5EF4-FFF2-40B4-BE49-F238E27FC236}">
                <a16:creationId xmlns:a16="http://schemas.microsoft.com/office/drawing/2014/main" id="{2D1A5427-42FA-425A-A75F-86D13C9A9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 bwMode="auto">
          <a:xfrm>
            <a:off x="8591460" y="830064"/>
            <a:ext cx="3370093" cy="188196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2C613-1622-4ABE-8D6B-63921E393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t="8517" r="28432" b="32596"/>
          <a:stretch/>
        </p:blipFill>
        <p:spPr>
          <a:xfrm>
            <a:off x="6995771" y="3574470"/>
            <a:ext cx="4965782" cy="2246729"/>
          </a:xfrm>
          <a:prstGeom prst="rect">
            <a:avLst/>
          </a:prstGeom>
          <a:ln w="254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2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93518" y="5026630"/>
            <a:ext cx="12011891" cy="10624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5425" indent="-225425" algn="just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Research projects should focus on the problem to address, background and experience of personnel, and lastly facilities.</a:t>
            </a:r>
          </a:p>
        </p:txBody>
      </p:sp>
      <p:sp>
        <p:nvSpPr>
          <p:cNvPr id="5" name="TextShape 1"/>
          <p:cNvSpPr txBox="1"/>
          <p:nvPr/>
        </p:nvSpPr>
        <p:spPr>
          <a:xfrm>
            <a:off x="0" y="-4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Research Facilities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026" name="Picture 2" descr="0801191511b.jpg">
            <a:extLst>
              <a:ext uri="{FF2B5EF4-FFF2-40B4-BE49-F238E27FC236}">
                <a16:creationId xmlns:a16="http://schemas.microsoft.com/office/drawing/2014/main" id="{249AD411-7209-4FA2-8131-0FB55A8A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16" y="128239"/>
            <a:ext cx="3688238" cy="207463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G 4149">
            <a:extLst>
              <a:ext uri="{FF2B5EF4-FFF2-40B4-BE49-F238E27FC236}">
                <a16:creationId xmlns:a16="http://schemas.microsoft.com/office/drawing/2014/main" id="{0CD727CC-F791-43B9-B2B7-F8B92ACD4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-1" r="1621" b="1380"/>
          <a:stretch/>
        </p:blipFill>
        <p:spPr bwMode="auto">
          <a:xfrm>
            <a:off x="4072713" y="2329824"/>
            <a:ext cx="2379518" cy="2616369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50D00-C063-4AB4-B4C3-186C53B8EC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1"/>
          <a:stretch/>
        </p:blipFill>
        <p:spPr>
          <a:xfrm>
            <a:off x="200747" y="128239"/>
            <a:ext cx="3702226" cy="2074634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A24AD8-DDCE-48A8-AAF3-01917E35D8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3" b="29797"/>
          <a:stretch/>
        </p:blipFill>
        <p:spPr>
          <a:xfrm>
            <a:off x="4072713" y="592278"/>
            <a:ext cx="4080153" cy="1610595"/>
          </a:xfrm>
          <a:prstGeom prst="rect">
            <a:avLst/>
          </a:prstGeom>
          <a:ln w="254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0BBA3-52D3-408E-950E-07167AE5A0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"/>
          <a:stretch/>
        </p:blipFill>
        <p:spPr>
          <a:xfrm>
            <a:off x="200747" y="2332210"/>
            <a:ext cx="3702226" cy="2616368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8432A-9232-407F-8CA1-38ECA624F4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3" r="33167"/>
          <a:stretch/>
        </p:blipFill>
        <p:spPr>
          <a:xfrm>
            <a:off x="6587602" y="2327563"/>
            <a:ext cx="1566056" cy="2653849"/>
          </a:xfrm>
          <a:prstGeom prst="rect">
            <a:avLst/>
          </a:prstGeom>
          <a:ln w="254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F0CD2-6701-4C8D-AA0E-0787E61E4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/>
          <a:stretch/>
        </p:blipFill>
        <p:spPr>
          <a:xfrm>
            <a:off x="8289029" y="2327563"/>
            <a:ext cx="3688237" cy="2655426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04319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09480" y="1600200"/>
            <a:ext cx="10972440" cy="4038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0" y="582102"/>
            <a:ext cx="11242964" cy="553589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60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Proposal Budget Preparation and Support</a:t>
            </a:r>
          </a:p>
          <a:p>
            <a:pPr lvl="1" indent="-228600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Laurie Baumgartner and Amber Holien</a:t>
            </a:r>
            <a:endParaRPr lang="en-US" sz="3200" b="0" strike="noStrike" spc="-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228600" indent="-22860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Computer System Design/Support</a:t>
            </a:r>
          </a:p>
          <a:p>
            <a:pPr lvl="1" indent="-228600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Neil </a:t>
            </a:r>
            <a:r>
              <a:rPr lang="en-US" sz="3200" spc="-1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Nowatzki</a:t>
            </a: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and John </a:t>
            </a:r>
            <a:r>
              <a:rPr lang="en-US" sz="3200" spc="-1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Wold</a:t>
            </a:r>
            <a:endParaRPr lang="en-US" sz="3200" b="0" strike="noStrike" spc="-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228600" indent="-22860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College Seed Funding</a:t>
            </a:r>
          </a:p>
          <a:p>
            <a:pPr lvl="1" indent="-228600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Annual Proposal Calls</a:t>
            </a:r>
          </a:p>
          <a:p>
            <a:pPr marL="228600" indent="-22860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b="0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Vetting Proposal Ideas</a:t>
            </a:r>
          </a:p>
          <a:p>
            <a:pPr lvl="1" indent="-228600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b="0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David Delene, Research Fellow</a:t>
            </a:r>
          </a:p>
          <a:p>
            <a:pPr lvl="1" indent="-228600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Aerospace Research Council</a:t>
            </a:r>
          </a:p>
          <a:p>
            <a:pPr lvl="1" indent="-228600" algn="just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3200" dirty="0"/>
              <a:t>FAST (Future Aerospace Strategic Thinking) Presentations</a:t>
            </a:r>
            <a:endParaRPr lang="en-US" sz="3200" b="0" strike="noStrike" spc="-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0" y="-4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College Research Proposal Support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91457-EA4B-4A31-BFCF-BE1612995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0" t="15595" r="19747"/>
          <a:stretch/>
        </p:blipFill>
        <p:spPr>
          <a:xfrm>
            <a:off x="6951519" y="1752594"/>
            <a:ext cx="4994446" cy="3570941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85788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145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DejaVu Sans</vt:lpstr>
      <vt:lpstr>Liberation Sans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Jess</dc:creator>
  <dc:description/>
  <cp:lastModifiedBy>Delene, David</cp:lastModifiedBy>
  <cp:revision>47</cp:revision>
  <dcterms:created xsi:type="dcterms:W3CDTF">2013-02-13T15:39:40Z</dcterms:created>
  <dcterms:modified xsi:type="dcterms:W3CDTF">2023-04-11T22:54:09Z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