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3.png" ContentType="image/png"/>
  <Override PartName="/ppt/media/image4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3.jpeg" ContentType="image/jpe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2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4BB3556-3E81-41B6-AACF-E8A1334F9D7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Thank you all for coming.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Excited to share what we been working on related to multi-field project analysis of the T-28 aircraft dataset, which was retired in 2003.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We are focused on data from 1995-2003.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Looking at several field project, the 1D reflectivity is much larger than the reflectivity calculated from 2D (x-size, AR&gt;0.3).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Reflectivity for each particle was computed by creating a PSD for each single particle, impact of the sample volume would be consistent with research presented.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The 3 cm particle is 917 times larger in linear units.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4343400"/>
            <a:ext cx="61718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2D Processing using AR&gt;0.3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Flight 670 data. Has good images.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The AR&gt;0.3 is good for processing 2D data.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Flight 670 plots also has the good images but more complicate things; however, still seem to support the overall argument that the 2D images provide a better match with the radar.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57200" indent="-2984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T28 projects collected in-situ measurements and ground based radar that is time/space synchronous.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29844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Dataset is unique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29844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No future plans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29844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All we have to work with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2984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Motivation is to improve physical understanding of hail, which could ultimately improve forecasts and models of hailstorms.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65520" y="764280"/>
            <a:ext cx="6703920" cy="377064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4777560"/>
            <a:ext cx="61714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Focus is on analysis of the uality of the OAP measurements with an assessment of uncertainty.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228600" y="4343400"/>
            <a:ext cx="6400080" cy="457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Project uses 14 flights, from 5 campaigns over 4 unique years.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Data is from two OAPs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Hail spec is primary probe, operational for entirety of all 14 flights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However, no de-icing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HVPS would often crash in high particle concentrations conditions.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Can use HVPS to verify hail spec, but hail spec is required for quantitative analysis.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4343400"/>
            <a:ext cx="61714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Can use HVPS to verify hail spec, but hail spec is required for quantitative analysis.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Hail Spec has larger sample volume that better for large particles (hail) but can have coincidence issues at smaller sizes.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4343400"/>
            <a:ext cx="59428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Used newly developed individual particle viewing software to conduct extensive quality assurance of the dataset.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Determined that a area ratio threshold of 0.3 is good for rejection of 2D processed data.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4343400"/>
            <a:ext cx="6171480" cy="41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There are to methods for processing the Hail Spectrometer data.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A 1 dimensional method (1D)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After 1995 – 2 dimensional method (2D)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Methods do not agree.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Shape of Spectrum suggest 1D PSDs have too many large particles and too few small particles.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4"/>
          <p:cNvSpPr/>
          <p:nvPr/>
        </p:nvSpPr>
        <p:spPr>
          <a:xfrm>
            <a:off x="228600" y="4199760"/>
            <a:ext cx="6400080" cy="47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Plot show the results of manually sizing particles for 10 second interval where coincident particles are rejected.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1D Standard Processing – Data from standard 1D counts file.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2D x-size processing using SODA with 0.3 area ratio rejection threshold.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Minimal – All particles accepted with x-size larger than 5 pixels (0.45 cm).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Linear Particle Rejection – Like minimal but rejects particles which are in straight line (rejection linear particles).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All-in Processing - &lt; 0.3 Area Ratio Rejection like 2D-Size but with rejections of edge touching particles.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Using any 2D processing does not match 1D standard processing; hence 1D issue.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440" cy="3427560"/>
          </a:xfrm>
          <a:prstGeom prst="rect">
            <a:avLst/>
          </a:prstGeom>
          <a:ln w="0">
            <a:noFill/>
          </a:ln>
        </p:spPr>
      </p:sp>
      <p:sp>
        <p:nvSpPr>
          <p:cNvPr id="121" name="PlaceHolder 3"/>
          <p:cNvSpPr/>
          <p:nvPr/>
        </p:nvSpPr>
        <p:spPr>
          <a:xfrm>
            <a:off x="228600" y="4199760"/>
            <a:ext cx="6400080" cy="47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The issues with the 1D processing results in the 1D processing having sufficiently larger particles than the 2D processing which would affect reflectivity calculations.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1D processing has historically been used for T-28 data analysis.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0" y="26280"/>
            <a:ext cx="9142920" cy="70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0" y="26280"/>
            <a:ext cx="9142920" cy="70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4.png"/><Relationship Id="rId3" Type="http://schemas.openxmlformats.org/officeDocument/2006/relationships/image" Target="../media/image14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commons.und.edu/" TargetMode="Externa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0.png"/><Relationship Id="rId3" Type="http://schemas.openxmlformats.org/officeDocument/2006/relationships/image" Target="../media/image10.png"/><Relationship Id="rId4" Type="http://schemas.openxmlformats.org/officeDocument/2006/relationships/image" Target="../media/image10.png"/><Relationship Id="rId5" Type="http://schemas.openxmlformats.org/officeDocument/2006/relationships/image" Target="../media/image10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72;p11" descr=""/>
          <p:cNvPicPr/>
          <p:nvPr/>
        </p:nvPicPr>
        <p:blipFill>
          <a:blip r:embed="rId1"/>
          <a:srcRect l="0" t="5742" r="14302" b="14247"/>
          <a:stretch/>
        </p:blipFill>
        <p:spPr>
          <a:xfrm>
            <a:off x="0" y="0"/>
            <a:ext cx="9142560" cy="514224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0" y="12600"/>
            <a:ext cx="9142920" cy="227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  <a:ea typeface="Raleway"/>
              </a:rPr>
              <a:t>Processing of In-Situ T-28 Aircraft Data for Coupling with Radar Observation of Hail Storms</a:t>
            </a:r>
            <a:br>
              <a:rPr sz="2800"/>
            </a:br>
            <a:r>
              <a:rPr b="1" lang="en-US" sz="2300" spc="-1" strike="noStrike">
                <a:solidFill>
                  <a:srgbClr val="000000"/>
                </a:solidFill>
                <a:latin typeface="Arial"/>
                <a:ea typeface="Raleway"/>
              </a:rPr>
              <a:t> </a:t>
            </a:r>
            <a:br>
              <a:rPr sz="2300"/>
            </a:br>
            <a:r>
              <a:rPr b="1" lang="en-US" sz="2300" spc="-1" strike="noStrike">
                <a:solidFill>
                  <a:srgbClr val="000000"/>
                </a:solidFill>
                <a:latin typeface="Arial"/>
                <a:ea typeface="Raleway"/>
              </a:rPr>
              <a:t>James Klinman, David J. Delene (Presenter), Andrew Detwiler, Ivan Arias Hernandez, Patrick Kennedy, and V. Chandrasekar</a:t>
            </a:r>
            <a:br>
              <a:rPr sz="2300"/>
            </a:b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Google Shape;75;p11"/>
          <p:cNvSpPr/>
          <p:nvPr/>
        </p:nvSpPr>
        <p:spPr>
          <a:xfrm>
            <a:off x="4885200" y="4594320"/>
            <a:ext cx="4148640" cy="5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Photo provided by Tom Warner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241;p 1" descr=""/>
          <p:cNvPicPr/>
          <p:nvPr/>
        </p:nvPicPr>
        <p:blipFill>
          <a:blip r:embed="rId1"/>
          <a:srcRect l="0" t="4879" r="0" b="0"/>
          <a:stretch/>
        </p:blipFill>
        <p:spPr>
          <a:xfrm>
            <a:off x="144720" y="498960"/>
            <a:ext cx="5873040" cy="452916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94;p 5"/>
          <p:cNvSpPr/>
          <p:nvPr/>
        </p:nvSpPr>
        <p:spPr>
          <a:xfrm>
            <a:off x="0" y="4839120"/>
            <a:ext cx="456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64309A9-89E8-4181-9262-EFC41FD92C2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Google Shape;109;p 12"/>
          <p:cNvSpPr/>
          <p:nvPr/>
        </p:nvSpPr>
        <p:spPr>
          <a:xfrm>
            <a:off x="0" y="-107280"/>
            <a:ext cx="91429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2"/>
                </a:solidFill>
                <a:latin typeface="Arial"/>
                <a:ea typeface="Times New Roman"/>
              </a:rPr>
              <a:t>Impact on Reflectivity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Google Shape;250;p 1"/>
          <p:cNvSpPr/>
          <p:nvPr/>
        </p:nvSpPr>
        <p:spPr>
          <a:xfrm>
            <a:off x="4872600" y="530280"/>
            <a:ext cx="5305320" cy="9968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1"/>
          <p:cNvSpPr/>
          <p:nvPr/>
        </p:nvSpPr>
        <p:spPr>
          <a:xfrm>
            <a:off x="6015960" y="1609200"/>
            <a:ext cx="3042720" cy="3015720"/>
          </a:xfrm>
          <a:prstGeom prst="rect">
            <a:avLst/>
          </a:prstGeom>
          <a:noFill/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1 Particle, 1 cm: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Z</a:t>
            </a:r>
            <a:r>
              <a:rPr b="0" lang="en-US" sz="2400" spc="-1" strike="noStrike" baseline="-8000">
                <a:solidFill>
                  <a:schemeClr val="dk2"/>
                </a:solidFill>
                <a:latin typeface="Times New Roman"/>
                <a:ea typeface="Arial"/>
              </a:rPr>
              <a:t>e</a:t>
            </a: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 = 37.6 dBZ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1 Particle, 2 cm: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 </a:t>
            </a: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Z</a:t>
            </a:r>
            <a:r>
              <a:rPr b="0" lang="en-US" sz="2400" spc="-1" strike="noStrike" baseline="-8000">
                <a:solidFill>
                  <a:schemeClr val="dk2"/>
                </a:solidFill>
                <a:latin typeface="Times New Roman"/>
                <a:ea typeface="Arial"/>
              </a:rPr>
              <a:t>e</a:t>
            </a: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 = 56.4 dBZ (x76)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1 Particle, 3 cm: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 </a:t>
            </a: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Z</a:t>
            </a:r>
            <a:r>
              <a:rPr b="0" lang="en-US" sz="2400" spc="-1" strike="noStrike" baseline="-8000">
                <a:solidFill>
                  <a:schemeClr val="dk2"/>
                </a:solidFill>
                <a:latin typeface="Times New Roman"/>
                <a:ea typeface="Arial"/>
              </a:rPr>
              <a:t>e</a:t>
            </a: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 = 67.2 dBZ (x917)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258;p 1"/>
          <p:cNvSpPr/>
          <p:nvPr/>
        </p:nvSpPr>
        <p:spPr>
          <a:xfrm>
            <a:off x="4428360" y="506160"/>
            <a:ext cx="464292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1D PSD has reflectivity consistently higher than the radar.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43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2D x-size (XS) PSD reflectivity has over and underestimates compared to the radar.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2D mean (M) of all PSD overlaps within the Uncertainty for 10 out of 12 for the 10 s intervals.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Google Shape;269;p 4" descr=""/>
          <p:cNvPicPr/>
          <p:nvPr/>
        </p:nvPicPr>
        <p:blipFill>
          <a:blip r:embed="rId1"/>
          <a:srcRect l="0" t="3520" r="21079" b="0"/>
          <a:stretch/>
        </p:blipFill>
        <p:spPr>
          <a:xfrm>
            <a:off x="125280" y="645120"/>
            <a:ext cx="4246200" cy="438300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269;p 5" descr=""/>
          <p:cNvPicPr/>
          <p:nvPr/>
        </p:nvPicPr>
        <p:blipFill>
          <a:blip r:embed="rId2"/>
          <a:srcRect l="84599" t="5427" r="722" b="85872"/>
          <a:stretch/>
        </p:blipFill>
        <p:spPr>
          <a:xfrm>
            <a:off x="1411920" y="1263600"/>
            <a:ext cx="788760" cy="39384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269;p 6" descr=""/>
          <p:cNvPicPr/>
          <p:nvPr/>
        </p:nvPicPr>
        <p:blipFill>
          <a:blip r:embed="rId3"/>
          <a:srcRect l="80024" t="36712" r="431" b="58249"/>
          <a:stretch/>
        </p:blipFill>
        <p:spPr>
          <a:xfrm>
            <a:off x="669600" y="1913400"/>
            <a:ext cx="1050480" cy="227160"/>
          </a:xfrm>
          <a:prstGeom prst="rect">
            <a:avLst/>
          </a:prstGeom>
          <a:ln w="0">
            <a:noFill/>
          </a:ln>
        </p:spPr>
      </p:pic>
      <p:pic>
        <p:nvPicPr>
          <p:cNvPr id="89" name="Google Shape;269;p 7" descr=""/>
          <p:cNvPicPr/>
          <p:nvPr/>
        </p:nvPicPr>
        <p:blipFill>
          <a:blip r:embed="rId4"/>
          <a:srcRect l="81807" t="64966" r="1143" b="30398"/>
          <a:stretch/>
        </p:blipFill>
        <p:spPr>
          <a:xfrm>
            <a:off x="686160" y="3218760"/>
            <a:ext cx="916560" cy="20916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94;p 9"/>
          <p:cNvSpPr/>
          <p:nvPr/>
        </p:nvSpPr>
        <p:spPr>
          <a:xfrm>
            <a:off x="0" y="4839120"/>
            <a:ext cx="456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612E5C89-2FA4-4FFA-A7C5-C46D2A70F39F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Google Shape;109;p 10"/>
          <p:cNvSpPr/>
          <p:nvPr/>
        </p:nvSpPr>
        <p:spPr>
          <a:xfrm>
            <a:off x="0" y="-71640"/>
            <a:ext cx="91429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chemeClr val="dk2"/>
                </a:solidFill>
                <a:latin typeface="Arial"/>
                <a:ea typeface="Times New Roman"/>
              </a:rPr>
              <a:t>June 22, 2000 (Flight 757): Radar Comparison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277;p21"/>
          <p:cNvSpPr/>
          <p:nvPr/>
        </p:nvSpPr>
        <p:spPr>
          <a:xfrm>
            <a:off x="13680" y="498960"/>
            <a:ext cx="912924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43080">
              <a:lnSpc>
                <a:spcPct val="150000"/>
              </a:lnSpc>
              <a:buClr>
                <a:srgbClr val="1a1a1a"/>
              </a:buClr>
              <a:buFont typeface="Arial"/>
              <a:buChar char="●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1D processing has consistently higher concentration of large particles than the 2D processing PSDs.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1a1a1a"/>
              </a:buClr>
              <a:buFont typeface="Arial"/>
              <a:buChar char="●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The 2D processing should be used when available.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More consistent PSD shape.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More consistent with manual image analysis.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1a1a1a"/>
              </a:buClr>
              <a:buFont typeface="Arial"/>
              <a:buChar char="●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Manuscript under development for publication.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Google Shape;109;p 8"/>
          <p:cNvSpPr/>
          <p:nvPr/>
        </p:nvSpPr>
        <p:spPr>
          <a:xfrm>
            <a:off x="0" y="-36000"/>
            <a:ext cx="91429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2"/>
                </a:solidFill>
                <a:latin typeface="Arial"/>
                <a:ea typeface="Times New Roman"/>
              </a:rPr>
              <a:t>Conclusions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Google Shape;94;p 11"/>
          <p:cNvSpPr/>
          <p:nvPr/>
        </p:nvSpPr>
        <p:spPr>
          <a:xfrm>
            <a:off x="0" y="4841280"/>
            <a:ext cx="456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42FB4F50-BC19-42F7-9648-B3D2B5DA845E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289;p22"/>
          <p:cNvSpPr/>
          <p:nvPr/>
        </p:nvSpPr>
        <p:spPr>
          <a:xfrm>
            <a:off x="301680" y="822960"/>
            <a:ext cx="389160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"/>
          <p:cNvSpPr/>
          <p:nvPr/>
        </p:nvSpPr>
        <p:spPr>
          <a:xfrm>
            <a:off x="301680" y="86400"/>
            <a:ext cx="8612640" cy="174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James Klinman Thesis, “Evaluating Hail Spectrometer Data Quality and Uncertainty for Calculating Radar Reflectivity Factor”, Fall 2025, in press, 2026. (See </a:t>
            </a:r>
            <a:r>
              <a:rPr b="0" lang="en-US" sz="2800" spc="-1" strike="noStrike" u="sng">
                <a:solidFill>
                  <a:srgbClr val="1c3678"/>
                </a:solidFill>
                <a:uFillTx/>
                <a:latin typeface="Arial"/>
                <a:ea typeface="DejaVu Sans"/>
                <a:hlinkClick r:id="rId1"/>
              </a:rPr>
              <a:t>https://commons.und.edu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image3.png" descr="A picture containing text, plane, airplane, ramp&#10;&#10;Description automatically generated"/>
          <p:cNvPicPr/>
          <p:nvPr/>
        </p:nvPicPr>
        <p:blipFill>
          <a:blip r:embed="rId2"/>
          <a:srcRect l="1729" t="1541" r="972" b="3785"/>
          <a:stretch/>
        </p:blipFill>
        <p:spPr>
          <a:xfrm>
            <a:off x="420480" y="1885680"/>
            <a:ext cx="4070520" cy="280548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</p:pic>
      <p:cxnSp>
        <p:nvCxnSpPr>
          <p:cNvPr id="98" name="Straight Arrow Connector 4"/>
          <p:cNvCxnSpPr/>
          <p:nvPr/>
        </p:nvCxnSpPr>
        <p:spPr>
          <a:xfrm flipH="1">
            <a:off x="4134960" y="2242800"/>
            <a:ext cx="606960" cy="1440"/>
          </a:xfrm>
          <a:prstGeom prst="straightConnector1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</p:cxnSp>
      <p:sp>
        <p:nvSpPr>
          <p:cNvPr id="99" name="TextBox 6"/>
          <p:cNvSpPr/>
          <p:nvPr/>
        </p:nvSpPr>
        <p:spPr>
          <a:xfrm>
            <a:off x="4740480" y="1919520"/>
            <a:ext cx="2886840" cy="638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T-28 Wing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8"/>
          <p:cNvSpPr/>
          <p:nvPr/>
        </p:nvSpPr>
        <p:spPr>
          <a:xfrm>
            <a:off x="4777920" y="3159360"/>
            <a:ext cx="3306600" cy="638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Sample Area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1" name="Straight Arrow Connector 9"/>
          <p:cNvCxnSpPr/>
          <p:nvPr/>
        </p:nvCxnSpPr>
        <p:spPr>
          <a:xfrm flipH="1">
            <a:off x="2768760" y="3481200"/>
            <a:ext cx="1980000" cy="1440"/>
          </a:xfrm>
          <a:prstGeom prst="straightConnector1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</p:cxnSp>
      <p:sp>
        <p:nvSpPr>
          <p:cNvPr id="102" name="Rectangle 11"/>
          <p:cNvSpPr/>
          <p:nvPr/>
        </p:nvSpPr>
        <p:spPr>
          <a:xfrm rot="21295200">
            <a:off x="1143720" y="3198240"/>
            <a:ext cx="1615680" cy="681840"/>
          </a:xfrm>
          <a:prstGeom prst="rect">
            <a:avLst/>
          </a:prstGeom>
          <a:solidFill>
            <a:srgbClr val="ff0000">
              <a:alpha val="36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3" name="Google Shape;94;p 12"/>
          <p:cNvSpPr/>
          <p:nvPr/>
        </p:nvSpPr>
        <p:spPr>
          <a:xfrm>
            <a:off x="0" y="4841280"/>
            <a:ext cx="456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E66C1171-52F4-4A17-8318-708A23686AB2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5;p12"/>
          <p:cNvSpPr/>
          <p:nvPr/>
        </p:nvSpPr>
        <p:spPr>
          <a:xfrm>
            <a:off x="13680" y="498960"/>
            <a:ext cx="8900640" cy="18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Annually, hailstorms cause ~1.433 billion USD in damage to crops within the US.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Improved understanding hailstorms improves forecasts and modeling.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Google Shape;94;p12"/>
          <p:cNvSpPr/>
          <p:nvPr/>
        </p:nvSpPr>
        <p:spPr>
          <a:xfrm>
            <a:off x="0" y="4839120"/>
            <a:ext cx="313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09A6F3B9-F457-4D81-9F02-0DE6B10E04D2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Google Shape;109;p 1"/>
          <p:cNvSpPr/>
          <p:nvPr/>
        </p:nvSpPr>
        <p:spPr>
          <a:xfrm>
            <a:off x="0" y="-72000"/>
            <a:ext cx="91429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2"/>
                </a:solidFill>
                <a:latin typeface="Arial"/>
                <a:ea typeface="Times New Roman"/>
              </a:rPr>
              <a:t>Motivation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" descr=""/>
          <p:cNvPicPr/>
          <p:nvPr/>
        </p:nvPicPr>
        <p:blipFill>
          <a:blip r:embed="rId1"/>
          <a:srcRect l="288" t="37423" r="0" b="24638"/>
          <a:stretch/>
        </p:blipFill>
        <p:spPr>
          <a:xfrm>
            <a:off x="520200" y="2501280"/>
            <a:ext cx="8348040" cy="23828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75;p 1"/>
          <p:cNvSpPr/>
          <p:nvPr/>
        </p:nvSpPr>
        <p:spPr>
          <a:xfrm>
            <a:off x="7315200" y="4486320"/>
            <a:ext cx="1718640" cy="5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2000/06/23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9;p 3"/>
          <p:cNvSpPr/>
          <p:nvPr/>
        </p:nvSpPr>
        <p:spPr>
          <a:xfrm>
            <a:off x="0" y="-72000"/>
            <a:ext cx="91429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2"/>
                </a:solidFill>
                <a:latin typeface="Arial"/>
                <a:ea typeface="Times New Roman"/>
              </a:rPr>
              <a:t>Research Objectives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Google Shape;85;p 2"/>
          <p:cNvSpPr/>
          <p:nvPr/>
        </p:nvSpPr>
        <p:spPr>
          <a:xfrm>
            <a:off x="-22320" y="534960"/>
            <a:ext cx="5928840" cy="37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Compare T-28 aircraft in-situ measurements of hail with CSU-CHILL radar observations.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Assess the data quality of Optical Array Probe (OAP) measurements.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Assess uncertainty in using T-28 in-situ data for calculating radar signatures such as reflectivity.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Google Shape;91;p 1" descr=""/>
          <p:cNvPicPr/>
          <p:nvPr/>
        </p:nvPicPr>
        <p:blipFill>
          <a:blip r:embed="rId1"/>
          <a:srcRect l="0" t="5156" r="0" b="5872"/>
          <a:stretch/>
        </p:blipFill>
        <p:spPr>
          <a:xfrm>
            <a:off x="5907960" y="714960"/>
            <a:ext cx="3162240" cy="4234320"/>
          </a:xfrm>
          <a:prstGeom prst="rect">
            <a:avLst/>
          </a:prstGeom>
          <a:ln w="0">
            <a:noFill/>
          </a:ln>
        </p:spPr>
      </p:pic>
      <p:sp>
        <p:nvSpPr>
          <p:cNvPr id="21" name="Google Shape;93;p 1"/>
          <p:cNvSpPr/>
          <p:nvPr/>
        </p:nvSpPr>
        <p:spPr>
          <a:xfrm>
            <a:off x="649800" y="4528080"/>
            <a:ext cx="525708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Photo of CSU-CHILL Radar by John Eisele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Google Shape;94;p 1"/>
          <p:cNvSpPr/>
          <p:nvPr/>
        </p:nvSpPr>
        <p:spPr>
          <a:xfrm>
            <a:off x="0" y="4839120"/>
            <a:ext cx="313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8D84333-834A-43D7-8EA8-03F6F7BCA480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125;p14" descr=""/>
          <p:cNvPicPr/>
          <p:nvPr/>
        </p:nvPicPr>
        <p:blipFill>
          <a:blip r:embed="rId1"/>
          <a:srcRect l="0" t="16167" r="0" b="0"/>
          <a:stretch/>
        </p:blipFill>
        <p:spPr>
          <a:xfrm>
            <a:off x="3549600" y="133920"/>
            <a:ext cx="5484960" cy="2454480"/>
          </a:xfrm>
          <a:prstGeom prst="rect">
            <a:avLst/>
          </a:prstGeom>
          <a:ln w="0">
            <a:noFill/>
          </a:ln>
        </p:spPr>
      </p:pic>
      <p:pic>
        <p:nvPicPr>
          <p:cNvPr id="24" name="Google Shape;126;p14" descr=""/>
          <p:cNvPicPr/>
          <p:nvPr/>
        </p:nvPicPr>
        <p:blipFill>
          <a:blip r:embed="rId2"/>
          <a:srcRect l="0" t="16324" r="0" b="22154"/>
          <a:stretch/>
        </p:blipFill>
        <p:spPr>
          <a:xfrm>
            <a:off x="3549600" y="2589480"/>
            <a:ext cx="5484960" cy="2192400"/>
          </a:xfrm>
          <a:prstGeom prst="rect">
            <a:avLst/>
          </a:prstGeom>
          <a:ln w="0">
            <a:noFill/>
          </a:ln>
        </p:spPr>
      </p:pic>
      <p:sp>
        <p:nvSpPr>
          <p:cNvPr id="25" name="Google Shape;127;p14"/>
          <p:cNvSpPr/>
          <p:nvPr/>
        </p:nvSpPr>
        <p:spPr>
          <a:xfrm>
            <a:off x="3503880" y="2261160"/>
            <a:ext cx="241308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Photo provided by Tom Warner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Google Shape;128;p14"/>
          <p:cNvSpPr/>
          <p:nvPr/>
        </p:nvSpPr>
        <p:spPr>
          <a:xfrm>
            <a:off x="3549600" y="4420800"/>
            <a:ext cx="241308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Photo provided by Tom Warner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" name="Google Shape;129;p14"/>
          <p:cNvGrpSpPr/>
          <p:nvPr/>
        </p:nvGrpSpPr>
        <p:grpSpPr>
          <a:xfrm>
            <a:off x="4464000" y="1545120"/>
            <a:ext cx="2062800" cy="519480"/>
            <a:chOff x="4464000" y="1545120"/>
            <a:chExt cx="2062800" cy="519480"/>
          </a:xfrm>
        </p:grpSpPr>
        <p:sp>
          <p:nvSpPr>
            <p:cNvPr id="28" name="Google Shape;130;p14"/>
            <p:cNvSpPr/>
            <p:nvPr/>
          </p:nvSpPr>
          <p:spPr>
            <a:xfrm>
              <a:off x="4464000" y="1545120"/>
              <a:ext cx="1617480" cy="517320"/>
            </a:xfrm>
            <a:prstGeom prst="rect">
              <a:avLst/>
            </a:prstGeom>
            <a:noFill/>
            <a:ln w="0">
              <a:noFill/>
            </a:ln>
            <a:effectLst>
              <a:outerShdw blurRad="57240" dir="7201102" dist="18709" rotWithShape="0">
                <a:srgbClr val="00000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Hail Spectrometer</a:t>
              </a:r>
              <a:endParaRPr b="0" lang="en-US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9" name="Google Shape;131;p14"/>
            <p:cNvCxnSpPr/>
            <p:nvPr/>
          </p:nvCxnSpPr>
          <p:spPr>
            <a:xfrm flipV="1">
              <a:off x="5963760" y="1992960"/>
              <a:ext cx="563400" cy="72000"/>
            </a:xfrm>
            <a:prstGeom prst="straightConnector1">
              <a:avLst/>
            </a:prstGeom>
            <a:ln w="38160">
              <a:solidFill>
                <a:srgbClr val="ffffff"/>
              </a:solidFill>
              <a:round/>
              <a:tailEnd len="med" type="triangle" w="med"/>
            </a:ln>
          </p:spPr>
        </p:cxnSp>
      </p:grpSp>
      <p:grpSp>
        <p:nvGrpSpPr>
          <p:cNvPr id="30" name="Google Shape;133;p14"/>
          <p:cNvGrpSpPr/>
          <p:nvPr/>
        </p:nvGrpSpPr>
        <p:grpSpPr>
          <a:xfrm>
            <a:off x="3503880" y="3705480"/>
            <a:ext cx="2776680" cy="619560"/>
            <a:chOff x="3503880" y="3705480"/>
            <a:chExt cx="2776680" cy="619560"/>
          </a:xfrm>
        </p:grpSpPr>
        <p:sp>
          <p:nvSpPr>
            <p:cNvPr id="31" name="Google Shape;134;p14"/>
            <p:cNvSpPr/>
            <p:nvPr/>
          </p:nvSpPr>
          <p:spPr>
            <a:xfrm>
              <a:off x="3503880" y="3705480"/>
              <a:ext cx="2508120" cy="619560"/>
            </a:xfrm>
            <a:prstGeom prst="rect">
              <a:avLst/>
            </a:prstGeom>
            <a:noFill/>
            <a:ln w="0">
              <a:noFill/>
            </a:ln>
            <a:effectLst>
              <a:outerShdw blurRad="57240" dir="7201102" dist="18709" rotWithShape="0">
                <a:srgbClr val="00000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High Volume Particle Spectrometer v1</a:t>
              </a:r>
              <a:endParaRPr b="0" lang="en-US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2" name="Google Shape;135;p14"/>
            <p:cNvCxnSpPr/>
            <p:nvPr/>
          </p:nvCxnSpPr>
          <p:spPr>
            <a:xfrm>
              <a:off x="5854320" y="4097520"/>
              <a:ext cx="426600" cy="114120"/>
            </a:xfrm>
            <a:prstGeom prst="straightConnector1">
              <a:avLst/>
            </a:prstGeom>
            <a:ln w="38160">
              <a:solidFill>
                <a:srgbClr val="ffffff"/>
              </a:solidFill>
              <a:round/>
              <a:tailEnd len="med" type="triangle" w="med"/>
            </a:ln>
          </p:spPr>
        </p:cxnSp>
      </p:grpSp>
      <p:sp>
        <p:nvSpPr>
          <p:cNvPr id="33" name="Google Shape;109;p 2"/>
          <p:cNvSpPr/>
          <p:nvPr/>
        </p:nvSpPr>
        <p:spPr>
          <a:xfrm>
            <a:off x="-36000" y="-36000"/>
            <a:ext cx="36565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2"/>
                </a:solidFill>
                <a:latin typeface="Arial"/>
                <a:ea typeface="Times New Roman"/>
              </a:rPr>
              <a:t>T-28 Aircraft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Google Shape;94;p 2"/>
          <p:cNvSpPr/>
          <p:nvPr/>
        </p:nvSpPr>
        <p:spPr>
          <a:xfrm>
            <a:off x="0" y="4839120"/>
            <a:ext cx="313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7315AF5-A63C-4043-9F55-236B8AF9A882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Google Shape;85;p 1"/>
          <p:cNvSpPr/>
          <p:nvPr/>
        </p:nvSpPr>
        <p:spPr>
          <a:xfrm>
            <a:off x="-130320" y="678960"/>
            <a:ext cx="3678840" cy="30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Able to fly in hail up to 7.5 cm (3 inch)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Analyze 14 flights.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Deployed two optical array probes (OAP),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Hail Spectrometer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HVPS-V1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28;p 1"/>
          <p:cNvSpPr/>
          <p:nvPr/>
        </p:nvSpPr>
        <p:spPr>
          <a:xfrm>
            <a:off x="3549600" y="4420800"/>
            <a:ext cx="241308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Photo provided by Tom Warner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Google Shape;94;p 3"/>
          <p:cNvSpPr/>
          <p:nvPr/>
        </p:nvSpPr>
        <p:spPr>
          <a:xfrm>
            <a:off x="0" y="4839120"/>
            <a:ext cx="313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773C312D-5EEF-4845-9C54-07CEE54548B5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Google Shape;151;p 3"/>
          <p:cNvSpPr/>
          <p:nvPr/>
        </p:nvSpPr>
        <p:spPr>
          <a:xfrm>
            <a:off x="1191240" y="2550240"/>
            <a:ext cx="7578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Hail Spectrometer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Google Shape;153;p 3"/>
          <p:cNvSpPr/>
          <p:nvPr/>
        </p:nvSpPr>
        <p:spPr>
          <a:xfrm>
            <a:off x="1143000" y="567000"/>
            <a:ext cx="7542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High Volume Particle Spectrometer (HVPS)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Google Shape;155;p 3" descr=""/>
          <p:cNvPicPr/>
          <p:nvPr/>
        </p:nvPicPr>
        <p:blipFill>
          <a:blip r:embed="rId1"/>
          <a:srcRect l="1276" t="45219" r="91630" b="3839"/>
          <a:stretch/>
        </p:blipFill>
        <p:spPr>
          <a:xfrm flipH="1" rot="16200000">
            <a:off x="4055760" y="138600"/>
            <a:ext cx="1813320" cy="7541640"/>
          </a:xfrm>
          <a:prstGeom prst="rect">
            <a:avLst/>
          </a:prstGeom>
          <a:ln w="0">
            <a:noFill/>
          </a:ln>
        </p:spPr>
      </p:pic>
      <p:cxnSp>
        <p:nvCxnSpPr>
          <p:cNvPr id="41" name="Google Shape;158;p 3"/>
          <p:cNvCxnSpPr/>
          <p:nvPr/>
        </p:nvCxnSpPr>
        <p:spPr>
          <a:xfrm flipV="1">
            <a:off x="2358360" y="4948560"/>
            <a:ext cx="6375960" cy="16560"/>
          </a:xfrm>
          <a:prstGeom prst="straightConnector1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42" name="Google Shape;159;p 3"/>
          <p:cNvSpPr/>
          <p:nvPr/>
        </p:nvSpPr>
        <p:spPr>
          <a:xfrm>
            <a:off x="1143000" y="4692240"/>
            <a:ext cx="1298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Airflow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Google Shape;161;p 3" descr=""/>
          <p:cNvPicPr/>
          <p:nvPr/>
        </p:nvPicPr>
        <p:blipFill>
          <a:blip r:embed="rId2"/>
          <a:srcRect l="34289" t="16954" r="44579" b="1721"/>
          <a:stretch/>
        </p:blipFill>
        <p:spPr>
          <a:xfrm flipH="1" rot="16200000">
            <a:off x="4219200" y="-1967400"/>
            <a:ext cx="1503000" cy="7558200"/>
          </a:xfrm>
          <a:prstGeom prst="rect">
            <a:avLst/>
          </a:prstGeom>
          <a:ln w="0">
            <a:noFill/>
          </a:ln>
        </p:spPr>
      </p:pic>
      <p:cxnSp>
        <p:nvCxnSpPr>
          <p:cNvPr id="44" name="Google Shape;162;p 4"/>
          <p:cNvCxnSpPr/>
          <p:nvPr/>
        </p:nvCxnSpPr>
        <p:spPr>
          <a:xfrm flipH="1">
            <a:off x="1091880" y="1058040"/>
            <a:ext cx="10080" cy="1501560"/>
          </a:xfrm>
          <a:prstGeom prst="straightConnector1">
            <a:avLst/>
          </a:prstGeom>
          <a:ln w="3672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cxnSp>
      <p:sp>
        <p:nvSpPr>
          <p:cNvPr id="45" name="Google Shape;163;p 4"/>
          <p:cNvSpPr/>
          <p:nvPr/>
        </p:nvSpPr>
        <p:spPr>
          <a:xfrm>
            <a:off x="93600" y="1582200"/>
            <a:ext cx="1096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3.7 cm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6" name="Google Shape;162;p 5"/>
          <p:cNvCxnSpPr/>
          <p:nvPr/>
        </p:nvCxnSpPr>
        <p:spPr>
          <a:xfrm flipH="1">
            <a:off x="1083600" y="3038400"/>
            <a:ext cx="18360" cy="1718640"/>
          </a:xfrm>
          <a:prstGeom prst="straightConnector1">
            <a:avLst/>
          </a:prstGeom>
          <a:ln w="3672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</p:cxnSp>
      <p:sp>
        <p:nvSpPr>
          <p:cNvPr id="47" name="Google Shape;163;p 5"/>
          <p:cNvSpPr/>
          <p:nvPr/>
        </p:nvSpPr>
        <p:spPr>
          <a:xfrm>
            <a:off x="93600" y="3681360"/>
            <a:ext cx="1096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5.7 cm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Google Shape;109;p 7"/>
          <p:cNvSpPr/>
          <p:nvPr/>
        </p:nvSpPr>
        <p:spPr>
          <a:xfrm>
            <a:off x="12600" y="-68400"/>
            <a:ext cx="91429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2"/>
                </a:solidFill>
                <a:latin typeface="Arial"/>
                <a:ea typeface="Times New Roman"/>
              </a:rPr>
              <a:t>Optical Array Probe (OAP) Images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94;p 4"/>
          <p:cNvSpPr/>
          <p:nvPr/>
        </p:nvSpPr>
        <p:spPr>
          <a:xfrm>
            <a:off x="0" y="4839120"/>
            <a:ext cx="313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83462F6E-89B8-4823-8F87-8B9D764ED50A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Google Shape;109;p 5"/>
          <p:cNvSpPr/>
          <p:nvPr/>
        </p:nvSpPr>
        <p:spPr>
          <a:xfrm>
            <a:off x="12600" y="-68400"/>
            <a:ext cx="91429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chemeClr val="dk2"/>
                </a:solidFill>
                <a:latin typeface="Arial"/>
                <a:ea typeface="Times New Roman"/>
              </a:rPr>
              <a:t>Review of Individual Particles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Google Shape;85;p 4"/>
          <p:cNvSpPr/>
          <p:nvPr/>
        </p:nvSpPr>
        <p:spPr>
          <a:xfrm>
            <a:off x="-22320" y="586080"/>
            <a:ext cx="3907440" cy="30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Overall assessment of image quality.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Provide confidence in area ratio threshold (0.3) used for particle rejection using SODA processing software.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Picture 1" descr=""/>
          <p:cNvPicPr/>
          <p:nvPr/>
        </p:nvPicPr>
        <p:blipFill>
          <a:blip r:embed="rId1"/>
          <a:stretch/>
        </p:blipFill>
        <p:spPr>
          <a:xfrm>
            <a:off x="4192920" y="717120"/>
            <a:ext cx="4940280" cy="4363560"/>
          </a:xfrm>
          <a:prstGeom prst="rect">
            <a:avLst/>
          </a:prstGeom>
          <a:ln w="0">
            <a:noFill/>
          </a:ln>
        </p:spPr>
      </p:pic>
      <p:sp>
        <p:nvSpPr>
          <p:cNvPr id="53" name="TextBox 2"/>
          <p:cNvSpPr/>
          <p:nvPr/>
        </p:nvSpPr>
        <p:spPr>
          <a:xfrm rot="16200000">
            <a:off x="3413880" y="1749240"/>
            <a:ext cx="1450080" cy="577080"/>
          </a:xfrm>
          <a:prstGeom prst="rect">
            <a:avLst/>
          </a:prstGeom>
          <a:solidFill>
            <a:srgbClr val="ffffff"/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chemeClr val="dk2"/>
                </a:solidFill>
                <a:latin typeface="Times New Roman"/>
                <a:ea typeface="Arial"/>
              </a:rPr>
              <a:t>Hail Spectrometer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3"/>
          <p:cNvSpPr/>
          <p:nvPr/>
        </p:nvSpPr>
        <p:spPr>
          <a:xfrm rot="16200000">
            <a:off x="3769200" y="3734280"/>
            <a:ext cx="988200" cy="333360"/>
          </a:xfrm>
          <a:prstGeom prst="rect">
            <a:avLst/>
          </a:prstGeom>
          <a:solidFill>
            <a:srgbClr val="ffffff"/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chemeClr val="dk2"/>
                </a:solidFill>
                <a:latin typeface="Times New Roman"/>
                <a:ea typeface="Arial"/>
              </a:rPr>
              <a:t>HVPS1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4"/>
          <p:cNvSpPr/>
          <p:nvPr/>
        </p:nvSpPr>
        <p:spPr>
          <a:xfrm>
            <a:off x="2290680" y="3964320"/>
            <a:ext cx="1694520" cy="10645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chemeClr val="dk2"/>
                </a:solidFill>
                <a:latin typeface="Times New Roman"/>
                <a:ea typeface="Arial"/>
              </a:rPr>
              <a:t>Legend: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2"/>
                </a:solidFill>
                <a:latin typeface="Times New Roman"/>
                <a:ea typeface="Arial"/>
              </a:rPr>
              <a:t>X = x-size diameter (mm)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2"/>
                </a:solidFill>
                <a:latin typeface="Times New Roman"/>
                <a:ea typeface="Arial"/>
              </a:rPr>
              <a:t>A =Area ratio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6" name="Group 1"/>
          <p:cNvGrpSpPr/>
          <p:nvPr/>
        </p:nvGrpSpPr>
        <p:grpSpPr>
          <a:xfrm>
            <a:off x="6196680" y="986400"/>
            <a:ext cx="1714680" cy="1418040"/>
            <a:chOff x="6196680" y="986400"/>
            <a:chExt cx="1714680" cy="1418040"/>
          </a:xfrm>
        </p:grpSpPr>
        <p:sp>
          <p:nvSpPr>
            <p:cNvPr id="57" name="Oval 1"/>
            <p:cNvSpPr/>
            <p:nvPr/>
          </p:nvSpPr>
          <p:spPr>
            <a:xfrm>
              <a:off x="6196680" y="1857240"/>
              <a:ext cx="547200" cy="54720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400" spc="-1" strike="noStrike">
                <a:solidFill>
                  <a:schemeClr val="lt1"/>
                </a:solidFill>
                <a:latin typeface="Arial"/>
                <a:ea typeface="Arial"/>
              </a:endParaRPr>
            </a:p>
          </p:txBody>
        </p:sp>
        <p:sp>
          <p:nvSpPr>
            <p:cNvPr id="58" name="Oval 2"/>
            <p:cNvSpPr/>
            <p:nvPr/>
          </p:nvSpPr>
          <p:spPr>
            <a:xfrm>
              <a:off x="6794640" y="1857240"/>
              <a:ext cx="547200" cy="54720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400" spc="-1" strike="noStrike">
                <a:solidFill>
                  <a:schemeClr val="lt1"/>
                </a:solidFill>
                <a:latin typeface="Arial"/>
                <a:ea typeface="Arial"/>
              </a:endParaRPr>
            </a:p>
          </p:txBody>
        </p:sp>
        <p:sp>
          <p:nvSpPr>
            <p:cNvPr id="59" name="Oval 3"/>
            <p:cNvSpPr/>
            <p:nvPr/>
          </p:nvSpPr>
          <p:spPr>
            <a:xfrm>
              <a:off x="7364160" y="1857240"/>
              <a:ext cx="547200" cy="54720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400" spc="-1" strike="noStrike">
                <a:solidFill>
                  <a:schemeClr val="lt1"/>
                </a:solidFill>
                <a:latin typeface="Arial"/>
                <a:ea typeface="Arial"/>
              </a:endParaRPr>
            </a:p>
          </p:txBody>
        </p:sp>
        <p:sp>
          <p:nvSpPr>
            <p:cNvPr id="60" name="Oval 4"/>
            <p:cNvSpPr/>
            <p:nvPr/>
          </p:nvSpPr>
          <p:spPr>
            <a:xfrm>
              <a:off x="6794640" y="986400"/>
              <a:ext cx="364320" cy="36432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400" spc="-1" strike="noStrike">
                <a:solidFill>
                  <a:schemeClr val="lt1"/>
                </a:solidFill>
                <a:latin typeface="Arial"/>
                <a:ea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183;p 1" descr=""/>
          <p:cNvPicPr/>
          <p:nvPr/>
        </p:nvPicPr>
        <p:blipFill>
          <a:blip r:embed="rId1"/>
          <a:srcRect l="7680" t="35255" r="3217" b="32963"/>
          <a:stretch/>
        </p:blipFill>
        <p:spPr>
          <a:xfrm>
            <a:off x="59040" y="2794320"/>
            <a:ext cx="5143680" cy="2180160"/>
          </a:xfrm>
          <a:prstGeom prst="rect">
            <a:avLst/>
          </a:prstGeom>
          <a:ln w="0">
            <a:noFill/>
          </a:ln>
        </p:spPr>
      </p:pic>
      <p:pic>
        <p:nvPicPr>
          <p:cNvPr id="62" name="Google Shape;183;p 3" descr=""/>
          <p:cNvPicPr/>
          <p:nvPr/>
        </p:nvPicPr>
        <p:blipFill>
          <a:blip r:embed="rId2"/>
          <a:srcRect l="7680" t="2008" r="3217" b="66696"/>
          <a:stretch/>
        </p:blipFill>
        <p:spPr>
          <a:xfrm>
            <a:off x="59040" y="290160"/>
            <a:ext cx="5143680" cy="2146680"/>
          </a:xfrm>
          <a:prstGeom prst="rect">
            <a:avLst/>
          </a:prstGeom>
          <a:ln w="0">
            <a:noFill/>
          </a:ln>
        </p:spPr>
      </p:pic>
      <p:sp>
        <p:nvSpPr>
          <p:cNvPr id="63" name="Google Shape;85;p 6"/>
          <p:cNvSpPr/>
          <p:nvPr/>
        </p:nvSpPr>
        <p:spPr>
          <a:xfrm>
            <a:off x="5018040" y="1001160"/>
            <a:ext cx="4244040" cy="331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Analysis quantitatively evaluates 2D image quality.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1D and 2D PSDs do not agree.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99960" indent="-228600">
              <a:lnSpc>
                <a:spcPct val="100000"/>
              </a:lnSpc>
              <a:spcAft>
                <a:spcPts val="865"/>
              </a:spcAft>
              <a:buClr>
                <a:srgbClr val="1a1a1a"/>
              </a:buClr>
              <a:buFont typeface="Times New Roman"/>
              <a:buChar char="•"/>
            </a:pPr>
            <a:r>
              <a:rPr b="0" lang="en-US" sz="2800" spc="-1" strike="noStrike">
                <a:solidFill>
                  <a:schemeClr val="dk2"/>
                </a:solidFill>
                <a:latin typeface="Times New Roman"/>
                <a:ea typeface="Times New Roman"/>
              </a:rPr>
              <a:t>1D PSDs have too many large particles and too few small particles.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Google Shape;153;p 2"/>
          <p:cNvSpPr/>
          <p:nvPr/>
        </p:nvSpPr>
        <p:spPr>
          <a:xfrm>
            <a:off x="383760" y="2437920"/>
            <a:ext cx="4700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T-28 Flight 757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Google Shape;94;p 6"/>
          <p:cNvSpPr/>
          <p:nvPr/>
        </p:nvSpPr>
        <p:spPr>
          <a:xfrm>
            <a:off x="0" y="4839120"/>
            <a:ext cx="313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B321D48A-31DC-49FD-8E3A-02FC9443F979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Google Shape;153;p 5"/>
          <p:cNvSpPr/>
          <p:nvPr/>
        </p:nvSpPr>
        <p:spPr>
          <a:xfrm>
            <a:off x="383400" y="-36000"/>
            <a:ext cx="4799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T-28 Flight 815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Google Shape;109;p 13"/>
          <p:cNvSpPr/>
          <p:nvPr/>
        </p:nvSpPr>
        <p:spPr>
          <a:xfrm>
            <a:off x="5124600" y="-68400"/>
            <a:ext cx="4101120" cy="14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  <a:ea typeface="Times New Roman"/>
              </a:rPr>
              <a:t>Particle Size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  <a:ea typeface="Times New Roman"/>
              </a:rPr>
              <a:t>Distributions (PSD)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31;p 1" descr=""/>
          <p:cNvPicPr/>
          <p:nvPr/>
        </p:nvPicPr>
        <p:blipFill>
          <a:blip r:embed="rId1"/>
          <a:srcRect l="0" t="69037" r="0" b="0"/>
          <a:stretch/>
        </p:blipFill>
        <p:spPr>
          <a:xfrm>
            <a:off x="63360" y="578880"/>
            <a:ext cx="8629560" cy="4413240"/>
          </a:xfrm>
          <a:prstGeom prst="rect">
            <a:avLst/>
          </a:prstGeom>
          <a:ln w="0">
            <a:noFill/>
          </a:ln>
        </p:spPr>
      </p:pic>
      <p:sp>
        <p:nvSpPr>
          <p:cNvPr id="69" name="Google Shape;94;p 7"/>
          <p:cNvSpPr/>
          <p:nvPr/>
        </p:nvSpPr>
        <p:spPr>
          <a:xfrm>
            <a:off x="0" y="4767120"/>
            <a:ext cx="313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6BD17515-8A3D-4984-89CD-9DAD486B340E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Google Shape;109;p 6"/>
          <p:cNvSpPr/>
          <p:nvPr/>
        </p:nvSpPr>
        <p:spPr>
          <a:xfrm>
            <a:off x="0" y="-70920"/>
            <a:ext cx="91429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chemeClr val="dk2"/>
                </a:solidFill>
                <a:latin typeface="Arial"/>
                <a:ea typeface="Times New Roman"/>
              </a:rPr>
              <a:t>June 22, 2000 (Flight 757) 24:21:00-24:21:10 UTC)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5"/>
          <p:cNvSpPr/>
          <p:nvPr/>
        </p:nvSpPr>
        <p:spPr>
          <a:xfrm>
            <a:off x="4343400" y="649800"/>
            <a:ext cx="4047120" cy="193572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640" rIns="98640" tIns="53640" bIns="5364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      </a:t>
            </a:r>
            <a:r>
              <a:rPr b="0" lang="en-US" sz="2400" spc="-1" strike="noStrike">
                <a:solidFill>
                  <a:schemeClr val="dk2"/>
                </a:solidFill>
                <a:latin typeface="Times New Roman"/>
                <a:ea typeface="Arial"/>
              </a:rPr>
              <a:t>1D Standard Processing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291ec9"/>
                </a:solidFill>
                <a:latin typeface="Times New Roman"/>
                <a:ea typeface="Arial"/>
              </a:rPr>
              <a:t>      </a:t>
            </a:r>
            <a:r>
              <a:rPr b="0" lang="en-US" sz="2400" spc="-1" strike="noStrike">
                <a:solidFill>
                  <a:srgbClr val="0000ff"/>
                </a:solidFill>
                <a:latin typeface="Times New Roman"/>
                <a:ea typeface="Arial"/>
              </a:rPr>
              <a:t>2D X-size (AR&gt;0.3)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c9211e"/>
                </a:solidFill>
                <a:latin typeface="Times New Roman"/>
                <a:ea typeface="Arial"/>
              </a:rPr>
              <a:t>      </a:t>
            </a:r>
            <a:r>
              <a:rPr b="0" lang="en-US" sz="2400" spc="-1" strike="noStrike">
                <a:solidFill>
                  <a:srgbClr val="c9211e"/>
                </a:solidFill>
                <a:latin typeface="Times New Roman"/>
                <a:ea typeface="Arial"/>
              </a:rPr>
              <a:t>Minimal (No Rejection)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8000"/>
                </a:solidFill>
                <a:latin typeface="Times New Roman"/>
                <a:ea typeface="Arial"/>
              </a:rPr>
              <a:t>      </a:t>
            </a:r>
            <a:r>
              <a:rPr b="0" lang="en-US" sz="2400" spc="-1" strike="noStrike">
                <a:solidFill>
                  <a:srgbClr val="008000"/>
                </a:solidFill>
                <a:latin typeface="Times New Roman"/>
                <a:ea typeface="Arial"/>
              </a:rPr>
              <a:t>Linear Particle Rejection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df002"/>
                </a:solidFill>
                <a:latin typeface="Times New Roman"/>
                <a:ea typeface="Arial"/>
              </a:rPr>
              <a:t>      </a:t>
            </a:r>
            <a:r>
              <a:rPr b="0" lang="en-US" sz="2400" spc="-1" strike="noStrike">
                <a:solidFill>
                  <a:srgbClr val="ffa500"/>
                </a:solidFill>
                <a:latin typeface="Times New Roman"/>
                <a:ea typeface="Arial"/>
              </a:rPr>
              <a:t>All-in Processing (AR&gt;0.3)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Google Shape;231;p 3" descr=""/>
          <p:cNvPicPr/>
          <p:nvPr/>
        </p:nvPicPr>
        <p:blipFill>
          <a:blip r:embed="rId2"/>
          <a:srcRect l="76801" t="69872" r="17889" b="28261"/>
          <a:stretch/>
        </p:blipFill>
        <p:spPr>
          <a:xfrm>
            <a:off x="4428000" y="1515600"/>
            <a:ext cx="455760" cy="263520"/>
          </a:xfrm>
          <a:prstGeom prst="rect">
            <a:avLst/>
          </a:prstGeom>
          <a:ln w="0">
            <a:noFill/>
          </a:ln>
        </p:spPr>
      </p:pic>
      <p:pic>
        <p:nvPicPr>
          <p:cNvPr id="73" name="Google Shape;231;p 4" descr=""/>
          <p:cNvPicPr/>
          <p:nvPr/>
        </p:nvPicPr>
        <p:blipFill>
          <a:blip r:embed="rId3"/>
          <a:srcRect l="76801" t="71472" r="17889" b="26422"/>
          <a:stretch/>
        </p:blipFill>
        <p:spPr>
          <a:xfrm>
            <a:off x="4437360" y="1839600"/>
            <a:ext cx="455760" cy="297360"/>
          </a:xfrm>
          <a:prstGeom prst="rect">
            <a:avLst/>
          </a:prstGeom>
          <a:ln w="0">
            <a:noFill/>
          </a:ln>
        </p:spPr>
      </p:pic>
      <p:pic>
        <p:nvPicPr>
          <p:cNvPr id="74" name="Google Shape;231;p 5" descr=""/>
          <p:cNvPicPr/>
          <p:nvPr/>
        </p:nvPicPr>
        <p:blipFill>
          <a:blip r:embed="rId4"/>
          <a:srcRect l="76801" t="73345" r="17889" b="24725"/>
          <a:stretch/>
        </p:blipFill>
        <p:spPr>
          <a:xfrm>
            <a:off x="4428000" y="2220480"/>
            <a:ext cx="455760" cy="272520"/>
          </a:xfrm>
          <a:prstGeom prst="rect">
            <a:avLst/>
          </a:prstGeom>
          <a:ln w="0">
            <a:noFill/>
          </a:ln>
        </p:spPr>
      </p:pic>
      <p:pic>
        <p:nvPicPr>
          <p:cNvPr id="75" name="Google Shape;231;p 6" descr=""/>
          <p:cNvPicPr/>
          <p:nvPr/>
        </p:nvPicPr>
        <p:blipFill>
          <a:blip r:embed="rId5"/>
          <a:srcRect l="77627" t="77182" r="19184" b="21240"/>
          <a:stretch/>
        </p:blipFill>
        <p:spPr>
          <a:xfrm>
            <a:off x="4490640" y="1149120"/>
            <a:ext cx="272880" cy="221400"/>
          </a:xfrm>
          <a:prstGeom prst="rect">
            <a:avLst/>
          </a:prstGeom>
          <a:ln w="0">
            <a:noFill/>
          </a:ln>
        </p:spPr>
      </p:pic>
      <p:pic>
        <p:nvPicPr>
          <p:cNvPr id="76" name="Google Shape;231;p 2" descr=""/>
          <p:cNvPicPr/>
          <p:nvPr/>
        </p:nvPicPr>
        <p:blipFill>
          <a:blip r:embed="rId6"/>
          <a:srcRect l="76801" t="75281" r="17889" b="22608"/>
          <a:stretch/>
        </p:blipFill>
        <p:spPr>
          <a:xfrm>
            <a:off x="4415760" y="771840"/>
            <a:ext cx="455760" cy="29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94;p 8"/>
          <p:cNvSpPr/>
          <p:nvPr/>
        </p:nvSpPr>
        <p:spPr>
          <a:xfrm>
            <a:off x="0" y="4839120"/>
            <a:ext cx="313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00B2D88B-787A-4745-913C-23EF0B0CB527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Google Shape;109;p 11"/>
          <p:cNvSpPr/>
          <p:nvPr/>
        </p:nvSpPr>
        <p:spPr>
          <a:xfrm>
            <a:off x="12600" y="-68400"/>
            <a:ext cx="9130320" cy="75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  <a:ea typeface="Times New Roman"/>
              </a:rPr>
              <a:t>Summary of 1D and 2D PSD Largest Particles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Google Shape;199;p 1" descr=""/>
          <p:cNvPicPr/>
          <p:nvPr/>
        </p:nvPicPr>
        <p:blipFill>
          <a:blip r:embed="rId1"/>
          <a:srcRect l="0" t="6181" r="0" b="0"/>
          <a:stretch/>
        </p:blipFill>
        <p:spPr>
          <a:xfrm>
            <a:off x="30240" y="625320"/>
            <a:ext cx="9046080" cy="421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lastPrinted>2026-01-24T19:50:18Z</cp:lastPrinted>
  <dcterms:modified xsi:type="dcterms:W3CDTF">2026-01-27T15:48:35Z</dcterms:modified>
  <cp:revision>20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