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</p:sldIdLst>
  <p:sldSz cy="38404800" cx="65836800"/>
  <p:notesSz cx="7772400" cy="10058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777240" y="4777560"/>
            <a:ext cx="621720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291840" y="1532160"/>
            <a:ext cx="59252760" cy="6412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291840" y="8986320"/>
            <a:ext cx="59252760" cy="22273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3291840" y="1532160"/>
            <a:ext cx="59252760" cy="6412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3291840" y="8986320"/>
            <a:ext cx="59252760" cy="1062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2" type="body"/>
          </p:nvPr>
        </p:nvSpPr>
        <p:spPr>
          <a:xfrm>
            <a:off x="3291840" y="20620440"/>
            <a:ext cx="59252760" cy="1062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>
            <a:off x="3291840" y="1532160"/>
            <a:ext cx="59252760" cy="6412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3291840" y="8986320"/>
            <a:ext cx="28915200" cy="1062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2" type="body"/>
          </p:nvPr>
        </p:nvSpPr>
        <p:spPr>
          <a:xfrm>
            <a:off x="33653160" y="8986320"/>
            <a:ext cx="28915200" cy="1062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3" type="body"/>
          </p:nvPr>
        </p:nvSpPr>
        <p:spPr>
          <a:xfrm>
            <a:off x="3291840" y="20620440"/>
            <a:ext cx="28915200" cy="1062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4" type="body"/>
          </p:nvPr>
        </p:nvSpPr>
        <p:spPr>
          <a:xfrm>
            <a:off x="33653160" y="20620440"/>
            <a:ext cx="28915200" cy="1062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3291840" y="1532160"/>
            <a:ext cx="59252760" cy="6412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291840" y="8986320"/>
            <a:ext cx="19079280" cy="1062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23325480" y="8986320"/>
            <a:ext cx="19079280" cy="1062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3" type="body"/>
          </p:nvPr>
        </p:nvSpPr>
        <p:spPr>
          <a:xfrm>
            <a:off x="43359120" y="8986320"/>
            <a:ext cx="19079280" cy="1062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4" type="body"/>
          </p:nvPr>
        </p:nvSpPr>
        <p:spPr>
          <a:xfrm>
            <a:off x="3291840" y="20620440"/>
            <a:ext cx="19079280" cy="1062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5" type="body"/>
          </p:nvPr>
        </p:nvSpPr>
        <p:spPr>
          <a:xfrm>
            <a:off x="23325480" y="20620440"/>
            <a:ext cx="19079280" cy="1062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6" type="body"/>
          </p:nvPr>
        </p:nvSpPr>
        <p:spPr>
          <a:xfrm>
            <a:off x="43359120" y="20620440"/>
            <a:ext cx="19079280" cy="1062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291840" y="1532160"/>
            <a:ext cx="59252760" cy="6412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291840" y="8986320"/>
            <a:ext cx="59252760" cy="22273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3291840" y="1532160"/>
            <a:ext cx="59252760" cy="6412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3291840" y="8986320"/>
            <a:ext cx="28915200" cy="22273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33653160" y="8986320"/>
            <a:ext cx="28915200" cy="22273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3291840" y="1532160"/>
            <a:ext cx="59252760" cy="6412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idx="1" type="subTitle"/>
          </p:nvPr>
        </p:nvSpPr>
        <p:spPr>
          <a:xfrm>
            <a:off x="3291840" y="1532160"/>
            <a:ext cx="59252760" cy="29726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3291840" y="1532160"/>
            <a:ext cx="59252760" cy="6412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3291840" y="8986320"/>
            <a:ext cx="28915200" cy="1062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2" type="body"/>
          </p:nvPr>
        </p:nvSpPr>
        <p:spPr>
          <a:xfrm>
            <a:off x="33653160" y="8986320"/>
            <a:ext cx="28915200" cy="22273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3" type="body"/>
          </p:nvPr>
        </p:nvSpPr>
        <p:spPr>
          <a:xfrm>
            <a:off x="3291840" y="20620440"/>
            <a:ext cx="28915200" cy="1062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3291840" y="1532160"/>
            <a:ext cx="59252760" cy="6412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3291840" y="8986320"/>
            <a:ext cx="28915200" cy="22273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33653160" y="8986320"/>
            <a:ext cx="28915200" cy="1062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3" type="body"/>
          </p:nvPr>
        </p:nvSpPr>
        <p:spPr>
          <a:xfrm>
            <a:off x="33653160" y="20620440"/>
            <a:ext cx="28915200" cy="1062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3291840" y="1532160"/>
            <a:ext cx="59252760" cy="6412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3291840" y="8986320"/>
            <a:ext cx="28915200" cy="1062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2" type="body"/>
          </p:nvPr>
        </p:nvSpPr>
        <p:spPr>
          <a:xfrm>
            <a:off x="33653160" y="8986320"/>
            <a:ext cx="28915200" cy="1062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3" type="body"/>
          </p:nvPr>
        </p:nvSpPr>
        <p:spPr>
          <a:xfrm>
            <a:off x="3291840" y="20620440"/>
            <a:ext cx="59252760" cy="1062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996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291840" y="1532160"/>
            <a:ext cx="59252760" cy="6412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291840" y="8986320"/>
            <a:ext cx="59252760" cy="22273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5.png"/><Relationship Id="rId13" Type="http://schemas.openxmlformats.org/officeDocument/2006/relationships/image" Target="../media/image7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hyperlink" Target="https://doi.org/10.1029//2025GL118365" TargetMode="External"/><Relationship Id="rId15" Type="http://schemas.openxmlformats.org/officeDocument/2006/relationships/image" Target="../media/image9.png"/><Relationship Id="rId14" Type="http://schemas.openxmlformats.org/officeDocument/2006/relationships/image" Target="../media/image6.png"/><Relationship Id="rId16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hyperlink" Target="https://doi.org/10.1029//2025GL118365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9966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457175" y="20255125"/>
            <a:ext cx="20482578" cy="1767333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54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173500" lIns="270000" spcFirstLastPara="1" rIns="270000" wrap="square" tIns="17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1"/>
                </a:solidFill>
              </a:rPr>
              <a:t>CapeEx19 Summer-time Florida Dataset</a:t>
            </a:r>
            <a:endParaRPr b="1" sz="8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8000">
                <a:solidFill>
                  <a:schemeClr val="dk1"/>
                </a:solidFill>
              </a:rPr>
              <a:t>IMPACTS Winter-time NE-US Dataset</a:t>
            </a:r>
            <a:endParaRPr b="1" sz="8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6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6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6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6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6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6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6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6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0"/>
          </a:p>
          <a:p>
            <a:pPr indent="0" lvl="0" marL="0" marR="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0" i="0" sz="8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48932750" y="32259926"/>
            <a:ext cx="16427772" cy="566087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54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173500" lIns="270000" spcFirstLastPara="1" rIns="270000" wrap="square" tIns="17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8000">
                <a:solidFill>
                  <a:schemeClr val="dk1"/>
                </a:solidFill>
              </a:rPr>
              <a:t>Acknowledgements</a:t>
            </a:r>
            <a:endParaRPr b="1" sz="80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400">
                <a:latin typeface="Times New Roman"/>
                <a:ea typeface="Times New Roman"/>
                <a:cs typeface="Times New Roman"/>
                <a:sym typeface="Times New Roman"/>
              </a:rPr>
              <a:t>Funding provided by the NASA IMPACTS project (grant number 80NSSC1K0328) and NASA MOSAICS Seed Funding - Cohort 4 (grant number 80NSSC25K7971).</a:t>
            </a:r>
            <a:endParaRPr sz="6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400"/>
          </a:p>
          <a:p>
            <a:pPr indent="0" lvl="0" marL="0" marR="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5400"/>
          </a:p>
        </p:txBody>
      </p:sp>
      <p:sp>
        <p:nvSpPr>
          <p:cNvPr id="66" name="Google Shape;66;p14"/>
          <p:cNvSpPr/>
          <p:nvPr/>
        </p:nvSpPr>
        <p:spPr>
          <a:xfrm>
            <a:off x="470150" y="306000"/>
            <a:ext cx="64922400" cy="6229800"/>
          </a:xfrm>
          <a:prstGeom prst="rect">
            <a:avLst/>
          </a:prstGeom>
          <a:solidFill>
            <a:srgbClr val="FFFFFF"/>
          </a:solidFill>
          <a:ln cap="flat" cmpd="sng" w="64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409575" y="7323850"/>
            <a:ext cx="20482524" cy="1244116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54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173500" lIns="270000" spcFirstLastPara="1" rIns="270000" wrap="square" tIns="173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/>
              <a:t>Motivation and </a:t>
            </a:r>
            <a:r>
              <a:rPr b="1" lang="en-US" sz="8000"/>
              <a:t>Objective</a:t>
            </a:r>
            <a:r>
              <a:rPr b="1" lang="en-US" sz="8000"/>
              <a:t> </a:t>
            </a:r>
            <a:endParaRPr b="0" i="0" sz="8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571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400"/>
              <a:buFont typeface="Times New Roman"/>
              <a:buChar char="●"/>
            </a:pPr>
            <a:r>
              <a:rPr lang="en-US" sz="570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6300">
                <a:latin typeface="Times New Roman"/>
                <a:ea typeface="Times New Roman"/>
                <a:cs typeface="Times New Roman"/>
                <a:sym typeface="Times New Roman"/>
              </a:rPr>
              <a:t>dentify key morphology parameters of chain aggregates  (e.g. circularity, complexity, etc.) during recent field projects.</a:t>
            </a:r>
            <a:endParaRPr sz="6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286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Font typeface="Times New Roman"/>
              <a:buChar char="●"/>
            </a:pPr>
            <a:r>
              <a:rPr lang="en-US" sz="6300">
                <a:latin typeface="Times New Roman"/>
                <a:ea typeface="Times New Roman"/>
                <a:cs typeface="Times New Roman"/>
                <a:sym typeface="Times New Roman"/>
              </a:rPr>
              <a:t>Compare morphological properties of chain aggregates in mid- upper-level cirrus </a:t>
            </a:r>
            <a:r>
              <a:rPr lang="en-US" sz="6300">
                <a:latin typeface="Times New Roman"/>
                <a:ea typeface="Times New Roman"/>
                <a:cs typeface="Times New Roman"/>
                <a:sym typeface="Times New Roman"/>
              </a:rPr>
              <a:t>anvils</a:t>
            </a:r>
            <a:r>
              <a:rPr lang="en-US" sz="6300">
                <a:latin typeface="Times New Roman"/>
                <a:ea typeface="Times New Roman"/>
                <a:cs typeface="Times New Roman"/>
                <a:sym typeface="Times New Roman"/>
              </a:rPr>
              <a:t> of summertime convection (CapeEx19) to chain aggregates found within wintertime nor’easters and extra-tropical storms (IMPACTS).</a:t>
            </a:r>
            <a:endParaRPr sz="6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286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Font typeface="Times New Roman"/>
              <a:buChar char="●"/>
            </a:pPr>
            <a:r>
              <a:rPr lang="en-US" sz="6300">
                <a:latin typeface="Times New Roman"/>
                <a:ea typeface="Times New Roman"/>
                <a:cs typeface="Times New Roman"/>
                <a:sym typeface="Times New Roman"/>
              </a:rPr>
              <a:t>Provide the foundation for quantification of chain aggregates morphology parameters between observational, laboratory and model datasets.</a:t>
            </a:r>
            <a:endParaRPr b="0" i="0" sz="4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73797840" y="31176720"/>
            <a:ext cx="15977880" cy="3974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14"/>
          <p:cNvSpPr/>
          <p:nvPr/>
        </p:nvSpPr>
        <p:spPr>
          <a:xfrm>
            <a:off x="470150" y="364328"/>
            <a:ext cx="64779858" cy="23540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117000" lIns="233625" spcFirstLastPara="1" rIns="233625" wrap="square" tIns="117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0"/>
              <a:t>Quantification of Chain Aggregate Morphology in Recent Field Campaigns</a:t>
            </a:r>
            <a:endParaRPr b="0" i="0" sz="14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729"/>
              </a:spcBef>
              <a:spcAft>
                <a:spcPts val="0"/>
              </a:spcAft>
              <a:buNone/>
            </a:pPr>
            <a:r>
              <a:rPr b="0" i="0" lang="en-US" sz="10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10700">
                <a:latin typeface="Times New Roman"/>
                <a:ea typeface="Times New Roman"/>
                <a:cs typeface="Times New Roman"/>
                <a:sym typeface="Times New Roman"/>
              </a:rPr>
              <a:t>avid</a:t>
            </a:r>
            <a:r>
              <a:rPr b="0" i="0" lang="en-US" sz="10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J. Delene, </a:t>
            </a:r>
            <a:r>
              <a:rPr lang="en-US" sz="10700">
                <a:latin typeface="Times New Roman"/>
                <a:ea typeface="Times New Roman"/>
                <a:cs typeface="Times New Roman"/>
                <a:sym typeface="Times New Roman"/>
              </a:rPr>
              <a:t>Christian M. Nairy</a:t>
            </a:r>
            <a:r>
              <a:rPr b="0" i="0" lang="en-US" sz="10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0700">
                <a:latin typeface="Times New Roman"/>
                <a:ea typeface="Times New Roman"/>
                <a:cs typeface="Times New Roman"/>
                <a:sym typeface="Times New Roman"/>
              </a:rPr>
              <a:t>Conrad O.</a:t>
            </a:r>
            <a:r>
              <a:rPr b="0" i="0" lang="en-US" sz="10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700">
                <a:latin typeface="Times New Roman"/>
                <a:ea typeface="Times New Roman"/>
                <a:cs typeface="Times New Roman"/>
                <a:sym typeface="Times New Roman"/>
              </a:rPr>
              <a:t>Slad</a:t>
            </a:r>
            <a:r>
              <a:rPr b="0" i="0" lang="en-US" sz="10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0700">
                <a:latin typeface="Times New Roman"/>
                <a:ea typeface="Times New Roman"/>
                <a:cs typeface="Times New Roman"/>
                <a:sym typeface="Times New Roman"/>
              </a:rPr>
              <a:t>Bryce R. Rickbeil</a:t>
            </a:r>
            <a:r>
              <a:rPr b="0" i="0" lang="en-US" sz="10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0700">
                <a:latin typeface="Times New Roman"/>
                <a:ea typeface="Times New Roman"/>
                <a:cs typeface="Times New Roman"/>
                <a:sym typeface="Times New Roman"/>
              </a:rPr>
              <a:t>Shawn W. Wagner</a:t>
            </a:r>
            <a:r>
              <a:rPr b="0" i="0" lang="en-US" sz="10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10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Marwa Majdi</a:t>
            </a:r>
            <a:endParaRPr b="0" i="0" sz="10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729"/>
              </a:spcBef>
              <a:spcAft>
                <a:spcPts val="0"/>
              </a:spcAft>
              <a:buNone/>
            </a:pPr>
            <a:r>
              <a:rPr lang="en-US" sz="11100">
                <a:latin typeface="Times New Roman"/>
                <a:ea typeface="Times New Roman"/>
                <a:cs typeface="Times New Roman"/>
                <a:sym typeface="Times New Roman"/>
              </a:rPr>
              <a:t>Department of Atmospheric Sciences, </a:t>
            </a:r>
            <a:r>
              <a:rPr b="0" i="0" lang="en-US" sz="1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North Dakota</a:t>
            </a:r>
            <a:endParaRPr b="0" i="0" sz="1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21396950" y="7304800"/>
            <a:ext cx="27078600" cy="30623700"/>
          </a:xfrm>
          <a:prstGeom prst="rect">
            <a:avLst/>
          </a:prstGeom>
          <a:solidFill>
            <a:srgbClr val="FFFFFF"/>
          </a:solidFill>
          <a:ln cap="flat" cmpd="sng" w="54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21387425" y="7439700"/>
            <a:ext cx="270786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b="0" i="0" sz="8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22195925" y="8659775"/>
            <a:ext cx="60504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175" lIns="109175" spcFirstLastPara="1" rIns="109175" wrap="square" tIns="1091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64">
                <a:latin typeface="Times New Roman"/>
                <a:ea typeface="Times New Roman"/>
                <a:cs typeface="Times New Roman"/>
                <a:sym typeface="Times New Roman"/>
              </a:rPr>
              <a:t>Dmax</a:t>
            </a:r>
            <a:endParaRPr sz="7164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8830093" y="8659775"/>
            <a:ext cx="60504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175" lIns="109175" spcFirstLastPara="1" rIns="109175" wrap="square" tIns="1091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64">
                <a:latin typeface="Times New Roman"/>
                <a:ea typeface="Times New Roman"/>
                <a:cs typeface="Times New Roman"/>
                <a:sym typeface="Times New Roman"/>
              </a:rPr>
              <a:t>Area Ratio</a:t>
            </a:r>
            <a:endParaRPr sz="7164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41634075" y="8659775"/>
            <a:ext cx="60504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175" lIns="109175" spcFirstLastPara="1" rIns="109175" wrap="square" tIns="1091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64">
                <a:latin typeface="Times New Roman"/>
                <a:ea typeface="Times New Roman"/>
                <a:cs typeface="Times New Roman"/>
                <a:sym typeface="Times New Roman"/>
              </a:rPr>
              <a:t>Complexity</a:t>
            </a:r>
            <a:endParaRPr sz="7164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22513022" y="19250777"/>
            <a:ext cx="6014700" cy="13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525" lIns="108525" spcFirstLastPara="1" rIns="108525" wrap="square" tIns="1085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21">
                <a:latin typeface="Times New Roman"/>
                <a:ea typeface="Times New Roman"/>
                <a:cs typeface="Times New Roman"/>
                <a:sym typeface="Times New Roman"/>
              </a:rPr>
              <a:t>Curl</a:t>
            </a:r>
            <a:endParaRPr sz="712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28954089" y="19250777"/>
            <a:ext cx="6014700" cy="13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525" lIns="108525" spcFirstLastPara="1" rIns="108525" wrap="square" tIns="1085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21">
                <a:latin typeface="Times New Roman"/>
                <a:ea typeface="Times New Roman"/>
                <a:cs typeface="Times New Roman"/>
                <a:sym typeface="Times New Roman"/>
              </a:rPr>
              <a:t>Solidity</a:t>
            </a:r>
            <a:endParaRPr sz="712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35395156" y="19131714"/>
            <a:ext cx="6014700" cy="13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525" lIns="108525" spcFirstLastPara="1" rIns="108525" wrap="square" tIns="1085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21">
                <a:latin typeface="Times New Roman"/>
                <a:ea typeface="Times New Roman"/>
                <a:cs typeface="Times New Roman"/>
                <a:sym typeface="Times New Roman"/>
              </a:rPr>
              <a:t>Compactness</a:t>
            </a:r>
            <a:endParaRPr sz="712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41836223" y="19250777"/>
            <a:ext cx="6014700" cy="13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525" lIns="108525" spcFirstLastPara="1" rIns="108525" wrap="square" tIns="1085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21">
                <a:latin typeface="Times New Roman"/>
                <a:ea typeface="Times New Roman"/>
                <a:cs typeface="Times New Roman"/>
                <a:sym typeface="Times New Roman"/>
              </a:rPr>
              <a:t>Fine Detail</a:t>
            </a:r>
            <a:endParaRPr sz="712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9" name="Google Shape;79;p14" title="Figure_Comparison_Updated2.png"/>
          <p:cNvPicPr preferRelativeResize="0"/>
          <p:nvPr/>
        </p:nvPicPr>
        <p:blipFill rotWithShape="1">
          <a:blip r:embed="rId3">
            <a:alphaModFix/>
          </a:blip>
          <a:srcRect b="74318" l="2432" r="67826" t="1058"/>
          <a:stretch/>
        </p:blipFill>
        <p:spPr>
          <a:xfrm>
            <a:off x="22055509" y="14573045"/>
            <a:ext cx="6267402" cy="4274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 title="Figure_Comparison_Updated2.png"/>
          <p:cNvPicPr preferRelativeResize="0"/>
          <p:nvPr/>
        </p:nvPicPr>
        <p:blipFill rotWithShape="1">
          <a:blip r:embed="rId3">
            <a:alphaModFix/>
          </a:blip>
          <a:srcRect b="74318" l="65896" r="4362" t="1058"/>
          <a:stretch/>
        </p:blipFill>
        <p:spPr>
          <a:xfrm>
            <a:off x="28719550" y="14573050"/>
            <a:ext cx="6173051" cy="427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 title="Figure_Comparison_Updated2.png"/>
          <p:cNvPicPr preferRelativeResize="0"/>
          <p:nvPr/>
        </p:nvPicPr>
        <p:blipFill rotWithShape="1">
          <a:blip r:embed="rId3">
            <a:alphaModFix/>
          </a:blip>
          <a:srcRect b="48592" l="3327" r="66931" t="26784"/>
          <a:stretch/>
        </p:blipFill>
        <p:spPr>
          <a:xfrm>
            <a:off x="41589275" y="14598450"/>
            <a:ext cx="6230523" cy="427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 title="IMPACTS_Updated.png"/>
          <p:cNvPicPr preferRelativeResize="0"/>
          <p:nvPr/>
        </p:nvPicPr>
        <p:blipFill rotWithShape="1">
          <a:blip r:embed="rId4">
            <a:alphaModFix/>
          </a:blip>
          <a:srcRect b="74080" l="2349" r="70462" t="1968"/>
          <a:stretch/>
        </p:blipFill>
        <p:spPr>
          <a:xfrm>
            <a:off x="22006900" y="9780725"/>
            <a:ext cx="6418125" cy="4657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 title="IMPACTS_Updated.png"/>
          <p:cNvPicPr preferRelativeResize="0"/>
          <p:nvPr/>
        </p:nvPicPr>
        <p:blipFill rotWithShape="1">
          <a:blip r:embed="rId4">
            <a:alphaModFix/>
          </a:blip>
          <a:srcRect b="74080" l="66218" r="6593" t="1968"/>
          <a:stretch/>
        </p:blipFill>
        <p:spPr>
          <a:xfrm>
            <a:off x="28677700" y="9807376"/>
            <a:ext cx="6418099" cy="4657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 title="Figure_Comparison_Updated2.png"/>
          <p:cNvPicPr preferRelativeResize="0"/>
          <p:nvPr/>
        </p:nvPicPr>
        <p:blipFill rotWithShape="1">
          <a:blip r:embed="rId3">
            <a:alphaModFix/>
          </a:blip>
          <a:srcRect b="48711" l="65896" r="4362" t="26666"/>
          <a:stretch/>
        </p:blipFill>
        <p:spPr>
          <a:xfrm>
            <a:off x="28726149" y="24773825"/>
            <a:ext cx="6230513" cy="424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 title="Figure_Comparison_Updated2.png"/>
          <p:cNvPicPr preferRelativeResize="0"/>
          <p:nvPr/>
        </p:nvPicPr>
        <p:blipFill rotWithShape="1">
          <a:blip r:embed="rId3">
            <a:alphaModFix/>
          </a:blip>
          <a:srcRect b="22894" l="3358" r="67287" t="52483"/>
          <a:stretch/>
        </p:blipFill>
        <p:spPr>
          <a:xfrm>
            <a:off x="35255200" y="24761125"/>
            <a:ext cx="6096927" cy="424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 title="Figure_Comparison_Updated2.png"/>
          <p:cNvPicPr preferRelativeResize="0"/>
          <p:nvPr/>
        </p:nvPicPr>
        <p:blipFill rotWithShape="1">
          <a:blip r:embed="rId3">
            <a:alphaModFix/>
          </a:blip>
          <a:srcRect b="22756" l="33517" r="36741" t="52621"/>
          <a:stretch/>
        </p:blipFill>
        <p:spPr>
          <a:xfrm>
            <a:off x="41436041" y="24786511"/>
            <a:ext cx="6230513" cy="424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 title="IMPACTS_Updated.png"/>
          <p:cNvPicPr preferRelativeResize="0"/>
          <p:nvPr/>
        </p:nvPicPr>
        <p:blipFill rotWithShape="1">
          <a:blip r:embed="rId4">
            <a:alphaModFix/>
          </a:blip>
          <a:srcRect b="46954" l="33828" r="38983" t="28454"/>
          <a:stretch/>
        </p:blipFill>
        <p:spPr>
          <a:xfrm>
            <a:off x="22006900" y="20457875"/>
            <a:ext cx="6628577" cy="475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 title="IMPACTS_Updated.png"/>
          <p:cNvPicPr preferRelativeResize="0"/>
          <p:nvPr/>
        </p:nvPicPr>
        <p:blipFill rotWithShape="1">
          <a:blip r:embed="rId4">
            <a:alphaModFix/>
          </a:blip>
          <a:srcRect b="46954" l="66329" r="6481" t="28454"/>
          <a:stretch/>
        </p:blipFill>
        <p:spPr>
          <a:xfrm>
            <a:off x="28734875" y="20459913"/>
            <a:ext cx="6431427" cy="475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 title="IMPACTS_Updated.png"/>
          <p:cNvPicPr preferRelativeResize="0"/>
          <p:nvPr/>
        </p:nvPicPr>
        <p:blipFill rotWithShape="1">
          <a:blip r:embed="rId4">
            <a:alphaModFix/>
          </a:blip>
          <a:srcRect b="22183" l="3216" r="69594" t="54322"/>
          <a:stretch/>
        </p:blipFill>
        <p:spPr>
          <a:xfrm>
            <a:off x="35158650" y="20473987"/>
            <a:ext cx="6380349" cy="454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 title="IMPACTS_Updated.png"/>
          <p:cNvPicPr preferRelativeResize="0"/>
          <p:nvPr/>
        </p:nvPicPr>
        <p:blipFill rotWithShape="1">
          <a:blip r:embed="rId4">
            <a:alphaModFix/>
          </a:blip>
          <a:srcRect b="22181" l="33749" r="39061" t="53725"/>
          <a:stretch/>
        </p:blipFill>
        <p:spPr>
          <a:xfrm>
            <a:off x="41348500" y="20320213"/>
            <a:ext cx="6489723" cy="465737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/>
          <p:nvPr/>
        </p:nvSpPr>
        <p:spPr>
          <a:xfrm>
            <a:off x="43565079" y="24570594"/>
            <a:ext cx="2645700" cy="605100"/>
          </a:xfrm>
          <a:prstGeom prst="rect">
            <a:avLst/>
          </a:prstGeom>
          <a:solidFill>
            <a:schemeClr val="lt1"/>
          </a:solidFill>
          <a:ln cap="flat" cmpd="sng" w="110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6225" lIns="106225" spcFirstLastPara="1" rIns="106225" wrap="square" tIns="106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26"/>
          </a:p>
        </p:txBody>
      </p:sp>
      <p:sp>
        <p:nvSpPr>
          <p:cNvPr id="92" name="Google Shape;92;p14"/>
          <p:cNvSpPr/>
          <p:nvPr/>
        </p:nvSpPr>
        <p:spPr>
          <a:xfrm>
            <a:off x="36721459" y="24639456"/>
            <a:ext cx="3197400" cy="605100"/>
          </a:xfrm>
          <a:prstGeom prst="rect">
            <a:avLst/>
          </a:prstGeom>
          <a:solidFill>
            <a:schemeClr val="lt1"/>
          </a:solidFill>
          <a:ln cap="flat" cmpd="sng" w="110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6225" lIns="106225" spcFirstLastPara="1" rIns="106225" wrap="square" tIns="106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26"/>
          </a:p>
        </p:txBody>
      </p:sp>
      <p:sp>
        <p:nvSpPr>
          <p:cNvPr id="93" name="Google Shape;93;p14"/>
          <p:cNvSpPr/>
          <p:nvPr/>
        </p:nvSpPr>
        <p:spPr>
          <a:xfrm>
            <a:off x="43132250" y="20219537"/>
            <a:ext cx="3197400" cy="397500"/>
          </a:xfrm>
          <a:prstGeom prst="rect">
            <a:avLst/>
          </a:prstGeom>
          <a:solidFill>
            <a:schemeClr val="lt1"/>
          </a:solidFill>
          <a:ln cap="flat" cmpd="sng" w="110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6225" lIns="106225" spcFirstLastPara="1" rIns="106225" wrap="square" tIns="106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26"/>
          </a:p>
        </p:txBody>
      </p:sp>
      <p:sp>
        <p:nvSpPr>
          <p:cNvPr id="94" name="Google Shape;94;p14"/>
          <p:cNvSpPr/>
          <p:nvPr/>
        </p:nvSpPr>
        <p:spPr>
          <a:xfrm>
            <a:off x="36863425" y="20382487"/>
            <a:ext cx="3197400" cy="275700"/>
          </a:xfrm>
          <a:prstGeom prst="rect">
            <a:avLst/>
          </a:prstGeom>
          <a:solidFill>
            <a:schemeClr val="lt1"/>
          </a:solidFill>
          <a:ln cap="flat" cmpd="sng" w="110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6225" lIns="106225" spcFirstLastPara="1" rIns="106225" wrap="square" tIns="106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26"/>
          </a:p>
        </p:txBody>
      </p:sp>
      <p:sp>
        <p:nvSpPr>
          <p:cNvPr id="95" name="Google Shape;95;p14"/>
          <p:cNvSpPr/>
          <p:nvPr/>
        </p:nvSpPr>
        <p:spPr>
          <a:xfrm>
            <a:off x="29640550" y="20308988"/>
            <a:ext cx="3197400" cy="332700"/>
          </a:xfrm>
          <a:prstGeom prst="rect">
            <a:avLst/>
          </a:prstGeom>
          <a:solidFill>
            <a:schemeClr val="lt1"/>
          </a:solidFill>
          <a:ln cap="flat" cmpd="sng" w="110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6225" lIns="106225" spcFirstLastPara="1" rIns="106225" wrap="square" tIns="106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26"/>
          </a:p>
        </p:txBody>
      </p:sp>
      <p:sp>
        <p:nvSpPr>
          <p:cNvPr id="96" name="Google Shape;96;p14"/>
          <p:cNvSpPr/>
          <p:nvPr/>
        </p:nvSpPr>
        <p:spPr>
          <a:xfrm>
            <a:off x="30496987" y="24636997"/>
            <a:ext cx="3197400" cy="605100"/>
          </a:xfrm>
          <a:prstGeom prst="rect">
            <a:avLst/>
          </a:prstGeom>
          <a:solidFill>
            <a:schemeClr val="lt1"/>
          </a:solidFill>
          <a:ln cap="flat" cmpd="sng" w="110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6225" lIns="106225" spcFirstLastPara="1" rIns="106225" wrap="square" tIns="106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26"/>
          </a:p>
        </p:txBody>
      </p:sp>
      <p:sp>
        <p:nvSpPr>
          <p:cNvPr id="97" name="Google Shape;97;p14"/>
          <p:cNvSpPr/>
          <p:nvPr/>
        </p:nvSpPr>
        <p:spPr>
          <a:xfrm>
            <a:off x="24081500" y="20316676"/>
            <a:ext cx="3197400" cy="275700"/>
          </a:xfrm>
          <a:prstGeom prst="rect">
            <a:avLst/>
          </a:prstGeom>
          <a:solidFill>
            <a:schemeClr val="lt1"/>
          </a:solidFill>
          <a:ln cap="flat" cmpd="sng" w="110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6225" lIns="106225" spcFirstLastPara="1" rIns="106225" wrap="square" tIns="106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26"/>
          </a:p>
        </p:txBody>
      </p:sp>
      <p:sp>
        <p:nvSpPr>
          <p:cNvPr id="98" name="Google Shape;98;p14"/>
          <p:cNvSpPr/>
          <p:nvPr/>
        </p:nvSpPr>
        <p:spPr>
          <a:xfrm>
            <a:off x="42970360" y="9856748"/>
            <a:ext cx="3216300" cy="608700"/>
          </a:xfrm>
          <a:prstGeom prst="rect">
            <a:avLst/>
          </a:prstGeom>
          <a:solidFill>
            <a:schemeClr val="lt1"/>
          </a:solidFill>
          <a:ln cap="flat" cmpd="sng" w="111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6850" lIns="106850" spcFirstLastPara="1" rIns="106850" wrap="square" tIns="106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6"/>
          </a:p>
        </p:txBody>
      </p:sp>
      <p:sp>
        <p:nvSpPr>
          <p:cNvPr id="99" name="Google Shape;99;p14"/>
          <p:cNvSpPr/>
          <p:nvPr/>
        </p:nvSpPr>
        <p:spPr>
          <a:xfrm>
            <a:off x="42851612" y="14451241"/>
            <a:ext cx="3216300" cy="608700"/>
          </a:xfrm>
          <a:prstGeom prst="rect">
            <a:avLst/>
          </a:prstGeom>
          <a:solidFill>
            <a:schemeClr val="lt1"/>
          </a:solidFill>
          <a:ln cap="flat" cmpd="sng" w="111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6850" lIns="106850" spcFirstLastPara="1" rIns="106850" wrap="square" tIns="106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6"/>
          </a:p>
        </p:txBody>
      </p:sp>
      <p:sp>
        <p:nvSpPr>
          <p:cNvPr id="100" name="Google Shape;100;p14"/>
          <p:cNvSpPr/>
          <p:nvPr/>
        </p:nvSpPr>
        <p:spPr>
          <a:xfrm>
            <a:off x="30299845" y="14406711"/>
            <a:ext cx="3216300" cy="608700"/>
          </a:xfrm>
          <a:prstGeom prst="rect">
            <a:avLst/>
          </a:prstGeom>
          <a:solidFill>
            <a:schemeClr val="lt1"/>
          </a:solidFill>
          <a:ln cap="flat" cmpd="sng" w="111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6850" lIns="106850" spcFirstLastPara="1" rIns="106850" wrap="square" tIns="106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6"/>
          </a:p>
        </p:txBody>
      </p:sp>
      <p:sp>
        <p:nvSpPr>
          <p:cNvPr id="101" name="Google Shape;101;p14"/>
          <p:cNvSpPr/>
          <p:nvPr/>
        </p:nvSpPr>
        <p:spPr>
          <a:xfrm>
            <a:off x="30324950" y="9706326"/>
            <a:ext cx="3216300" cy="397500"/>
          </a:xfrm>
          <a:prstGeom prst="rect">
            <a:avLst/>
          </a:prstGeom>
          <a:solidFill>
            <a:schemeClr val="lt1"/>
          </a:solidFill>
          <a:ln cap="flat" cmpd="sng" w="111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6850" lIns="106850" spcFirstLastPara="1" rIns="106850" wrap="square" tIns="106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6"/>
          </a:p>
        </p:txBody>
      </p:sp>
      <p:sp>
        <p:nvSpPr>
          <p:cNvPr id="102" name="Google Shape;102;p14"/>
          <p:cNvSpPr/>
          <p:nvPr/>
        </p:nvSpPr>
        <p:spPr>
          <a:xfrm>
            <a:off x="24764999" y="18787600"/>
            <a:ext cx="1752600" cy="492600"/>
          </a:xfrm>
          <a:prstGeom prst="rect">
            <a:avLst/>
          </a:prstGeom>
          <a:solidFill>
            <a:schemeClr val="lt1"/>
          </a:solidFill>
          <a:ln cap="flat" cmpd="sng" w="111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6850" lIns="106850" spcFirstLastPara="1" rIns="106850" wrap="square" tIns="106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6"/>
          </a:p>
        </p:txBody>
      </p:sp>
      <p:sp>
        <p:nvSpPr>
          <p:cNvPr id="103" name="Google Shape;103;p14"/>
          <p:cNvSpPr/>
          <p:nvPr/>
        </p:nvSpPr>
        <p:spPr>
          <a:xfrm>
            <a:off x="23796775" y="9694925"/>
            <a:ext cx="3216300" cy="332700"/>
          </a:xfrm>
          <a:prstGeom prst="rect">
            <a:avLst/>
          </a:prstGeom>
          <a:solidFill>
            <a:schemeClr val="lt1"/>
          </a:solidFill>
          <a:ln cap="flat" cmpd="sng" w="111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6850" lIns="106850" spcFirstLastPara="1" rIns="106850" wrap="square" tIns="106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6"/>
          </a:p>
        </p:txBody>
      </p:sp>
      <p:sp>
        <p:nvSpPr>
          <p:cNvPr id="104" name="Google Shape;104;p14"/>
          <p:cNvSpPr txBox="1"/>
          <p:nvPr/>
        </p:nvSpPr>
        <p:spPr>
          <a:xfrm>
            <a:off x="35301722" y="8659775"/>
            <a:ext cx="60504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175" lIns="109175" spcFirstLastPara="1" rIns="109175" wrap="square" tIns="1091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64">
                <a:latin typeface="Times New Roman"/>
                <a:ea typeface="Times New Roman"/>
                <a:cs typeface="Times New Roman"/>
                <a:sym typeface="Times New Roman"/>
              </a:rPr>
              <a:t>Circularity</a:t>
            </a:r>
            <a:endParaRPr sz="7164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" name="Google Shape;105;p14" title="IMPACTS_Updated.png"/>
          <p:cNvPicPr preferRelativeResize="0"/>
          <p:nvPr/>
        </p:nvPicPr>
        <p:blipFill rotWithShape="1">
          <a:blip r:embed="rId4">
            <a:alphaModFix/>
          </a:blip>
          <a:srcRect b="74080" l="34472" r="38338" t="2270"/>
          <a:stretch/>
        </p:blipFill>
        <p:spPr>
          <a:xfrm>
            <a:off x="35165075" y="9865975"/>
            <a:ext cx="6418125" cy="45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/>
          <p:nvPr/>
        </p:nvSpPr>
        <p:spPr>
          <a:xfrm>
            <a:off x="36757900" y="9798750"/>
            <a:ext cx="2912700" cy="332700"/>
          </a:xfrm>
          <a:prstGeom prst="rect">
            <a:avLst/>
          </a:prstGeom>
          <a:solidFill>
            <a:schemeClr val="lt1"/>
          </a:solidFill>
          <a:ln cap="flat" cmpd="sng" w="111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6850" lIns="106850" spcFirstLastPara="1" rIns="106850" wrap="square" tIns="106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6"/>
          </a:p>
        </p:txBody>
      </p:sp>
      <p:pic>
        <p:nvPicPr>
          <p:cNvPr id="107" name="Google Shape;107;p14" title="Figure_Comparison_Updated2.png"/>
          <p:cNvPicPr preferRelativeResize="0"/>
          <p:nvPr/>
        </p:nvPicPr>
        <p:blipFill rotWithShape="1">
          <a:blip r:embed="rId3">
            <a:alphaModFix/>
          </a:blip>
          <a:srcRect b="74318" l="34856" r="35403" t="1058"/>
          <a:stretch/>
        </p:blipFill>
        <p:spPr>
          <a:xfrm>
            <a:off x="35354150" y="14544350"/>
            <a:ext cx="6173051" cy="42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/>
          <p:nvPr/>
        </p:nvSpPr>
        <p:spPr>
          <a:xfrm>
            <a:off x="36714432" y="14386929"/>
            <a:ext cx="3216300" cy="608700"/>
          </a:xfrm>
          <a:prstGeom prst="rect">
            <a:avLst/>
          </a:prstGeom>
          <a:solidFill>
            <a:schemeClr val="lt1"/>
          </a:solidFill>
          <a:ln cap="flat" cmpd="sng" w="111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6850" lIns="106850" spcFirstLastPara="1" rIns="106850" wrap="square" tIns="106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6"/>
          </a:p>
        </p:txBody>
      </p:sp>
      <p:grpSp>
        <p:nvGrpSpPr>
          <p:cNvPr id="109" name="Google Shape;109;p14"/>
          <p:cNvGrpSpPr/>
          <p:nvPr/>
        </p:nvGrpSpPr>
        <p:grpSpPr>
          <a:xfrm>
            <a:off x="21778873" y="29225421"/>
            <a:ext cx="26264316" cy="622975"/>
            <a:chOff x="21451436" y="19527119"/>
            <a:chExt cx="26264316" cy="622975"/>
          </a:xfrm>
        </p:grpSpPr>
        <p:pic>
          <p:nvPicPr>
            <p:cNvPr id="110" name="Google Shape;110;p14" title="Figure_Comparison_Updated2.png"/>
            <p:cNvPicPr preferRelativeResize="0"/>
            <p:nvPr/>
          </p:nvPicPr>
          <p:blipFill rotWithShape="1">
            <a:blip r:embed="rId3">
              <a:alphaModFix/>
            </a:blip>
            <a:srcRect b="7132" l="64076" r="2593" t="90266"/>
            <a:stretch/>
          </p:blipFill>
          <p:spPr>
            <a:xfrm>
              <a:off x="39613250" y="19578208"/>
              <a:ext cx="8102502" cy="520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4" title="IMPACTS_Updated.png"/>
            <p:cNvPicPr preferRelativeResize="0"/>
            <p:nvPr/>
          </p:nvPicPr>
          <p:blipFill rotWithShape="1">
            <a:blip r:embed="rId4">
              <a:alphaModFix/>
            </a:blip>
            <a:srcRect b="7230" l="59373" r="509" t="89639"/>
            <a:stretch/>
          </p:blipFill>
          <p:spPr>
            <a:xfrm>
              <a:off x="21451436" y="19527119"/>
              <a:ext cx="9692175" cy="622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4" title="Figure_Comparison_Updated2.png"/>
            <p:cNvPicPr preferRelativeResize="0"/>
            <p:nvPr/>
          </p:nvPicPr>
          <p:blipFill rotWithShape="1">
            <a:blip r:embed="rId3">
              <a:alphaModFix/>
            </a:blip>
            <a:srcRect b="10185" l="64076" r="2593" t="87213"/>
            <a:stretch/>
          </p:blipFill>
          <p:spPr>
            <a:xfrm>
              <a:off x="31109442" y="19578208"/>
              <a:ext cx="8102502" cy="5207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3" name="Google Shape;113;p14"/>
          <p:cNvPicPr preferRelativeResize="0"/>
          <p:nvPr/>
        </p:nvPicPr>
        <p:blipFill rotWithShape="1">
          <a:blip r:embed="rId5">
            <a:alphaModFix/>
          </a:blip>
          <a:srcRect b="8173" l="27561" r="25549" t="7473"/>
          <a:stretch/>
        </p:blipFill>
        <p:spPr>
          <a:xfrm>
            <a:off x="795130" y="30365140"/>
            <a:ext cx="6267400" cy="707457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/>
          <p:nvPr/>
        </p:nvSpPr>
        <p:spPr>
          <a:xfrm>
            <a:off x="18599622" y="26741035"/>
            <a:ext cx="2244900" cy="1206600"/>
          </a:xfrm>
          <a:prstGeom prst="rect">
            <a:avLst/>
          </a:prstGeom>
          <a:solidFill>
            <a:schemeClr val="lt1"/>
          </a:solidFill>
          <a:ln cap="flat" cmpd="sng" w="114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775" lIns="109775" spcFirstLastPara="1" rIns="109775" wrap="square" tIns="109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81"/>
          </a:p>
        </p:txBody>
      </p:sp>
      <p:pic>
        <p:nvPicPr>
          <p:cNvPr id="115" name="Google Shape;115;p14" title="Screenshot 2026-01-07 at 12.10.15.png"/>
          <p:cNvPicPr preferRelativeResize="0"/>
          <p:nvPr/>
        </p:nvPicPr>
        <p:blipFill rotWithShape="1">
          <a:blip r:embed="rId6">
            <a:alphaModFix/>
          </a:blip>
          <a:srcRect b="12565" l="5985" r="3875" t="13129"/>
          <a:stretch/>
        </p:blipFill>
        <p:spPr>
          <a:xfrm>
            <a:off x="750375" y="21987000"/>
            <a:ext cx="8382463" cy="649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 title="Screenshot 2026-01-07 at 11.56.43.png"/>
          <p:cNvPicPr preferRelativeResize="0"/>
          <p:nvPr/>
        </p:nvPicPr>
        <p:blipFill rotWithShape="1">
          <a:blip r:embed="rId7">
            <a:alphaModFix/>
          </a:blip>
          <a:srcRect b="56565" l="50661" r="2111" t="3302"/>
          <a:stretch/>
        </p:blipFill>
        <p:spPr>
          <a:xfrm>
            <a:off x="7244630" y="30143528"/>
            <a:ext cx="13488307" cy="739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4"/>
          <p:cNvSpPr/>
          <p:nvPr/>
        </p:nvSpPr>
        <p:spPr>
          <a:xfrm>
            <a:off x="12250692" y="36394247"/>
            <a:ext cx="8281739" cy="1140324"/>
          </a:xfrm>
          <a:prstGeom prst="rect">
            <a:avLst/>
          </a:prstGeom>
          <a:solidFill>
            <a:schemeClr val="lt1"/>
          </a:solidFill>
          <a:ln cap="flat" cmpd="sng" w="132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7100" lIns="127100" spcFirstLastPara="1" rIns="127100" wrap="square" tIns="127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46"/>
          </a:p>
        </p:txBody>
      </p:sp>
      <p:sp>
        <p:nvSpPr>
          <p:cNvPr id="118" name="Google Shape;118;p14"/>
          <p:cNvSpPr/>
          <p:nvPr/>
        </p:nvSpPr>
        <p:spPr>
          <a:xfrm>
            <a:off x="15655100" y="34880602"/>
            <a:ext cx="5077800" cy="2758800"/>
          </a:xfrm>
          <a:prstGeom prst="rect">
            <a:avLst/>
          </a:prstGeom>
          <a:solidFill>
            <a:schemeClr val="lt1"/>
          </a:solidFill>
          <a:ln cap="flat" cmpd="sng" w="132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7100" lIns="127100" spcFirstLastPara="1" rIns="127100" wrap="square" tIns="127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46"/>
          </a:p>
        </p:txBody>
      </p:sp>
      <p:sp>
        <p:nvSpPr>
          <p:cNvPr id="119" name="Google Shape;119;p14"/>
          <p:cNvSpPr/>
          <p:nvPr/>
        </p:nvSpPr>
        <p:spPr>
          <a:xfrm>
            <a:off x="7244634" y="30167710"/>
            <a:ext cx="1780200" cy="1140300"/>
          </a:xfrm>
          <a:prstGeom prst="rect">
            <a:avLst/>
          </a:prstGeom>
          <a:solidFill>
            <a:schemeClr val="lt1"/>
          </a:solidFill>
          <a:ln cap="flat" cmpd="sng" w="132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7100" lIns="127100" spcFirstLastPara="1" rIns="127100" wrap="square" tIns="127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46"/>
          </a:p>
        </p:txBody>
      </p:sp>
      <p:sp>
        <p:nvSpPr>
          <p:cNvPr id="120" name="Google Shape;120;p14"/>
          <p:cNvSpPr txBox="1"/>
          <p:nvPr/>
        </p:nvSpPr>
        <p:spPr>
          <a:xfrm>
            <a:off x="15640050" y="34722400"/>
            <a:ext cx="5060400" cy="29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2022/01/19 12:26 UTC 2022/01/29 20:34 UTC 2022/02/17 18:31 UTC</a:t>
            </a:r>
            <a:endParaRPr sz="4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2023/01/15 16:07 UTC</a:t>
            </a:r>
            <a:endParaRPr/>
          </a:p>
        </p:txBody>
      </p:sp>
      <p:sp>
        <p:nvSpPr>
          <p:cNvPr id="121" name="Google Shape;121;p14"/>
          <p:cNvSpPr/>
          <p:nvPr/>
        </p:nvSpPr>
        <p:spPr>
          <a:xfrm>
            <a:off x="10835484" y="25954050"/>
            <a:ext cx="5697900" cy="730800"/>
          </a:xfrm>
          <a:prstGeom prst="rect">
            <a:avLst/>
          </a:prstGeom>
          <a:solidFill>
            <a:schemeClr val="lt1"/>
          </a:solidFill>
          <a:ln cap="flat" cmpd="sng" w="114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775" lIns="109775" spcFirstLastPara="1" rIns="109775" wrap="square" tIns="109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81"/>
          </a:p>
        </p:txBody>
      </p:sp>
      <p:pic>
        <p:nvPicPr>
          <p:cNvPr id="122" name="Google Shape;122;p14" title="Screenshot 2026-01-07 at 11.56.43.png"/>
          <p:cNvPicPr preferRelativeResize="0"/>
          <p:nvPr/>
        </p:nvPicPr>
        <p:blipFill rotWithShape="1">
          <a:blip r:embed="rId7">
            <a:alphaModFix/>
          </a:blip>
          <a:srcRect b="58983" l="2549" r="50668" t="3327"/>
          <a:stretch/>
        </p:blipFill>
        <p:spPr>
          <a:xfrm>
            <a:off x="9374819" y="22033255"/>
            <a:ext cx="11459014" cy="595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4"/>
          <p:cNvSpPr/>
          <p:nvPr/>
        </p:nvSpPr>
        <p:spPr>
          <a:xfrm>
            <a:off x="48932750" y="24210253"/>
            <a:ext cx="16427772" cy="763371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54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173500" lIns="270000" spcFirstLastPara="1" rIns="270000" wrap="square" tIns="17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8000">
                <a:solidFill>
                  <a:schemeClr val="dk1"/>
                </a:solidFill>
              </a:rPr>
              <a:t>References</a:t>
            </a:r>
            <a:endParaRPr b="1" sz="80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200">
                <a:solidFill>
                  <a:schemeClr val="dk1"/>
                </a:solidFill>
              </a:rPr>
              <a:t>Nairy, Christian M., David J. Delene, Joseph A. Finlon, John E. Yorks, Emma Järvinen, Martin Schnaiter, Andrew J. Heymsfield, Andrew G. Detwiler, Lynn A. McMurdie, 2026: In situ Observations of Ice Crystal Chain Aggregates in Winter Storms. Geophysical Research Letter, 53, e2025GL118365,</a:t>
            </a:r>
            <a:r>
              <a:rPr lang="en-US" sz="5200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5200" u="sng">
                <a:solidFill>
                  <a:schemeClr val="hlink"/>
                </a:solidFill>
                <a:hlinkClick r:id="rId9"/>
              </a:rPr>
              <a:t>https://doi.org/10.1029//2025GL118365</a:t>
            </a:r>
            <a:r>
              <a:rPr lang="en-US" sz="5200">
                <a:solidFill>
                  <a:schemeClr val="dk1"/>
                </a:solidFill>
              </a:rPr>
              <a:t>.</a:t>
            </a:r>
            <a:endParaRPr sz="10200"/>
          </a:p>
          <a:p>
            <a:pPr indent="0" lvl="0" marL="0" rtl="0" algn="just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400"/>
          </a:p>
          <a:p>
            <a:pPr indent="0" lvl="0" marL="0" marR="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5400"/>
          </a:p>
        </p:txBody>
      </p:sp>
      <p:sp>
        <p:nvSpPr>
          <p:cNvPr id="124" name="Google Shape;124;p14"/>
          <p:cNvSpPr/>
          <p:nvPr/>
        </p:nvSpPr>
        <p:spPr>
          <a:xfrm>
            <a:off x="48929800" y="7304800"/>
            <a:ext cx="16427772" cy="1648949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54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173500" lIns="270000" spcFirstLastPara="1" rIns="270000" wrap="square" tIns="173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/>
              <a:t>Conclusions</a:t>
            </a:r>
            <a:endParaRPr b="0" i="0" sz="8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571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400"/>
              <a:buFont typeface="Times New Roman"/>
              <a:buChar char="●"/>
            </a:pPr>
            <a:r>
              <a:rPr lang="en-US" sz="5700">
                <a:latin typeface="Times New Roman"/>
                <a:ea typeface="Times New Roman"/>
                <a:cs typeface="Times New Roman"/>
                <a:sym typeface="Times New Roman"/>
              </a:rPr>
              <a:t>The IMPACTS field project has larger sized chain aggregates compared to non-chain aggregates.</a:t>
            </a:r>
            <a:endParaRPr sz="5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400"/>
              <a:buFont typeface="Times New Roman"/>
              <a:buChar char="●"/>
            </a:pPr>
            <a:r>
              <a:rPr lang="en-US" sz="5700">
                <a:latin typeface="Times New Roman"/>
                <a:ea typeface="Times New Roman"/>
                <a:cs typeface="Times New Roman"/>
                <a:sym typeface="Times New Roman"/>
              </a:rPr>
              <a:t>The IMPACTS field project has larger sized chain aggregates compared to the CapeEx19 field project.</a:t>
            </a:r>
            <a:endParaRPr sz="5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400"/>
              <a:buFont typeface="Times New Roman"/>
              <a:buChar char="●"/>
            </a:pPr>
            <a:r>
              <a:rPr lang="en-US" sz="6300">
                <a:latin typeface="Times New Roman"/>
                <a:ea typeface="Times New Roman"/>
                <a:cs typeface="Times New Roman"/>
                <a:sym typeface="Times New Roman"/>
              </a:rPr>
              <a:t>The IMPACTS field project has smaller area ratios for chain aggregates than non-chain aggregates; however, the IMPACTS and CapeEx19 field projects have similar area ratios for chain aggregates.</a:t>
            </a:r>
            <a:endParaRPr sz="6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286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Font typeface="Times New Roman"/>
              <a:buChar char="●"/>
            </a:pPr>
            <a:r>
              <a:rPr lang="en-US" sz="6300">
                <a:latin typeface="Times New Roman"/>
                <a:ea typeface="Times New Roman"/>
                <a:cs typeface="Times New Roman"/>
                <a:sym typeface="Times New Roman"/>
              </a:rPr>
              <a:t>The chain aggregate classification parameters’ density distributions  are different between chain and non-chain aggregates; however, the density distributions and medians are similar, indicating similarity between chains aggregates.</a:t>
            </a:r>
            <a:endParaRPr sz="6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21686700" y="30126600"/>
            <a:ext cx="27078600" cy="76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aseline="-25000" lang="en-US" sz="5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</a:t>
            </a:r>
            <a:r>
              <a:rPr lang="en-US" sz="5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Smallest Enclosing Circle Dimension</a:t>
            </a:r>
            <a:endParaRPr sz="5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Area Ratio - Ellipse Fit A / Circle Fit A</a:t>
            </a:r>
            <a:endParaRPr sz="5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Circularity -                (1 is Perfect Circle)</a:t>
            </a:r>
            <a:endParaRPr sz="5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Complexity -                    (Closer to 1, Circular)</a:t>
            </a:r>
            <a:endParaRPr sz="5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- Area       P - Perimeter        r - Radius      Hull - Smallest Convex Polygon that Encloses a Shape</a:t>
            </a:r>
            <a:endParaRPr sz="4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9334459" y="21678751"/>
            <a:ext cx="3599752" cy="1301730"/>
          </a:xfrm>
          <a:prstGeom prst="rect">
            <a:avLst/>
          </a:prstGeom>
          <a:solidFill>
            <a:schemeClr val="lt1"/>
          </a:solidFill>
          <a:ln cap="flat" cmpd="sng" w="112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7975" lIns="107975" spcFirstLastPara="1" rIns="107975" wrap="square" tIns="1079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3"/>
          </a:p>
        </p:txBody>
      </p:sp>
      <p:sp>
        <p:nvSpPr>
          <p:cNvPr id="127" name="Google Shape;127;p14"/>
          <p:cNvSpPr/>
          <p:nvPr/>
        </p:nvSpPr>
        <p:spPr>
          <a:xfrm>
            <a:off x="18666721" y="27279420"/>
            <a:ext cx="1970449" cy="1301730"/>
          </a:xfrm>
          <a:prstGeom prst="rect">
            <a:avLst/>
          </a:prstGeom>
          <a:solidFill>
            <a:schemeClr val="lt1"/>
          </a:solidFill>
          <a:ln cap="flat" cmpd="sng" w="112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7975" lIns="107975" spcFirstLastPara="1" rIns="107975" wrap="square" tIns="1079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3"/>
          </a:p>
        </p:txBody>
      </p:sp>
      <p:sp>
        <p:nvSpPr>
          <p:cNvPr id="128" name="Google Shape;128;p14"/>
          <p:cNvSpPr/>
          <p:nvPr/>
        </p:nvSpPr>
        <p:spPr>
          <a:xfrm>
            <a:off x="9334451" y="26487924"/>
            <a:ext cx="5060400" cy="1736100"/>
          </a:xfrm>
          <a:prstGeom prst="rect">
            <a:avLst/>
          </a:prstGeom>
          <a:solidFill>
            <a:schemeClr val="lt1"/>
          </a:solidFill>
          <a:ln cap="flat" cmpd="sng" w="112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7975" lIns="107975" spcFirstLastPara="1" rIns="107975" wrap="square" tIns="1079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3"/>
          </a:p>
        </p:txBody>
      </p:sp>
      <p:sp>
        <p:nvSpPr>
          <p:cNvPr id="129" name="Google Shape;129;p14"/>
          <p:cNvSpPr/>
          <p:nvPr/>
        </p:nvSpPr>
        <p:spPr>
          <a:xfrm>
            <a:off x="14438099" y="27535676"/>
            <a:ext cx="1970400" cy="908400"/>
          </a:xfrm>
          <a:prstGeom prst="rect">
            <a:avLst/>
          </a:prstGeom>
          <a:solidFill>
            <a:schemeClr val="lt1"/>
          </a:solidFill>
          <a:ln cap="flat" cmpd="sng" w="112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7975" lIns="107975" spcFirstLastPara="1" rIns="107975" wrap="square" tIns="1079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3"/>
          </a:p>
        </p:txBody>
      </p:sp>
      <p:sp>
        <p:nvSpPr>
          <p:cNvPr id="130" name="Google Shape;130;p14"/>
          <p:cNvSpPr txBox="1"/>
          <p:nvPr/>
        </p:nvSpPr>
        <p:spPr>
          <a:xfrm>
            <a:off x="9603425" y="27524391"/>
            <a:ext cx="6418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(2019/08/03 14:23 UTC)</a:t>
            </a:r>
            <a:endParaRPr sz="2000"/>
          </a:p>
        </p:txBody>
      </p:sp>
      <p:pic>
        <p:nvPicPr>
          <p:cNvPr id="131" name="Google Shape;131;p14" title="IMPACTS_Updated.png"/>
          <p:cNvPicPr preferRelativeResize="0"/>
          <p:nvPr/>
        </p:nvPicPr>
        <p:blipFill rotWithShape="1">
          <a:blip r:embed="rId4">
            <a:alphaModFix/>
          </a:blip>
          <a:srcRect b="47871" l="3216" r="69594" t="28478"/>
          <a:stretch/>
        </p:blipFill>
        <p:spPr>
          <a:xfrm>
            <a:off x="41505475" y="9953624"/>
            <a:ext cx="6418099" cy="45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4"/>
          <p:cNvSpPr/>
          <p:nvPr/>
        </p:nvSpPr>
        <p:spPr>
          <a:xfrm>
            <a:off x="34713321" y="26231538"/>
            <a:ext cx="105900" cy="33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14" title="Circularity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226477" y="32073848"/>
            <a:ext cx="2244900" cy="1764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4" title="Complexity.png"/>
          <p:cNvPicPr preferRelativeResize="0"/>
          <p:nvPr/>
        </p:nvPicPr>
        <p:blipFill rotWithShape="1">
          <a:blip r:embed="rId11">
            <a:alphaModFix/>
          </a:blip>
          <a:srcRect b="6751" l="0" r="0" t="0"/>
          <a:stretch/>
        </p:blipFill>
        <p:spPr>
          <a:xfrm>
            <a:off x="25449225" y="34076925"/>
            <a:ext cx="3029025" cy="2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4"/>
          <p:cNvSpPr txBox="1"/>
          <p:nvPr/>
        </p:nvSpPr>
        <p:spPr>
          <a:xfrm>
            <a:off x="34683050" y="30126600"/>
            <a:ext cx="13640400" cy="6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Curl -                               (0 is Circle; &gt; 0 is curly)</a:t>
            </a:r>
            <a:endParaRPr sz="5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Compactness -             (1 is Circle &gt; 1 is Irregular)</a:t>
            </a:r>
            <a:endParaRPr sz="5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Solidity -                      Fine Detail -</a:t>
            </a:r>
            <a:endParaRPr sz="5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14"/>
          <p:cNvSpPr/>
          <p:nvPr/>
        </p:nvSpPr>
        <p:spPr>
          <a:xfrm>
            <a:off x="43043725" y="9865975"/>
            <a:ext cx="3285900" cy="275700"/>
          </a:xfrm>
          <a:prstGeom prst="rect">
            <a:avLst/>
          </a:prstGeom>
          <a:solidFill>
            <a:schemeClr val="lt1"/>
          </a:solidFill>
          <a:ln cap="flat" cmpd="sng" w="112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7975" lIns="107975" spcFirstLastPara="1" rIns="107975" wrap="square" tIns="1079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3"/>
          </a:p>
        </p:txBody>
      </p:sp>
      <p:pic>
        <p:nvPicPr>
          <p:cNvPr id="137" name="Google Shape;137;p14" title="Curl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6488688" y="30354588"/>
            <a:ext cx="481012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4" title="Solidity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5706950" y="35075713"/>
            <a:ext cx="547687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4" title="compactness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8881050" y="32073850"/>
            <a:ext cx="17526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4" title="FineDetailRatio.pn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2467213" y="35356800"/>
            <a:ext cx="543877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4" title="Screenshot 2026-01-21 at 19.26.19.png"/>
          <p:cNvPicPr preferRelativeResize="0"/>
          <p:nvPr/>
        </p:nvPicPr>
        <p:blipFill rotWithShape="1">
          <a:blip r:embed="rId16">
            <a:alphaModFix/>
          </a:blip>
          <a:srcRect b="0" l="0" r="8600" t="0"/>
          <a:stretch/>
        </p:blipFill>
        <p:spPr>
          <a:xfrm>
            <a:off x="21435050" y="21627450"/>
            <a:ext cx="680967" cy="20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4" title="Screenshot 2026-01-21 at 19.26.19.png"/>
          <p:cNvPicPr preferRelativeResize="0"/>
          <p:nvPr/>
        </p:nvPicPr>
        <p:blipFill rotWithShape="1">
          <a:blip r:embed="rId16">
            <a:alphaModFix/>
          </a:blip>
          <a:srcRect b="0" l="27850" r="8226" t="0"/>
          <a:stretch/>
        </p:blipFill>
        <p:spPr>
          <a:xfrm>
            <a:off x="21684956" y="25376450"/>
            <a:ext cx="476250" cy="20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 title="Figure_Comparison_Updated2.png"/>
          <p:cNvPicPr preferRelativeResize="0"/>
          <p:nvPr/>
        </p:nvPicPr>
        <p:blipFill rotWithShape="1">
          <a:blip r:embed="rId3">
            <a:alphaModFix/>
          </a:blip>
          <a:srcRect b="48711" l="34222" r="36036" t="26666"/>
          <a:stretch/>
        </p:blipFill>
        <p:spPr>
          <a:xfrm>
            <a:off x="22224725" y="24757250"/>
            <a:ext cx="6352527" cy="424905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4"/>
          <p:cNvSpPr/>
          <p:nvPr/>
        </p:nvSpPr>
        <p:spPr>
          <a:xfrm>
            <a:off x="23898025" y="24719148"/>
            <a:ext cx="3197400" cy="462600"/>
          </a:xfrm>
          <a:prstGeom prst="rect">
            <a:avLst/>
          </a:prstGeom>
          <a:solidFill>
            <a:schemeClr val="lt1"/>
          </a:solidFill>
          <a:ln cap="flat" cmpd="sng" w="110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6225" lIns="106225" spcFirstLastPara="1" rIns="106225" wrap="square" tIns="106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26"/>
          </a:p>
        </p:txBody>
      </p:sp>
      <p:sp>
        <p:nvSpPr>
          <p:cNvPr id="145" name="Google Shape;145;p14"/>
          <p:cNvSpPr/>
          <p:nvPr/>
        </p:nvSpPr>
        <p:spPr>
          <a:xfrm>
            <a:off x="23842775" y="14377000"/>
            <a:ext cx="3216300" cy="332700"/>
          </a:xfrm>
          <a:prstGeom prst="rect">
            <a:avLst/>
          </a:prstGeom>
          <a:solidFill>
            <a:schemeClr val="lt1"/>
          </a:solidFill>
          <a:ln cap="flat" cmpd="sng" w="111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6850" lIns="106850" spcFirstLastPara="1" rIns="106850" wrap="square" tIns="106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6"/>
          </a:p>
        </p:txBody>
      </p:sp>
      <p:sp>
        <p:nvSpPr>
          <p:cNvPr id="146" name="Google Shape;146;p14"/>
          <p:cNvSpPr/>
          <p:nvPr/>
        </p:nvSpPr>
        <p:spPr>
          <a:xfrm>
            <a:off x="23949175" y="14081188"/>
            <a:ext cx="3216300" cy="332700"/>
          </a:xfrm>
          <a:prstGeom prst="rect">
            <a:avLst/>
          </a:prstGeom>
          <a:solidFill>
            <a:schemeClr val="lt1"/>
          </a:solidFill>
          <a:ln cap="flat" cmpd="sng" w="111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6850" lIns="106850" spcFirstLastPara="1" rIns="106850" wrap="square" tIns="106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6"/>
          </a:p>
        </p:txBody>
      </p:sp>
      <p:sp>
        <p:nvSpPr>
          <p:cNvPr id="147" name="Google Shape;147;p14"/>
          <p:cNvSpPr/>
          <p:nvPr/>
        </p:nvSpPr>
        <p:spPr>
          <a:xfrm>
            <a:off x="24101575" y="14590775"/>
            <a:ext cx="3216300" cy="332700"/>
          </a:xfrm>
          <a:prstGeom prst="rect">
            <a:avLst/>
          </a:prstGeom>
          <a:solidFill>
            <a:schemeClr val="lt1"/>
          </a:solidFill>
          <a:ln cap="flat" cmpd="sng" w="111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6850" lIns="106850" spcFirstLastPara="1" rIns="106850" wrap="square" tIns="106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6"/>
          </a:p>
        </p:txBody>
      </p:sp>
      <p:sp>
        <p:nvSpPr>
          <p:cNvPr id="148" name="Google Shape;148;p14"/>
          <p:cNvSpPr txBox="1"/>
          <p:nvPr/>
        </p:nvSpPr>
        <p:spPr>
          <a:xfrm>
            <a:off x="24180200" y="13982373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Diameter (mm)</a:t>
            </a:r>
            <a:endParaRPr sz="100"/>
          </a:p>
        </p:txBody>
      </p:sp>
      <p:sp>
        <p:nvSpPr>
          <p:cNvPr id="149" name="Google Shape;149;p14"/>
          <p:cNvSpPr/>
          <p:nvPr/>
        </p:nvSpPr>
        <p:spPr>
          <a:xfrm>
            <a:off x="24253975" y="18600800"/>
            <a:ext cx="3216300" cy="332700"/>
          </a:xfrm>
          <a:prstGeom prst="rect">
            <a:avLst/>
          </a:prstGeom>
          <a:solidFill>
            <a:schemeClr val="lt1"/>
          </a:solidFill>
          <a:ln cap="flat" cmpd="sng" w="111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6850" lIns="106850" spcFirstLastPara="1" rIns="106850" wrap="square" tIns="106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6"/>
          </a:p>
        </p:txBody>
      </p:sp>
      <p:sp>
        <p:nvSpPr>
          <p:cNvPr id="150" name="Google Shape;150;p14"/>
          <p:cNvSpPr txBox="1"/>
          <p:nvPr/>
        </p:nvSpPr>
        <p:spPr>
          <a:xfrm>
            <a:off x="24057325" y="1851203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Diameter (mm)</a:t>
            </a:r>
            <a:endParaRPr sz="100"/>
          </a:p>
        </p:txBody>
      </p:sp>
      <p:sp>
        <p:nvSpPr>
          <p:cNvPr id="151" name="Google Shape;151;p14"/>
          <p:cNvSpPr/>
          <p:nvPr/>
        </p:nvSpPr>
        <p:spPr>
          <a:xfrm>
            <a:off x="41836229" y="36347994"/>
            <a:ext cx="2645700" cy="605100"/>
          </a:xfrm>
          <a:prstGeom prst="rect">
            <a:avLst/>
          </a:prstGeom>
          <a:solidFill>
            <a:schemeClr val="lt1"/>
          </a:solidFill>
          <a:ln cap="flat" cmpd="sng" w="110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6225" lIns="106225" spcFirstLastPara="1" rIns="106225" wrap="square" tIns="106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26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