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94" r:id="rId1"/>
    <p:sldMasterId id="2147483648" r:id="rId2"/>
  </p:sldMasterIdLst>
  <p:notesMasterIdLst>
    <p:notesMasterId r:id="rId26"/>
  </p:notesMasterIdLst>
  <p:sldIdLst>
    <p:sldId id="282" r:id="rId3"/>
    <p:sldId id="353" r:id="rId4"/>
    <p:sldId id="359" r:id="rId5"/>
    <p:sldId id="321" r:id="rId6"/>
    <p:sldId id="370" r:id="rId7"/>
    <p:sldId id="372" r:id="rId8"/>
    <p:sldId id="371" r:id="rId9"/>
    <p:sldId id="347" r:id="rId10"/>
    <p:sldId id="348" r:id="rId11"/>
    <p:sldId id="395" r:id="rId12"/>
    <p:sldId id="365" r:id="rId13"/>
    <p:sldId id="386" r:id="rId14"/>
    <p:sldId id="391" r:id="rId15"/>
    <p:sldId id="393" r:id="rId16"/>
    <p:sldId id="394" r:id="rId17"/>
    <p:sldId id="396" r:id="rId18"/>
    <p:sldId id="400" r:id="rId19"/>
    <p:sldId id="367" r:id="rId20"/>
    <p:sldId id="360" r:id="rId21"/>
    <p:sldId id="397" r:id="rId22"/>
    <p:sldId id="369" r:id="rId23"/>
    <p:sldId id="398" r:id="rId24"/>
    <p:sldId id="39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700C2"/>
    <a:srgbClr val="FF0000"/>
    <a:srgbClr val="5C2984"/>
    <a:srgbClr val="FF18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775"/>
    <p:restoredTop sz="95399"/>
  </p:normalViewPr>
  <p:slideViewPr>
    <p:cSldViewPr snapToGrid="0">
      <p:cViewPr varScale="1">
        <p:scale>
          <a:sx n="103" d="100"/>
          <a:sy n="103" d="100"/>
        </p:scale>
        <p:origin x="125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7CFEDA-2F59-484D-8B2C-B99AC3003C4F}" type="datetimeFigureOut">
              <a:rPr lang="en-US" smtClean="0"/>
              <a:t>1/13/25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3A94FD-10DC-408D-85EC-414FEAC50A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506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E081A6-46A2-3185-EC18-F5275D106E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068051-854A-A2BA-09C5-E6977D105E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2FFFEB-43CA-B0C2-D510-6B40705EA6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Ice particle aggregation in the atmosphere is attributed to aerodynamic, inertial, and gravitational forces, which are applied constantly during ice crystal interactions (Finnegan &amp; Pitter, 1988). Ice crystal interactions influenced by electrical forces have been investigated; however, the effects of electric fields and charges on ice crystals are not well understood.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E56DA9-9AE8-9E40-B87B-BFD96447CA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23BB0-E068-E949-BAE0-0D101622772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5187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B306C7-1C83-F706-7A55-E49751CE43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A8F612-10E9-69A2-564D-D2785F4FCA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7D9BE1-33A6-FAF9-ED8C-ED91D73509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Random Forest builds multiple decision trees using random subsets of data and features, then combines their predictions (via majority vote for classification) to produce a more accurate and robust result.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5E70A6-9420-88EC-9C7B-0D9120BA22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23BB0-E068-E949-BAE0-0D101622772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1419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B306C7-1C83-F706-7A55-E49751CE43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A8F612-10E9-69A2-564D-D2785F4FCA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7D9BE1-33A6-FAF9-ED8C-ED91D73509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5E70A6-9420-88EC-9C7B-0D9120BA22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23BB0-E068-E949-BAE0-0D101622772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541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B306C7-1C83-F706-7A55-E49751CE43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A8F612-10E9-69A2-564D-D2785F4FCA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7D9BE1-33A6-FAF9-ED8C-ED91D73509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5E70A6-9420-88EC-9C7B-0D9120BA22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23BB0-E068-E949-BAE0-0D101622772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9471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B306C7-1C83-F706-7A55-E49751CE43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A8F612-10E9-69A2-564D-D2785F4FCA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7D9BE1-33A6-FAF9-ED8C-ED91D73509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5E70A6-9420-88EC-9C7B-0D9120BA22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23BB0-E068-E949-BAE0-0D101622772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5810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B306C7-1C83-F706-7A55-E49751CE43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A8F612-10E9-69A2-564D-D2785F4FCA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7D9BE1-33A6-FAF9-ED8C-ED91D73509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5E70A6-9420-88EC-9C7B-0D9120BA22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23BB0-E068-E949-BAE0-0D101622772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7560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B306C7-1C83-F706-7A55-E49751CE43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A8F612-10E9-69A2-564D-D2785F4FCA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7D9BE1-33A6-FAF9-ED8C-ED91D73509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5E70A6-9420-88EC-9C7B-0D9120BA22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23BB0-E068-E949-BAE0-0D101622772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0937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B306C7-1C83-F706-7A55-E49751CE43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A8F612-10E9-69A2-564D-D2785F4FCA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7D9BE1-33A6-FAF9-ED8C-ED91D73509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5E70A6-9420-88EC-9C7B-0D9120BA22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23BB0-E068-E949-BAE0-0D101622772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0128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A7C9B6-83A7-F4B5-9AEB-52B791375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76E654-3DF4-5636-BBD3-D3877D0931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10AC24-BF7F-B84F-952B-C49AE00394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722B7A-7782-B2A1-C731-330D117454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23BB0-E068-E949-BAE0-0D101622772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1919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B306C7-1C83-F706-7A55-E49751CE43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A8F612-10E9-69A2-564D-D2785F4FCA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7D9BE1-33A6-FAF9-ED8C-ED91D73509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5E70A6-9420-88EC-9C7B-0D9120BA22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23BB0-E068-E949-BAE0-0D101622772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7702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B306C7-1C83-F706-7A55-E49751CE43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A8F612-10E9-69A2-564D-D2785F4FCA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7D9BE1-33A6-FAF9-ED8C-ED91D73509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5E70A6-9420-88EC-9C7B-0D9120BA22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23BB0-E068-E949-BAE0-0D101622772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3879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All-in particles only!</a:t>
            </a:r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3A94FD-10DC-408D-85EC-414FEAC50A2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9840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B306C7-1C83-F706-7A55-E49751CE43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A8F612-10E9-69A2-564D-D2785F4FCA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7D9BE1-33A6-FAF9-ED8C-ED91D73509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5E70A6-9420-88EC-9C7B-0D9120BA22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23BB0-E068-E949-BAE0-0D101622772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6315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23BB0-E068-E949-BAE0-0D101622772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2416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23BB0-E068-E949-BAE0-0D101622772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4269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23BB0-E068-E949-BAE0-0D101622772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4267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23BB0-E068-E949-BAE0-0D101622772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3004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83F1D8-CB5C-4B77-0852-9A07593980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4F27B1-12DE-13FB-3B45-FAD9830496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B90F8E-1434-E35B-607D-7BDADF46F6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E4C1B3-60E0-0BBE-5F6F-BDF8109D73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23BB0-E068-E949-BAE0-0D101622772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2271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B306C7-1C83-F706-7A55-E49751CE43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A8F612-10E9-69A2-564D-D2785F4FCA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7D9BE1-33A6-FAF9-ED8C-ED91D73509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5E70A6-9420-88EC-9C7B-0D9120BA22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23BB0-E068-E949-BAE0-0D101622772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5413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B306C7-1C83-F706-7A55-E49751CE43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A8F612-10E9-69A2-564D-D2785F4FCA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7D9BE1-33A6-FAF9-ED8C-ED91D73509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5E70A6-9420-88EC-9C7B-0D9120BA22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23BB0-E068-E949-BAE0-0D101622772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321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2F176-0281-EEB1-DFDA-BBF29994CA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9D9780-CE62-177D-E456-6A40A786A1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2BD6AC-2D94-DF9B-BB03-7A5C5A67D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27C359-E273-1EDF-89AF-FC8AAEDEB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A8FBED-F6E1-FB45-B95C-4E2A835DB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82821-C7B5-D74A-81A7-0EC55A059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07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37D7B-3C3E-D1D6-7B73-C3806B557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6CC33A-7AF3-BA08-E1B6-5DBDCA9177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34473-11F5-3279-75BF-144A421FD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F27564-392C-85A8-708B-9E43700B9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F05296-0CA9-AD68-A2CD-5AD0FA4E6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82821-C7B5-D74A-81A7-0EC55A059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537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FD4492-9F90-9563-8C1D-DA66FD70FA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3DD579-ACE8-8625-7A8E-08A48964A4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5443DB-C3CE-4898-4B74-BE1FB5469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7A0656-FEEF-5E67-7835-0EE6451B9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5B61C5-E66A-0B29-968E-6F2C6D4D4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82821-C7B5-D74A-81A7-0EC55A059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1402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1993B75-1F82-864F-BEEB-20B73F1A6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951" y="2866393"/>
            <a:ext cx="11491782" cy="126596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2C55C62-4E4C-D74F-9F88-FBBFEC6F524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4338" y="4132263"/>
            <a:ext cx="11491912" cy="631825"/>
          </a:xfrm>
        </p:spPr>
        <p:txBody>
          <a:bodyPr>
            <a:noAutofit/>
          </a:bodyPr>
          <a:lstStyle>
            <a:lvl1pPr algn="ctr">
              <a:buNone/>
              <a:defRPr sz="2000">
                <a:solidFill>
                  <a:schemeClr val="bg1"/>
                </a:solidFill>
              </a:defRPr>
            </a:lvl1pPr>
            <a:lvl2pPr algn="ctr">
              <a:buNone/>
              <a:defRPr sz="1800">
                <a:solidFill>
                  <a:schemeClr val="bg1"/>
                </a:solidFill>
              </a:defRPr>
            </a:lvl2pPr>
            <a:lvl3pPr algn="ctr">
              <a:buNone/>
              <a:defRPr sz="1600">
                <a:solidFill>
                  <a:schemeClr val="bg1"/>
                </a:solidFill>
              </a:defRPr>
            </a:lvl3pPr>
            <a:lvl4pPr algn="ctr">
              <a:buNone/>
              <a:defRPr sz="1400">
                <a:solidFill>
                  <a:schemeClr val="bg1"/>
                </a:solidFill>
              </a:defRPr>
            </a:lvl4pPr>
            <a:lvl5pPr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subtitle styles</a:t>
            </a:r>
          </a:p>
        </p:txBody>
      </p:sp>
    </p:spTree>
    <p:extLst>
      <p:ext uri="{BB962C8B-B14F-4D97-AF65-F5344CB8AC3E}">
        <p14:creationId xmlns:p14="http://schemas.microsoft.com/office/powerpoint/2010/main" val="22446885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">
            <a:extLst>
              <a:ext uri="{FF2B5EF4-FFF2-40B4-BE49-F238E27FC236}">
                <a16:creationId xmlns:a16="http://schemas.microsoft.com/office/drawing/2014/main" id="{36B9A0DF-C1FB-E120-A02D-60AD4116DD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824FE9-DCF5-A546-91B8-A1EA6C94E6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Slide Title">
            <a:extLst>
              <a:ext uri="{FF2B5EF4-FFF2-40B4-BE49-F238E27FC236}">
                <a16:creationId xmlns:a16="http://schemas.microsoft.com/office/drawing/2014/main" id="{972E2DD0-52F0-B3E3-0FD7-8F0F7B3E61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563" y="1371603"/>
            <a:ext cx="10365445" cy="590931"/>
          </a:xfrm>
          <a:prstGeom prst="rect">
            <a:avLst/>
          </a:prstGeom>
        </p:spPr>
        <p:txBody>
          <a:bodyPr wrap="square" lIns="0" rIns="0" anchor="t">
            <a:noAutofit/>
          </a:bodyPr>
          <a:lstStyle>
            <a:lvl1pPr>
              <a:defRPr sz="3599">
                <a:solidFill>
                  <a:srgbClr val="009A44"/>
                </a:solidFill>
              </a:defRPr>
            </a:lvl1pPr>
          </a:lstStyle>
          <a:p>
            <a:r>
              <a:rPr lang="en-US"/>
              <a:t>TITLE &amp; BULLETED LIST </a:t>
            </a:r>
          </a:p>
        </p:txBody>
      </p:sp>
      <p:sp>
        <p:nvSpPr>
          <p:cNvPr id="4" name="Bulleted List">
            <a:extLst>
              <a:ext uri="{FF2B5EF4-FFF2-40B4-BE49-F238E27FC236}">
                <a16:creationId xmlns:a16="http://schemas.microsoft.com/office/drawing/2014/main" id="{05F70E31-3689-B00A-3072-EB4495E4776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19200" y="1972230"/>
            <a:ext cx="9753600" cy="4428570"/>
          </a:xfrm>
          <a:prstGeom prst="rect">
            <a:avLst/>
          </a:prstGeom>
        </p:spPr>
        <p:txBody>
          <a:bodyPr lIns="0" tIns="0" rIns="0" numCol="1" spcCol="457200"/>
          <a:lstStyle>
            <a:lvl1pPr marL="0" indent="0">
              <a:lnSpc>
                <a:spcPct val="100000"/>
              </a:lnSpc>
              <a:spcAft>
                <a:spcPts val="600"/>
              </a:spcAft>
              <a:buFont typeface="Courier New" panose="02070309020205020404" pitchFamily="49" charset="0"/>
              <a:buNone/>
              <a:defRPr sz="2400"/>
            </a:lvl1pPr>
            <a:lvl2pPr marL="342831" indent="0">
              <a:buNone/>
              <a:defRPr/>
            </a:lvl2pPr>
          </a:lstStyle>
          <a:p>
            <a:pPr marL="285693" marR="0" lvl="0" indent="-285693" algn="l" defTabSz="685663" rtl="0" eaLnBrk="1" fontAlgn="auto" latinLnBrk="0" hangingPunct="1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rgbClr val="039A44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/>
              <a:t>Click to add a bulleted list</a:t>
            </a:r>
          </a:p>
          <a:p>
            <a:pPr marL="285693" marR="0" lvl="0" indent="-285693" algn="l" defTabSz="685663" rtl="0" eaLnBrk="1" fontAlgn="auto" latinLnBrk="0" hangingPunct="1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rgbClr val="039A44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/>
              <a:t>Click to add a bulleted list</a:t>
            </a:r>
          </a:p>
        </p:txBody>
      </p:sp>
    </p:spTree>
    <p:extLst>
      <p:ext uri="{BB962C8B-B14F-4D97-AF65-F5344CB8AC3E}">
        <p14:creationId xmlns:p14="http://schemas.microsoft.com/office/powerpoint/2010/main" val="22686874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7230114D-1CB3-5043-8089-B69E80669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109" y="315698"/>
            <a:ext cx="11491782" cy="1265967"/>
          </a:xfrm>
          <a:prstGeom prst="rect">
            <a:avLst/>
          </a:prstGeom>
        </p:spPr>
        <p:txBody>
          <a:bodyPr anchor="ctr"/>
          <a:lstStyle>
            <a:lvl1pPr>
              <a:defRPr b="0" i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849C5CF-D69B-9947-9774-C0D7DEFDC4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109" y="1841157"/>
            <a:ext cx="11491782" cy="413951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528447-E327-4DBE-F419-2F10B7F13F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3689" y="6356349"/>
            <a:ext cx="27432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A253A6-3968-C4EA-DC0F-4707D3D76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039F46-569D-256B-4B46-9C76C96DB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2321011" y="6356349"/>
            <a:ext cx="2743200" cy="365125"/>
          </a:xfrm>
        </p:spPr>
        <p:txBody>
          <a:bodyPr/>
          <a:lstStyle>
            <a:lvl1pPr>
              <a:defRPr sz="1800" b="1">
                <a:solidFill>
                  <a:schemeClr val="tx1"/>
                </a:solidFill>
              </a:defRPr>
            </a:lvl1pPr>
          </a:lstStyle>
          <a:p>
            <a:fld id="{CDFFE814-68E4-0C4A-BCC3-703C26BE20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2293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1993B75-1F82-864F-BEEB-20B73F1A6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951" y="2866393"/>
            <a:ext cx="11491782" cy="126596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 b="0" i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2C55C62-4E4C-D74F-9F88-FBBFEC6F524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4338" y="4132263"/>
            <a:ext cx="11491912" cy="631825"/>
          </a:xfrm>
        </p:spPr>
        <p:txBody>
          <a:bodyPr>
            <a:noAutofit/>
          </a:bodyPr>
          <a:lstStyle>
            <a:lvl1pPr algn="ctr">
              <a:buNone/>
              <a:defRPr sz="2000">
                <a:solidFill>
                  <a:schemeClr val="bg1"/>
                </a:solidFill>
              </a:defRPr>
            </a:lvl1pPr>
            <a:lvl2pPr algn="ctr">
              <a:buNone/>
              <a:defRPr sz="1800">
                <a:solidFill>
                  <a:schemeClr val="bg1"/>
                </a:solidFill>
              </a:defRPr>
            </a:lvl2pPr>
            <a:lvl3pPr algn="ctr">
              <a:buNone/>
              <a:defRPr sz="1600">
                <a:solidFill>
                  <a:schemeClr val="bg1"/>
                </a:solidFill>
              </a:defRPr>
            </a:lvl3pPr>
            <a:lvl4pPr algn="ctr">
              <a:buNone/>
              <a:defRPr sz="1400">
                <a:solidFill>
                  <a:schemeClr val="bg1"/>
                </a:solidFill>
              </a:defRPr>
            </a:lvl4pPr>
            <a:lvl5pPr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subtitle styles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93973F2-2142-F55E-1B21-6C0B32C5AAB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E7741B1-3191-63EC-E8A9-DB33C0DA532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4230502-73F1-FBB0-3997-C90FB40BFBA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DFFE814-68E4-0C4A-BCC3-703C26BE20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6457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Gree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A5984A4E-9219-5248-BE84-26F0E6482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109" y="315698"/>
            <a:ext cx="11491782" cy="1265967"/>
          </a:xfrm>
          <a:prstGeom prst="rect">
            <a:avLst/>
          </a:prstGeom>
        </p:spPr>
        <p:txBody>
          <a:bodyPr anchor="ctr"/>
          <a:lstStyle>
            <a:lvl1pPr>
              <a:defRPr b="0" i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20C13D4-63AE-7C4D-A066-B5C8246095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109" y="2174789"/>
            <a:ext cx="11491782" cy="37935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BF4A84-6541-0402-D43A-912AAA3A8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C11DE8-F707-CBDF-C733-C72565EA2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4089BC-8E63-0791-A5DA-6DA348D0A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FE814-68E4-0C4A-BCC3-703C26BE20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0326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Gree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9CB275-21B9-AA40-AD09-998563A30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5990" y="2137718"/>
            <a:ext cx="5597610" cy="45385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634723-A922-C64B-B61D-894A47D545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5990" y="2591574"/>
            <a:ext cx="5597610" cy="3314957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76F3DC-82CA-724D-9986-4CCBC146D0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0163" y="2601099"/>
            <a:ext cx="5597610" cy="3314957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A5984A4E-9219-5248-BE84-26F0E6482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109" y="315698"/>
            <a:ext cx="11491782" cy="1265967"/>
          </a:xfrm>
          <a:prstGeom prst="rect">
            <a:avLst/>
          </a:prstGeom>
        </p:spPr>
        <p:txBody>
          <a:bodyPr anchor="ctr"/>
          <a:lstStyle>
            <a:lvl1pPr>
              <a:defRPr b="0" i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14E0D043-4951-494A-A2F4-D5F1944507A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240163" y="2137718"/>
            <a:ext cx="5597610" cy="45385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382028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Blank Gree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B1C3523-86E2-7C42-9068-7F65C52C4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109" y="315698"/>
            <a:ext cx="11491782" cy="1265967"/>
          </a:xfrm>
          <a:prstGeom prst="rect">
            <a:avLst/>
          </a:prstGeom>
        </p:spPr>
        <p:txBody>
          <a:bodyPr anchor="ctr"/>
          <a:lstStyle>
            <a:lvl1pPr>
              <a:defRPr b="0" i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EF465E8-99B4-1044-B027-5C51D0E098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109" y="2174788"/>
            <a:ext cx="11491782" cy="43675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830990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4F683ED-D9E1-684F-B26F-349E45540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109" y="315698"/>
            <a:ext cx="11491782" cy="1265967"/>
          </a:xfrm>
          <a:prstGeom prst="rect">
            <a:avLst/>
          </a:prstGeom>
        </p:spPr>
        <p:txBody>
          <a:bodyPr anchor="ctr"/>
          <a:lstStyle>
            <a:lvl1pPr>
              <a:defRPr b="0" i="0">
                <a:solidFill>
                  <a:srgbClr val="009A44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BC4BAAE-DE9A-764C-B9A9-98DB04E4E0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109" y="1841156"/>
            <a:ext cx="11491782" cy="470114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3186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F13831-1445-154C-253E-1EF074FEA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938D26-A47C-FA43-E2D1-4C03B9FB1B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F212E4-F23D-9231-3FA0-A093BC397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78DCF5-FD2B-3DC5-DBDF-5197F2D4C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468C16-8E10-E9BF-5864-020164937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82821-C7B5-D74A-81A7-0EC55A059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6494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7230114D-1CB3-5043-8089-B69E80669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109" y="315698"/>
            <a:ext cx="11491782" cy="1265967"/>
          </a:xfrm>
          <a:prstGeom prst="rect">
            <a:avLst/>
          </a:prstGeom>
        </p:spPr>
        <p:txBody>
          <a:bodyPr anchor="ctr"/>
          <a:lstStyle>
            <a:lvl1pPr>
              <a:defRPr b="0" i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849C5CF-D69B-9947-9774-C0D7DEFDC4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109" y="1841157"/>
            <a:ext cx="11491782" cy="413951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528447-E327-4DBE-F419-2F10B7F13F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3689" y="6356349"/>
            <a:ext cx="27432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A253A6-3968-C4EA-DC0F-4707D3D76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039F46-569D-256B-4B46-9C76C96DB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2321011" y="6356349"/>
            <a:ext cx="2743200" cy="365125"/>
          </a:xfrm>
        </p:spPr>
        <p:txBody>
          <a:bodyPr/>
          <a:lstStyle>
            <a:lvl1pPr>
              <a:defRPr sz="1800" b="1">
                <a:solidFill>
                  <a:schemeClr val="tx1"/>
                </a:solidFill>
              </a:defRPr>
            </a:lvl1pPr>
          </a:lstStyle>
          <a:p>
            <a:fld id="{CDFFE814-68E4-0C4A-BCC3-703C26BE20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3894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White +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D25650B-A443-D04F-B471-C3D0E55BA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951" y="2837518"/>
            <a:ext cx="11491782" cy="126596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 b="0" i="0">
                <a:solidFill>
                  <a:srgbClr val="009A44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FF7B0841-1247-164A-B8C7-095B4A58157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4338" y="4103388"/>
            <a:ext cx="11491912" cy="631825"/>
          </a:xfrm>
        </p:spPr>
        <p:txBody>
          <a:bodyPr>
            <a:noAutofit/>
          </a:bodyPr>
          <a:lstStyle>
            <a:lvl1pPr algn="ctr">
              <a:buNone/>
              <a:defRPr sz="2000">
                <a:solidFill>
                  <a:schemeClr val="tx1"/>
                </a:solidFill>
              </a:defRPr>
            </a:lvl1pPr>
            <a:lvl2pPr algn="ctr">
              <a:buNone/>
              <a:defRPr sz="1800">
                <a:solidFill>
                  <a:schemeClr val="bg1"/>
                </a:solidFill>
              </a:defRPr>
            </a:lvl2pPr>
            <a:lvl3pPr algn="ctr">
              <a:buNone/>
              <a:defRPr sz="1600">
                <a:solidFill>
                  <a:schemeClr val="bg1"/>
                </a:solidFill>
              </a:defRPr>
            </a:lvl3pPr>
            <a:lvl4pPr algn="ctr">
              <a:buNone/>
              <a:defRPr sz="1400">
                <a:solidFill>
                  <a:schemeClr val="bg1"/>
                </a:solidFill>
              </a:defRPr>
            </a:lvl4pPr>
            <a:lvl5pPr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subtitle styles</a:t>
            </a:r>
          </a:p>
        </p:txBody>
      </p:sp>
    </p:spTree>
    <p:extLst>
      <p:ext uri="{BB962C8B-B14F-4D97-AF65-F5344CB8AC3E}">
        <p14:creationId xmlns:p14="http://schemas.microsoft.com/office/powerpoint/2010/main" val="36195943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Green +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921BDDC-4D65-6F46-9A7E-F150C21BE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951" y="2866393"/>
            <a:ext cx="11491782" cy="126596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 b="0" i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F0DC9DA5-B31F-EC4A-8D8B-8BC6EF07AB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4338" y="4132263"/>
            <a:ext cx="11491912" cy="631825"/>
          </a:xfrm>
        </p:spPr>
        <p:txBody>
          <a:bodyPr>
            <a:noAutofit/>
          </a:bodyPr>
          <a:lstStyle>
            <a:lvl1pPr algn="ctr">
              <a:buNone/>
              <a:defRPr sz="2000">
                <a:solidFill>
                  <a:schemeClr val="bg1"/>
                </a:solidFill>
              </a:defRPr>
            </a:lvl1pPr>
            <a:lvl2pPr algn="ctr">
              <a:buNone/>
              <a:defRPr sz="1800">
                <a:solidFill>
                  <a:schemeClr val="bg1"/>
                </a:solidFill>
              </a:defRPr>
            </a:lvl2pPr>
            <a:lvl3pPr algn="ctr">
              <a:buNone/>
              <a:defRPr sz="1600">
                <a:solidFill>
                  <a:schemeClr val="bg1"/>
                </a:solidFill>
              </a:defRPr>
            </a:lvl3pPr>
            <a:lvl4pPr algn="ctr">
              <a:buNone/>
              <a:defRPr sz="1400">
                <a:solidFill>
                  <a:schemeClr val="bg1"/>
                </a:solidFill>
              </a:defRPr>
            </a:lvl4pPr>
            <a:lvl5pPr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subtitle styles</a:t>
            </a:r>
          </a:p>
        </p:txBody>
      </p:sp>
    </p:spTree>
    <p:extLst>
      <p:ext uri="{BB962C8B-B14F-4D97-AF65-F5344CB8AC3E}">
        <p14:creationId xmlns:p14="http://schemas.microsoft.com/office/powerpoint/2010/main" val="9522547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Green + White Foot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35A97DB-0D5E-B948-A88D-51AD16EFC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229" y="4011799"/>
            <a:ext cx="11491782" cy="126596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 b="0" i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ED42E5A5-C3F6-0E46-BE63-1991485CB5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4616" y="5622324"/>
            <a:ext cx="11491912" cy="631825"/>
          </a:xfrm>
        </p:spPr>
        <p:txBody>
          <a:bodyPr>
            <a:noAutofit/>
          </a:bodyPr>
          <a:lstStyle>
            <a:lvl1pPr algn="ctr">
              <a:buNone/>
              <a:defRPr sz="2400">
                <a:solidFill>
                  <a:schemeClr val="tx1"/>
                </a:solidFill>
              </a:defRPr>
            </a:lvl1pPr>
            <a:lvl2pPr algn="ctr">
              <a:buNone/>
              <a:defRPr sz="1800">
                <a:solidFill>
                  <a:schemeClr val="bg1"/>
                </a:solidFill>
              </a:defRPr>
            </a:lvl2pPr>
            <a:lvl3pPr algn="ctr">
              <a:buNone/>
              <a:defRPr sz="1600">
                <a:solidFill>
                  <a:schemeClr val="bg1"/>
                </a:solidFill>
              </a:defRPr>
            </a:lvl3pPr>
            <a:lvl4pPr algn="ctr">
              <a:buNone/>
              <a:defRPr sz="1400">
                <a:solidFill>
                  <a:schemeClr val="bg1"/>
                </a:solidFill>
              </a:defRPr>
            </a:lvl4pPr>
            <a:lvl5pPr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subtitle styles</a:t>
            </a:r>
          </a:p>
        </p:txBody>
      </p:sp>
    </p:spTree>
    <p:extLst>
      <p:ext uri="{BB962C8B-B14F-4D97-AF65-F5344CB8AC3E}">
        <p14:creationId xmlns:p14="http://schemas.microsoft.com/office/powerpoint/2010/main" val="17336543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0DFF7B-8EB7-E944-81D6-BFFF3641FB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0109" y="1837987"/>
            <a:ext cx="5669691" cy="415504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5B0ADA-C7B4-8746-A253-DB8CA8DCE9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37987"/>
            <a:ext cx="5669691" cy="415504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230114D-1CB3-5043-8089-B69E80669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109" y="315698"/>
            <a:ext cx="11491782" cy="1265967"/>
          </a:xfrm>
          <a:prstGeom prst="rect">
            <a:avLst/>
          </a:prstGeom>
        </p:spPr>
        <p:txBody>
          <a:bodyPr anchor="ctr"/>
          <a:lstStyle>
            <a:lvl1pPr>
              <a:defRPr b="0" i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06422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Blank Gree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B1C3523-86E2-7C42-9068-7F65C52C4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109" y="315698"/>
            <a:ext cx="11491782" cy="1265967"/>
          </a:xfrm>
          <a:prstGeom prst="rect">
            <a:avLst/>
          </a:prstGeom>
        </p:spPr>
        <p:txBody>
          <a:bodyPr anchor="ctr"/>
          <a:lstStyle>
            <a:lvl1pPr>
              <a:defRPr b="0" i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59F3ED9-8339-7A4F-9545-D213ED742F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0109" y="2171621"/>
            <a:ext cx="5669691" cy="437068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E10A489A-4F67-2340-91D6-36B26B7135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2171621"/>
            <a:ext cx="5669691" cy="437068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126749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4F683ED-D9E1-684F-B26F-349E45540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109" y="315698"/>
            <a:ext cx="11491782" cy="1265967"/>
          </a:xfrm>
          <a:prstGeom prst="rect">
            <a:avLst/>
          </a:prstGeom>
        </p:spPr>
        <p:txBody>
          <a:bodyPr anchor="ctr"/>
          <a:lstStyle>
            <a:lvl1pPr>
              <a:defRPr b="0" i="0">
                <a:solidFill>
                  <a:srgbClr val="009A44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D888CDA0-28B2-1142-AF5D-85401A5073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5990" y="1791729"/>
            <a:ext cx="5597610" cy="45385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DC2BCD1E-0073-2344-B1EC-B08CA8BD60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5990" y="2245585"/>
            <a:ext cx="5597610" cy="4296717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793F5A-91E1-9145-BC8C-E59527CC9E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0163" y="2255110"/>
            <a:ext cx="5597610" cy="4296717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9C6ED90-CCB5-E847-A356-92FD6BA47EB6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240163" y="1791729"/>
            <a:ext cx="5597610" cy="45385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65059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Content Slide - Green +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5A954C1-DD6B-3B41-8D09-7805E4A31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1198606"/>
            <a:ext cx="3463754" cy="1699054"/>
          </a:xfrm>
          <a:prstGeom prst="rect">
            <a:avLst/>
          </a:prstGeom>
        </p:spPr>
        <p:txBody>
          <a:bodyPr anchor="b"/>
          <a:lstStyle>
            <a:lvl1pPr>
              <a:defRPr sz="4000" b="0" i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9E30DEBC-2133-FD4A-85C7-E86D7C122B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8625" y="2908256"/>
            <a:ext cx="3463754" cy="35666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3ABB3B5-AE59-4841-A13C-F1F9E92D2A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3523" y="1257302"/>
            <a:ext cx="6172200" cy="467394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477690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Double Content Slide - Blank Green +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D165D-AC6C-4743-A16D-EBBC1EAAD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407774"/>
            <a:ext cx="3463754" cy="1699054"/>
          </a:xfrm>
          <a:prstGeom prst="rect">
            <a:avLst/>
          </a:prstGeom>
        </p:spPr>
        <p:txBody>
          <a:bodyPr anchor="b"/>
          <a:lstStyle>
            <a:lvl1pPr>
              <a:defRPr sz="4000" b="0" i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70F113-7C17-5140-861B-24B618A53E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3523" y="1257301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E900CF-71BB-CF46-B3A8-E10763AF6F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8625" y="2117424"/>
            <a:ext cx="3463754" cy="43328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968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White +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FDDC5-D844-CC49-8475-8E90A3ABC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984" y="457200"/>
            <a:ext cx="4253041" cy="1600200"/>
          </a:xfrm>
          <a:prstGeom prst="rect">
            <a:avLst/>
          </a:prstGeom>
        </p:spPr>
        <p:txBody>
          <a:bodyPr anchor="b"/>
          <a:lstStyle>
            <a:lvl1pPr>
              <a:defRPr sz="4000"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2E7E59-108A-A14D-A303-4063143193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489828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D918E2-8D82-3E4F-86F3-4D9FF229B4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8984" y="2057400"/>
            <a:ext cx="4253041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97771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F9B12-5EB6-7591-D2A6-E7B6D612E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659119-1BA8-6D90-C801-8006643029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44BAA-A642-FA37-8ED6-3DC1B0B1C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90B8E3-6480-DBD2-7930-6B4FFF6C5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AEC49C-C9BD-F80A-E252-6AE8831C7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82821-C7B5-D74A-81A7-0EC55A059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9040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F4D4E92-2499-8F47-9B92-AE3273D64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951" y="2866393"/>
            <a:ext cx="11491782" cy="126596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 b="0" i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322415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Blank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07445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Blank Green">
    <p:bg>
      <p:bgPr>
        <a:solidFill>
          <a:srgbClr val="009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98405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84C7E-60B2-C840-BD67-B7F1F2186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977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28F99-C370-14CA-A2DF-DC1EB8230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CCAC0D-D8CA-2C94-6479-99A3C7A2CD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745D6A-C8F4-C97C-2CF0-168FB39FA1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A7A7D8-D46C-5E98-996B-5C89DFA40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AAC381-9F93-1AC0-D473-A90281A6D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4E0128-F3A1-44F5-0A10-3003B06F2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82821-C7B5-D74A-81A7-0EC55A059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305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BC6F2-17A3-1AC3-B0AD-FEA86B314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07D7EE-BD72-8274-277A-49A980A0A0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4B6114-DE7D-C1C8-D533-620D4C028F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829013-8756-103D-8D39-5A39A76CEB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4828C0-0BE0-14CE-7EFD-55EB1D5603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033ED3-3DBE-5180-6010-5851F2957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889022-03D1-5F76-6ADD-F676A24B8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7ECB717-BAB7-C9BD-60C4-9B702BBD1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82821-C7B5-D74A-81A7-0EC55A059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820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26101-935E-E28C-E53C-676535D01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19983C-51C0-15DA-88C4-421CA50CA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8301B1-91CB-FE61-CB5A-96C579C05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6ED521-DE96-B1D0-DF27-E48EB0032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82821-C7B5-D74A-81A7-0EC55A059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735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EC7F14-7B4D-398E-3C1C-709DB6A8B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2A00B8-BD8E-4AD8-389E-D2B175FA8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6D6704-7D0C-FB05-6649-37E0239EC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82821-C7B5-D74A-81A7-0EC55A059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341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F0BD1-5E66-9F00-7AB7-837EA9AF3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FF6163-AB42-52EF-1E16-443921E272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EA3548-3D5A-69F1-1CD0-05E683DD66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B64CA4-0CBF-21D8-B7DB-243BC0FAB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8F45A8-D4B9-D063-1B69-E2D708CED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3915E4-0393-A51B-7876-37DB4FCA1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82821-C7B5-D74A-81A7-0EC55A059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873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3E4F0-4F4F-AE5B-D7AA-DB568EBBC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007E85-8D52-1B2C-1900-2473162DC9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C5A88A-F093-6977-F17D-1C07B2C1BC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447300-490F-FFC1-0502-D3FED8A8A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174766-86CA-CA2F-0620-0C6C373C4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73B413-F69A-5C12-1232-133A84F63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82821-C7B5-D74A-81A7-0EC55A059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555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EEB39B-1CF8-2865-09EF-0D84128AC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26CDC0-3F4E-9FF2-B33E-A3BDC3F84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E2653B-A4B0-4A6D-EAD4-AF454F9DF1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B3B53F-092C-B5D5-A5C1-D6A18FE8CF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FB9C1B-EE62-1D18-CE02-E5BFDF74A1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982821-C7B5-D74A-81A7-0EC55A059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717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3" r:id="rId4"/>
    <p:sldLayoutId id="2147483695" r:id="rId5"/>
    <p:sldLayoutId id="2147483702" r:id="rId6"/>
    <p:sldLayoutId id="2147483707" r:id="rId7"/>
    <p:sldLayoutId id="2147483696" r:id="rId8"/>
    <p:sldLayoutId id="2147483697" r:id="rId9"/>
    <p:sldLayoutId id="2147483698" r:id="rId10"/>
    <p:sldLayoutId id="2147483711" r:id="rId11"/>
    <p:sldLayoutId id="2147483712" r:id="rId12"/>
    <p:sldLayoutId id="2147483701" r:id="rId13"/>
    <p:sldLayoutId id="2147483713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79162ABC-463C-4B44-871D-0030A804B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989" y="345247"/>
            <a:ext cx="1149178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55AA115-1ABE-214F-ACD0-6B7CA22406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5989" y="1805747"/>
            <a:ext cx="1149178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783F9464-3B62-2F4F-B6E5-0C3DACF4B1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4598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32736E33-5730-544E-B0A9-E785C5CF4B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4481" y="636132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6CF60AD-0C9B-2E4C-B5B8-AD38AF08AB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57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fld id="{CDFFE814-68E4-0C4A-BCC3-703C26BE20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094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4" r:id="rId2"/>
    <p:sldLayoutId id="2147483653" r:id="rId3"/>
    <p:sldLayoutId id="2147483661" r:id="rId4"/>
    <p:sldLayoutId id="2147483654" r:id="rId5"/>
    <p:sldLayoutId id="2147483652" r:id="rId6"/>
    <p:sldLayoutId id="2147483649" r:id="rId7"/>
    <p:sldLayoutId id="2147483650" r:id="rId8"/>
    <p:sldLayoutId id="2147483651" r:id="rId9"/>
    <p:sldLayoutId id="2147483663" r:id="rId10"/>
    <p:sldLayoutId id="2147483662" r:id="rId11"/>
    <p:sldLayoutId id="2147483665" r:id="rId12"/>
    <p:sldLayoutId id="2147483655" r:id="rId13"/>
    <p:sldLayoutId id="2147483656" r:id="rId14"/>
    <p:sldLayoutId id="2147483657" r:id="rId15"/>
    <p:sldLayoutId id="2147483658" r:id="rId16"/>
    <p:sldLayoutId id="2147483659" r:id="rId17"/>
    <p:sldLayoutId id="2147483660" r:id="rId18"/>
    <p:sldLayoutId id="2147483667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mailto:christian.nairy@und.edu" TargetMode="Externa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://dx.doi.org/10.5067/IMPACTS/DATA101" TargetMode="External"/><Relationship Id="rId3" Type="http://schemas.openxmlformats.org/officeDocument/2006/relationships/hyperlink" Target="https://doi.org/10.1016/j.jqsrt.2009.02.026" TargetMode="External"/><Relationship Id="rId7" Type="http://schemas.openxmlformats.org/officeDocument/2006/relationships/hyperlink" Target="https://doi.org/10.5194/acp-14-1973-2014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doi.org/10.1175/1520-0469(1990)047%3c1742:TROTMA%3e2.0.CO;2" TargetMode="External"/><Relationship Id="rId5" Type="http://schemas.openxmlformats.org/officeDocument/2006/relationships/hyperlink" Target="https://doi.org/10.2151/jmsj1965.53.2_121" TargetMode="External"/><Relationship Id="rId4" Type="http://schemas.openxmlformats.org/officeDocument/2006/relationships/hyperlink" Target="https://commons.und.edu/theses/4363/" TargetMode="External"/><Relationship Id="rId9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Relationship Id="rId4" Type="http://schemas.openxmlformats.org/officeDocument/2006/relationships/hyperlink" Target="https://scikit-learn.org/1.5/modules/generated/sklearn.ensemble.RandomForestClassifier.html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5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01B284A1-4730-FB4C-833B-613797609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76955"/>
            <a:ext cx="12192000" cy="1265967"/>
          </a:xfrm>
        </p:spPr>
        <p:txBody>
          <a:bodyPr>
            <a:noAutofit/>
          </a:bodyPr>
          <a:lstStyle/>
          <a:p>
            <a:r>
              <a:rPr lang="en-US" sz="4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Applying and Evaluating Tree-</a:t>
            </a:r>
            <a:r>
              <a:rPr lang="en-US" sz="4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Based Ensemble Methods </a:t>
            </a:r>
            <a:r>
              <a:rPr lang="en-US" sz="4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 Identify Ice Crystal Chain Aggregates during the IMPACTS Field Campaign</a:t>
            </a:r>
            <a:endParaRPr lang="en-US" sz="1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57FE60E-191E-874D-91EF-A815A8A5DD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20686" y="2830661"/>
            <a:ext cx="7453229" cy="63182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>
                <a:latin typeface="Times New Roman"/>
                <a:ea typeface="+mn-lt"/>
                <a:cs typeface="+mn-lt"/>
              </a:rPr>
              <a:t>Christian Nairy</a:t>
            </a:r>
            <a:r>
              <a:rPr lang="en-US" baseline="30000" dirty="0">
                <a:latin typeface="Times New Roman"/>
                <a:ea typeface="+mn-lt"/>
                <a:cs typeface="+mn-lt"/>
              </a:rPr>
              <a:t>1</a:t>
            </a:r>
            <a:r>
              <a:rPr lang="en-US" dirty="0">
                <a:latin typeface="Times New Roman"/>
                <a:ea typeface="+mn-lt"/>
                <a:cs typeface="+mn-lt"/>
              </a:rPr>
              <a:t> (</a:t>
            </a:r>
            <a:r>
              <a:rPr lang="en-US" dirty="0">
                <a:latin typeface="Times New Roman"/>
                <a:ea typeface="+mn-lt"/>
                <a:cs typeface="+mn-lt"/>
                <a:hlinkClick r:id="rId2"/>
              </a:rPr>
              <a:t>christian.nairy@und.edu</a:t>
            </a:r>
            <a:r>
              <a:rPr lang="en-US" dirty="0">
                <a:latin typeface="Times New Roman"/>
                <a:ea typeface="+mn-lt"/>
                <a:cs typeface="+mn-lt"/>
              </a:rPr>
              <a:t>), David Delene</a:t>
            </a:r>
            <a:r>
              <a:rPr lang="en-US" baseline="30000" dirty="0">
                <a:latin typeface="Times New Roman"/>
                <a:ea typeface="+mn-lt"/>
                <a:cs typeface="+mn-lt"/>
              </a:rPr>
              <a:t>1</a:t>
            </a:r>
            <a:r>
              <a:rPr lang="en-US" dirty="0">
                <a:latin typeface="Times New Roman"/>
                <a:ea typeface="+mn-lt"/>
                <a:cs typeface="+mn-lt"/>
              </a:rPr>
              <a:t>, Joseph Finlon</a:t>
            </a:r>
            <a:r>
              <a:rPr lang="en-US" baseline="30000" dirty="0">
                <a:latin typeface="Times New Roman"/>
                <a:ea typeface="+mn-lt"/>
                <a:cs typeface="+mn-lt"/>
              </a:rPr>
              <a:t>2, 3</a:t>
            </a:r>
            <a:r>
              <a:rPr lang="en-US" dirty="0">
                <a:latin typeface="Times New Roman"/>
                <a:ea typeface="+mn-lt"/>
                <a:cs typeface="+mn-lt"/>
              </a:rPr>
              <a:t>, John Yorks</a:t>
            </a:r>
            <a:r>
              <a:rPr lang="en-US" baseline="30000" dirty="0">
                <a:latin typeface="Times New Roman"/>
                <a:ea typeface="+mn-lt"/>
                <a:cs typeface="+mn-lt"/>
              </a:rPr>
              <a:t>2</a:t>
            </a:r>
            <a:r>
              <a:rPr lang="en-US" dirty="0">
                <a:latin typeface="Times New Roman"/>
                <a:ea typeface="+mn-lt"/>
                <a:cs typeface="+mn-lt"/>
              </a:rPr>
              <a:t>, and Kenneth L. Thornhill</a:t>
            </a:r>
            <a:r>
              <a:rPr lang="en-US" baseline="30000" dirty="0">
                <a:latin typeface="Times New Roman"/>
                <a:ea typeface="+mn-lt"/>
                <a:cs typeface="+mn-lt"/>
              </a:rPr>
              <a:t>4</a:t>
            </a:r>
            <a:endParaRPr lang="en-US" baseline="30000" dirty="0">
              <a:latin typeface="Times New Roman"/>
              <a:cs typeface="Times New Roman"/>
            </a:endParaRPr>
          </a:p>
          <a:p>
            <a:pPr>
              <a:spcBef>
                <a:spcPts val="400"/>
              </a:spcBef>
            </a:pPr>
            <a:r>
              <a:rPr lang="en-US" sz="1600" baseline="30000" dirty="0">
                <a:latin typeface="Times New Roman"/>
                <a:ea typeface="+mn-lt"/>
                <a:cs typeface="+mn-lt"/>
              </a:rPr>
              <a:t>1</a:t>
            </a:r>
            <a:r>
              <a:rPr lang="en-US" sz="1600" dirty="0">
                <a:latin typeface="Times New Roman"/>
                <a:ea typeface="+mn-lt"/>
                <a:cs typeface="+mn-lt"/>
              </a:rPr>
              <a:t>University of North Dakota, Department of Atmospheric Science</a:t>
            </a:r>
          </a:p>
          <a:p>
            <a:pPr>
              <a:spcBef>
                <a:spcPts val="400"/>
              </a:spcBef>
            </a:pPr>
            <a:r>
              <a:rPr lang="en-US" sz="1600" baseline="30000" dirty="0">
                <a:latin typeface="Times New Roman"/>
                <a:ea typeface="+mn-lt"/>
                <a:cs typeface="+mn-lt"/>
              </a:rPr>
              <a:t>2</a:t>
            </a:r>
            <a:r>
              <a:rPr lang="en-US" sz="1600" dirty="0">
                <a:latin typeface="Times New Roman"/>
                <a:ea typeface="+mn-lt"/>
                <a:cs typeface="+mn-lt"/>
              </a:rPr>
              <a:t>National Aeronautics and Space Administration (NASA) - Goddard Space Flight Center</a:t>
            </a:r>
            <a:endParaRPr lang="en-US" sz="1600" dirty="0">
              <a:latin typeface="Times New Roman"/>
              <a:cs typeface="Arial" panose="020B0604020202020204"/>
            </a:endParaRPr>
          </a:p>
          <a:p>
            <a:pPr>
              <a:spcBef>
                <a:spcPts val="400"/>
              </a:spcBef>
            </a:pPr>
            <a:r>
              <a:rPr lang="en-US" sz="1600" baseline="30000" dirty="0">
                <a:latin typeface="Times New Roman"/>
                <a:ea typeface="+mn-lt"/>
                <a:cs typeface="+mn-lt"/>
              </a:rPr>
              <a:t>3</a:t>
            </a:r>
            <a:r>
              <a:rPr lang="en-US" sz="1600" dirty="0">
                <a:latin typeface="Times New Roman"/>
                <a:ea typeface="+mn-lt"/>
                <a:cs typeface="+mn-lt"/>
              </a:rPr>
              <a:t>Earth System Science Interdisciplinary Center (ESSIC), University of Maryland</a:t>
            </a:r>
          </a:p>
          <a:p>
            <a:pPr>
              <a:spcBef>
                <a:spcPts val="400"/>
              </a:spcBef>
            </a:pPr>
            <a:r>
              <a:rPr lang="en-US" sz="1600" b="0" i="0" baseline="30000" dirty="0">
                <a:effectLst/>
                <a:latin typeface="Times New Roman" panose="02020603050405020304" pitchFamily="18" charset="0"/>
              </a:rPr>
              <a:t>4</a:t>
            </a:r>
            <a:r>
              <a:rPr lang="en-US" sz="1600" b="0" i="0" dirty="0">
                <a:effectLst/>
                <a:latin typeface="Times New Roman" panose="02020603050405020304" pitchFamily="18" charset="0"/>
              </a:rPr>
              <a:t>National Aeronautics and Space Administration (NASA), Langley Research Center</a:t>
            </a:r>
            <a:endParaRPr lang="en-US" sz="1400" dirty="0">
              <a:latin typeface="Times New Roman"/>
              <a:cs typeface="Arial" panose="020B0604020202020204"/>
            </a:endParaRPr>
          </a:p>
        </p:txBody>
      </p:sp>
      <p:pic>
        <p:nvPicPr>
          <p:cNvPr id="6" name="Picture 5" descr="Logo, icon&#10;&#10;Description automatically generated">
            <a:extLst>
              <a:ext uri="{FF2B5EF4-FFF2-40B4-BE49-F238E27FC236}">
                <a16:creationId xmlns:a16="http://schemas.microsoft.com/office/drawing/2014/main" id="{077CC2AC-6964-A0DB-E6EF-32F6179191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9430" y="4315078"/>
            <a:ext cx="2612570" cy="21671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A300DA-E441-2FA8-83FE-F66CC5964534}"/>
              </a:ext>
            </a:extLst>
          </p:cNvPr>
          <p:cNvSpPr txBox="1"/>
          <p:nvPr/>
        </p:nvSpPr>
        <p:spPr>
          <a:xfrm>
            <a:off x="579912" y="6550223"/>
            <a:ext cx="11032176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105th AMS Annual Meeting – Second Symposium on Cloud Physics: New and Emerging Measurement Methods in Cloud and Precipitation Research III</a:t>
            </a:r>
          </a:p>
        </p:txBody>
      </p:sp>
      <p:pic>
        <p:nvPicPr>
          <p:cNvPr id="4" name="Picture 3" descr="A logo with planes and map&#10;&#10;Description automatically generated">
            <a:extLst>
              <a:ext uri="{FF2B5EF4-FFF2-40B4-BE49-F238E27FC236}">
                <a16:creationId xmlns:a16="http://schemas.microsoft.com/office/drawing/2014/main" id="{8E9026DE-38D8-7E1B-1E84-DCCE270077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94078"/>
            <a:ext cx="2219420" cy="220938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D2D657B-8FA9-C07D-BE4E-4F88D0CC82CF}"/>
              </a:ext>
            </a:extLst>
          </p:cNvPr>
          <p:cNvGrpSpPr>
            <a:grpSpLocks noChangeAspect="1"/>
          </p:cNvGrpSpPr>
          <p:nvPr/>
        </p:nvGrpSpPr>
        <p:grpSpPr>
          <a:xfrm>
            <a:off x="4617276" y="4648043"/>
            <a:ext cx="2654710" cy="1828800"/>
            <a:chOff x="5071370" y="5040109"/>
            <a:chExt cx="1714500" cy="1181100"/>
          </a:xfrm>
        </p:grpSpPr>
        <p:pic>
          <p:nvPicPr>
            <p:cNvPr id="7" name="Picture 6" descr="A close-up of a snowflake&#10;&#10;Description automatically generated">
              <a:extLst>
                <a:ext uri="{FF2B5EF4-FFF2-40B4-BE49-F238E27FC236}">
                  <a16:creationId xmlns:a16="http://schemas.microsoft.com/office/drawing/2014/main" id="{C78F691E-81DC-2396-09FA-670543EAB8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6044" t="39748" r="7045" b="12413"/>
            <a:stretch/>
          </p:blipFill>
          <p:spPr>
            <a:xfrm>
              <a:off x="5071370" y="5040109"/>
              <a:ext cx="1714500" cy="1181100"/>
            </a:xfrm>
            <a:prstGeom prst="rect">
              <a:avLst/>
            </a:prstGeom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144663CE-E13C-DF23-9DF2-1DB3E00CDC85}"/>
                </a:ext>
              </a:extLst>
            </p:cNvPr>
            <p:cNvCxnSpPr>
              <a:cxnSpLocks/>
            </p:cNvCxnSpPr>
            <p:nvPr/>
          </p:nvCxnSpPr>
          <p:spPr>
            <a:xfrm>
              <a:off x="5157978" y="6108988"/>
              <a:ext cx="444500" cy="0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C7AA5AE-8874-5676-5C5D-3DB75B5B29A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61153" y="6039138"/>
              <a:ext cx="0" cy="13716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BE0EEAB0-C30E-7E18-C236-24F5CF0A8C0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99303" y="6039138"/>
              <a:ext cx="0" cy="13716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303203E-C17D-AF47-3480-DD6E94B15104}"/>
                </a:ext>
              </a:extLst>
            </p:cNvPr>
            <p:cNvSpPr txBox="1"/>
            <p:nvPr/>
          </p:nvSpPr>
          <p:spPr>
            <a:xfrm>
              <a:off x="5138603" y="5908945"/>
              <a:ext cx="512327" cy="19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200 </a:t>
              </a:r>
              <a:r>
                <a:rPr lang="el-GR" sz="1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μ</a:t>
              </a:r>
              <a:r>
                <a:rPr lang="en-US" sz="1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7481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1DC0E3-0462-860B-9E0C-763C903006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A group of graphs with different colored lines&#10;&#10;Description automatically generated with medium confidence">
            <a:extLst>
              <a:ext uri="{FF2B5EF4-FFF2-40B4-BE49-F238E27FC236}">
                <a16:creationId xmlns:a16="http://schemas.microsoft.com/office/drawing/2014/main" id="{A263A4EA-97D7-6B60-A979-BC9763374B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9526" y="806078"/>
            <a:ext cx="6391248" cy="51663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E69400-C038-8EFC-6D65-7F7310DB7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912"/>
            <a:ext cx="12191999" cy="712610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latin typeface="Times New Roman"/>
                <a:cs typeface="Times New Roman"/>
              </a:rPr>
              <a:t>Morphological Particle Attributes and Environmental Parameters</a:t>
            </a:r>
            <a:endParaRPr lang="en-US" sz="3200" b="1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ABAF751-A740-50DF-4542-FBFD6BA76BCC}"/>
              </a:ext>
            </a:extLst>
          </p:cNvPr>
          <p:cNvSpPr>
            <a:spLocks noGrp="1"/>
          </p:cNvSpPr>
          <p:nvPr/>
        </p:nvSpPr>
        <p:spPr>
          <a:xfrm>
            <a:off x="-83127" y="1515355"/>
            <a:ext cx="5930558" cy="534264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cs typeface="Times New Roman" panose="02020603050405020304" pitchFamily="18" charset="0"/>
              </a:rPr>
              <a:t>Attributes calculated for “all-in” CPI imaged particles </a:t>
            </a:r>
          </a:p>
          <a:p>
            <a:pPr marL="457200" lvl="1" indent="0">
              <a:buNone/>
            </a:pPr>
            <a:endParaRPr lang="en-US" dirty="0"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en-US" dirty="0">
              <a:cs typeface="Times New Roman" panose="02020603050405020304" pitchFamily="18" charset="0"/>
            </a:endParaRPr>
          </a:p>
          <a:p>
            <a:r>
              <a:rPr lang="en-US" dirty="0">
                <a:cs typeface="Times New Roman" panose="02020603050405020304" pitchFamily="18" charset="0"/>
              </a:rPr>
              <a:t>Key attributes/parameters used found that optimized the decision tree methods: </a:t>
            </a:r>
          </a:p>
          <a:p>
            <a:pPr lvl="1"/>
            <a:r>
              <a:rPr lang="en-US" sz="1800" dirty="0">
                <a:cs typeface="Times New Roman" panose="02020603050405020304" pitchFamily="18" charset="0"/>
              </a:rPr>
              <a:t>D</a:t>
            </a:r>
            <a:r>
              <a:rPr lang="en-US" sz="1800" baseline="-25000" dirty="0">
                <a:cs typeface="Times New Roman" panose="02020603050405020304" pitchFamily="18" charset="0"/>
              </a:rPr>
              <a:t>max</a:t>
            </a:r>
            <a:r>
              <a:rPr lang="en-US" sz="1800" dirty="0">
                <a:cs typeface="Times New Roman" panose="02020603050405020304" pitchFamily="18" charset="0"/>
              </a:rPr>
              <a:t>, Complexity*, Curl*, Compactness*, Fine Detail*, Solidity*, &amp; Temperature</a:t>
            </a:r>
            <a:endParaRPr lang="en-US" sz="3200" dirty="0"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en-US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cs typeface="Times New Roman" panose="02020603050405020304" pitchFamily="18" charset="0"/>
            </a:endParaRPr>
          </a:p>
        </p:txBody>
      </p:sp>
      <p:sp>
        <p:nvSpPr>
          <p:cNvPr id="14" name="Slide Number Placeholder 10">
            <a:extLst>
              <a:ext uri="{FF2B5EF4-FFF2-40B4-BE49-F238E27FC236}">
                <a16:creationId xmlns:a16="http://schemas.microsoft.com/office/drawing/2014/main" id="{D8F585F2-64E3-B68A-8ACB-9525FAB81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2393091" y="6912"/>
            <a:ext cx="2743200" cy="365125"/>
          </a:xfrm>
        </p:spPr>
        <p:txBody>
          <a:bodyPr/>
          <a:lstStyle/>
          <a:p>
            <a:fld id="{CDFFE814-68E4-0C4A-BCC3-703C26BE2070}" type="slidenum">
              <a:rPr lang="en-US" sz="1200" dirty="0" smtClean="0">
                <a:latin typeface="Times New Roman"/>
                <a:cs typeface="Times New Roman"/>
              </a:rPr>
              <a:pPr/>
              <a:t>10</a:t>
            </a:fld>
            <a:endParaRPr lang="en-US" sz="1200" dirty="0">
              <a:latin typeface="Times New Roman"/>
              <a:cs typeface="Times New Roman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29220F8-B658-3A0A-CCE8-0E0C55350065}"/>
              </a:ext>
            </a:extLst>
          </p:cNvPr>
          <p:cNvSpPr/>
          <p:nvPr/>
        </p:nvSpPr>
        <p:spPr>
          <a:xfrm>
            <a:off x="5759525" y="719522"/>
            <a:ext cx="6404283" cy="5329711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5C2A724-1B5F-1D06-9D47-A67D22959E74}"/>
              </a:ext>
            </a:extLst>
          </p:cNvPr>
          <p:cNvSpPr/>
          <p:nvPr/>
        </p:nvSpPr>
        <p:spPr>
          <a:xfrm>
            <a:off x="5818205" y="781873"/>
            <a:ext cx="2182794" cy="1288974"/>
          </a:xfrm>
          <a:prstGeom prst="rect">
            <a:avLst/>
          </a:prstGeom>
          <a:solidFill>
            <a:srgbClr val="FF0000">
              <a:alpha val="10659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9DBB39F-49EB-2028-606B-DEB19AB9D39D}"/>
              </a:ext>
            </a:extLst>
          </p:cNvPr>
          <p:cNvSpPr/>
          <p:nvPr/>
        </p:nvSpPr>
        <p:spPr>
          <a:xfrm>
            <a:off x="5820629" y="2097741"/>
            <a:ext cx="2117536" cy="1194099"/>
          </a:xfrm>
          <a:prstGeom prst="rect">
            <a:avLst/>
          </a:prstGeom>
          <a:solidFill>
            <a:srgbClr val="FF0000">
              <a:alpha val="10659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960F00E-591D-7416-364B-3280AE1DE3DB}"/>
              </a:ext>
            </a:extLst>
          </p:cNvPr>
          <p:cNvSpPr/>
          <p:nvPr/>
        </p:nvSpPr>
        <p:spPr>
          <a:xfrm>
            <a:off x="7979509" y="2097741"/>
            <a:ext cx="2032768" cy="1194099"/>
          </a:xfrm>
          <a:prstGeom prst="rect">
            <a:avLst/>
          </a:prstGeom>
          <a:solidFill>
            <a:srgbClr val="FF0000">
              <a:alpha val="10659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8365DC2-721A-45E9-6DB4-EF9D471B4F5F}"/>
              </a:ext>
            </a:extLst>
          </p:cNvPr>
          <p:cNvSpPr/>
          <p:nvPr/>
        </p:nvSpPr>
        <p:spPr>
          <a:xfrm>
            <a:off x="5820629" y="3407401"/>
            <a:ext cx="2095602" cy="1173414"/>
          </a:xfrm>
          <a:prstGeom prst="rect">
            <a:avLst/>
          </a:prstGeom>
          <a:solidFill>
            <a:srgbClr val="FF0000">
              <a:alpha val="10659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BD411CD-5FEE-25DC-864D-C3F8E3D2C5A5}"/>
              </a:ext>
            </a:extLst>
          </p:cNvPr>
          <p:cNvSpPr/>
          <p:nvPr/>
        </p:nvSpPr>
        <p:spPr>
          <a:xfrm>
            <a:off x="7950040" y="3407400"/>
            <a:ext cx="2076092" cy="1173414"/>
          </a:xfrm>
          <a:prstGeom prst="rect">
            <a:avLst/>
          </a:prstGeom>
          <a:solidFill>
            <a:srgbClr val="FF0000">
              <a:alpha val="10659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0999508-1D99-B224-ED39-0AD57BEF58B7}"/>
              </a:ext>
            </a:extLst>
          </p:cNvPr>
          <p:cNvSpPr/>
          <p:nvPr/>
        </p:nvSpPr>
        <p:spPr>
          <a:xfrm>
            <a:off x="10059941" y="2097741"/>
            <a:ext cx="2078750" cy="1194099"/>
          </a:xfrm>
          <a:prstGeom prst="rect">
            <a:avLst/>
          </a:prstGeom>
          <a:solidFill>
            <a:srgbClr val="FF0000">
              <a:alpha val="10659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800CEF5-C106-8530-8B1F-FFF2E68735A9}"/>
              </a:ext>
            </a:extLst>
          </p:cNvPr>
          <p:cNvSpPr/>
          <p:nvPr/>
        </p:nvSpPr>
        <p:spPr>
          <a:xfrm>
            <a:off x="5793632" y="4670060"/>
            <a:ext cx="2182794" cy="1295920"/>
          </a:xfrm>
          <a:prstGeom prst="rect">
            <a:avLst/>
          </a:prstGeom>
          <a:solidFill>
            <a:srgbClr val="FF0000">
              <a:alpha val="10659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C84405-5F97-E0F6-D502-21ABBCABD61F}"/>
              </a:ext>
            </a:extLst>
          </p:cNvPr>
          <p:cNvSpPr txBox="1"/>
          <p:nvPr/>
        </p:nvSpPr>
        <p:spPr>
          <a:xfrm>
            <a:off x="-83127" y="5081035"/>
            <a:ext cx="22758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*Equations in extra slides</a:t>
            </a:r>
          </a:p>
          <a:p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3B672E6-029A-EFFA-76EB-38DD025712AB}"/>
              </a:ext>
            </a:extLst>
          </p:cNvPr>
          <p:cNvSpPr txBox="1"/>
          <p:nvPr/>
        </p:nvSpPr>
        <p:spPr>
          <a:xfrm>
            <a:off x="8965" y="6617355"/>
            <a:ext cx="1103217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105th AMS Annual Meeting – Second Symposium on Cloud Physics: New and Emerging Measurement Methods in Cloud and Precipitation Research III</a:t>
            </a:r>
          </a:p>
        </p:txBody>
      </p:sp>
    </p:spTree>
    <p:extLst>
      <p:ext uri="{BB962C8B-B14F-4D97-AF65-F5344CB8AC3E}">
        <p14:creationId xmlns:p14="http://schemas.microsoft.com/office/powerpoint/2010/main" val="80981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1DC0E3-0462-860B-9E0C-763C903006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E69400-C038-8EFC-6D65-7F7310DB7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12610"/>
          </a:xfrm>
        </p:spPr>
        <p:txBody>
          <a:bodyPr/>
          <a:lstStyle/>
          <a:p>
            <a:pPr algn="ctr"/>
            <a:r>
              <a:rPr lang="en-US" b="1" dirty="0">
                <a:latin typeface="Times New Roman"/>
                <a:cs typeface="Times New Roman"/>
              </a:rPr>
              <a:t>Tree-Based Classifier Setup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ABAF751-A740-50DF-4542-FBFD6BA76BCC}"/>
              </a:ext>
            </a:extLst>
          </p:cNvPr>
          <p:cNvSpPr>
            <a:spLocks noGrp="1"/>
          </p:cNvSpPr>
          <p:nvPr/>
        </p:nvSpPr>
        <p:spPr>
          <a:xfrm>
            <a:off x="-8965" y="822618"/>
            <a:ext cx="12192000" cy="57444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cs typeface="Times New Roman" panose="02020603050405020304" pitchFamily="18" charset="0"/>
              </a:rPr>
              <a:t>Hyper-tuned for the most optimal result.</a:t>
            </a:r>
          </a:p>
          <a:p>
            <a:pPr lvl="1"/>
            <a:r>
              <a:rPr lang="en-US" sz="2000" dirty="0">
                <a:cs typeface="Times New Roman" panose="02020603050405020304" pitchFamily="18" charset="0"/>
              </a:rPr>
              <a:t>Key Parameters Used: D</a:t>
            </a:r>
            <a:r>
              <a:rPr lang="en-US" sz="2000" baseline="-25000" dirty="0">
                <a:cs typeface="Times New Roman" panose="02020603050405020304" pitchFamily="18" charset="0"/>
              </a:rPr>
              <a:t>max</a:t>
            </a:r>
            <a:r>
              <a:rPr lang="en-US" sz="2000" dirty="0">
                <a:cs typeface="Times New Roman" panose="02020603050405020304" pitchFamily="18" charset="0"/>
              </a:rPr>
              <a:t>, Complexity*, Curl*, Compactness*, Fine Detail*, Solidity*, &amp; Temperature</a:t>
            </a:r>
            <a:endParaRPr lang="en-US" sz="3200" dirty="0">
              <a:cs typeface="Times New Roman" panose="02020603050405020304" pitchFamily="18" charset="0"/>
            </a:endParaRPr>
          </a:p>
          <a:p>
            <a:pPr lvl="1"/>
            <a:endParaRPr lang="en-US" sz="2000" dirty="0"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en-US" sz="2000" dirty="0">
              <a:cs typeface="Times New Roman" panose="02020603050405020304" pitchFamily="18" charset="0"/>
            </a:endParaRPr>
          </a:p>
          <a:p>
            <a:r>
              <a:rPr lang="en-US" sz="2400" b="0" i="0" u="none" strike="noStrike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Random </a:t>
            </a:r>
            <a:r>
              <a:rPr lang="en-US" sz="2400" b="0" i="0" u="none" strike="noStrike" dirty="0" err="1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OverSampling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 (ROS) is applied to balance the dataset, improving sensitivity to rare chain aggregate occurrences.</a:t>
            </a:r>
            <a:endParaRPr lang="en-US" sz="2400" dirty="0">
              <a:cs typeface="Times New Roman" panose="02020603050405020304" pitchFamily="18" charset="0"/>
            </a:endParaRPr>
          </a:p>
          <a:p>
            <a:pPr lvl="1"/>
            <a:r>
              <a:rPr lang="en-US" sz="2000" dirty="0">
                <a:cs typeface="Times New Roman" panose="02020603050405020304" pitchFamily="18" charset="0"/>
              </a:rPr>
              <a:t>Total particles after ROS performed: 46,804 (50% chains, 50% non-chains) </a:t>
            </a:r>
          </a:p>
          <a:p>
            <a:endParaRPr lang="en-US" sz="2400" dirty="0">
              <a:cs typeface="Times New Roman" panose="02020603050405020304" pitchFamily="18" charset="0"/>
            </a:endParaRPr>
          </a:p>
          <a:p>
            <a:r>
              <a:rPr lang="en-US" sz="2400" dirty="0">
                <a:cs typeface="Times New Roman" panose="02020603050405020304" pitchFamily="18" charset="0"/>
              </a:rPr>
              <a:t>70% (36,762) used for training; 30% (14,042) used for testing and validation</a:t>
            </a:r>
          </a:p>
          <a:p>
            <a:pPr marL="0" indent="0">
              <a:buNone/>
            </a:pPr>
            <a:endParaRPr lang="en-US" sz="2400" dirty="0"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3200" b="1" dirty="0">
                <a:cs typeface="Times New Roman" panose="02020603050405020304" pitchFamily="18" charset="0"/>
              </a:rPr>
              <a:t>Random Forest Classifier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200" b="1" dirty="0" err="1">
                <a:cs typeface="Times New Roman" panose="02020603050405020304" pitchFamily="18" charset="0"/>
              </a:rPr>
              <a:t>eXtreme</a:t>
            </a:r>
            <a:r>
              <a:rPr lang="en-US" sz="3200" b="1" dirty="0">
                <a:cs typeface="Times New Roman" panose="02020603050405020304" pitchFamily="18" charset="0"/>
              </a:rPr>
              <a:t> Gradient Boosting (</a:t>
            </a:r>
            <a:r>
              <a:rPr lang="en-US" sz="3200" b="1" dirty="0" err="1">
                <a:cs typeface="Times New Roman" panose="02020603050405020304" pitchFamily="18" charset="0"/>
              </a:rPr>
              <a:t>XGBoost</a:t>
            </a:r>
            <a:r>
              <a:rPr lang="en-US" sz="3200" b="1" dirty="0">
                <a:cs typeface="Times New Roman" panose="02020603050405020304" pitchFamily="18" charset="0"/>
              </a:rPr>
              <a:t>) Classifier</a:t>
            </a:r>
          </a:p>
          <a:p>
            <a:pPr marL="0" indent="0">
              <a:buNone/>
            </a:pPr>
            <a:endParaRPr lang="en-US" sz="3200" dirty="0">
              <a:cs typeface="Times New Roman" panose="02020603050405020304" pitchFamily="18" charset="0"/>
            </a:endParaRPr>
          </a:p>
          <a:p>
            <a:endParaRPr lang="en-US" sz="2400" dirty="0">
              <a:cs typeface="Times New Roman" panose="02020603050405020304" pitchFamily="18" charset="0"/>
            </a:endParaRPr>
          </a:p>
          <a:p>
            <a:endParaRPr lang="en-US" sz="2400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cs typeface="Times New Roman" panose="02020603050405020304" pitchFamily="18" charset="0"/>
            </a:endParaRPr>
          </a:p>
        </p:txBody>
      </p:sp>
      <p:sp>
        <p:nvSpPr>
          <p:cNvPr id="14" name="Slide Number Placeholder 10">
            <a:extLst>
              <a:ext uri="{FF2B5EF4-FFF2-40B4-BE49-F238E27FC236}">
                <a16:creationId xmlns:a16="http://schemas.microsoft.com/office/drawing/2014/main" id="{D8F585F2-64E3-B68A-8ACB-9525FAB81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2321011" y="6356349"/>
            <a:ext cx="2743200" cy="365125"/>
          </a:xfrm>
        </p:spPr>
        <p:txBody>
          <a:bodyPr/>
          <a:lstStyle/>
          <a:p>
            <a:fld id="{CDFFE814-68E4-0C4A-BCC3-703C26BE2070}" type="slidenum">
              <a:rPr lang="en-US" sz="1200" dirty="0" smtClean="0">
                <a:latin typeface="Times New Roman"/>
                <a:cs typeface="Times New Roman"/>
              </a:rPr>
              <a:pPr/>
              <a:t>11</a:t>
            </a:fld>
            <a:endParaRPr lang="en-US" sz="1200" dirty="0">
              <a:latin typeface="Times New Roman"/>
              <a:cs typeface="Times New Roman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A2065D-9066-2693-099B-FCF42D6C55B5}"/>
              </a:ext>
            </a:extLst>
          </p:cNvPr>
          <p:cNvSpPr txBox="1"/>
          <p:nvPr/>
        </p:nvSpPr>
        <p:spPr>
          <a:xfrm>
            <a:off x="-8965" y="1537856"/>
            <a:ext cx="22758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*Equations in extra slides</a:t>
            </a:r>
          </a:p>
          <a:p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DC26BA-49B6-404E-AE56-FFA7D72AB61E}"/>
              </a:ext>
            </a:extLst>
          </p:cNvPr>
          <p:cNvSpPr txBox="1"/>
          <p:nvPr/>
        </p:nvSpPr>
        <p:spPr>
          <a:xfrm>
            <a:off x="8965" y="6617355"/>
            <a:ext cx="1103217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105th AMS Annual Meeting – Second Symposium on Cloud Physics: New and Emerging Measurement Methods in Cloud and Precipitation Research III</a:t>
            </a:r>
          </a:p>
        </p:txBody>
      </p:sp>
    </p:spTree>
    <p:extLst>
      <p:ext uri="{BB962C8B-B14F-4D97-AF65-F5344CB8AC3E}">
        <p14:creationId xmlns:p14="http://schemas.microsoft.com/office/powerpoint/2010/main" val="1360129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1DC0E3-0462-860B-9E0C-763C903006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E9078C8A-1A55-93C9-78D9-93F2C25272A4}"/>
              </a:ext>
            </a:extLst>
          </p:cNvPr>
          <p:cNvSpPr/>
          <p:nvPr/>
        </p:nvSpPr>
        <p:spPr>
          <a:xfrm>
            <a:off x="7398327" y="5888182"/>
            <a:ext cx="4793673" cy="9698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ABAF751-A740-50DF-4542-FBFD6BA76BCC}"/>
              </a:ext>
            </a:extLst>
          </p:cNvPr>
          <p:cNvSpPr>
            <a:spLocks noGrp="1"/>
          </p:cNvSpPr>
          <p:nvPr/>
        </p:nvSpPr>
        <p:spPr>
          <a:xfrm>
            <a:off x="0" y="808767"/>
            <a:ext cx="12192000" cy="60811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200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3200" dirty="0">
              <a:cs typeface="Times New Roman" panose="02020603050405020304" pitchFamily="18" charset="0"/>
            </a:endParaRPr>
          </a:p>
          <a:p>
            <a:endParaRPr lang="en-US" sz="2400" dirty="0">
              <a:cs typeface="Times New Roman" panose="02020603050405020304" pitchFamily="18" charset="0"/>
            </a:endParaRPr>
          </a:p>
          <a:p>
            <a:endParaRPr lang="en-US" sz="2400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cs typeface="Times New Roman" panose="02020603050405020304" pitchFamily="18" charset="0"/>
            </a:endParaRPr>
          </a:p>
        </p:txBody>
      </p:sp>
      <p:sp>
        <p:nvSpPr>
          <p:cNvPr id="14" name="Slide Number Placeholder 10">
            <a:extLst>
              <a:ext uri="{FF2B5EF4-FFF2-40B4-BE49-F238E27FC236}">
                <a16:creationId xmlns:a16="http://schemas.microsoft.com/office/drawing/2014/main" id="{D8F585F2-64E3-B68A-8ACB-9525FAB81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2321011" y="6356349"/>
            <a:ext cx="2743200" cy="365125"/>
          </a:xfrm>
        </p:spPr>
        <p:txBody>
          <a:bodyPr/>
          <a:lstStyle/>
          <a:p>
            <a:fld id="{CDFFE814-68E4-0C4A-BCC3-703C26BE2070}" type="slidenum">
              <a:rPr lang="en-US" sz="1200" dirty="0" smtClean="0">
                <a:latin typeface="Times New Roman"/>
                <a:cs typeface="Times New Roman"/>
              </a:rPr>
              <a:pPr/>
              <a:t>12</a:t>
            </a:fld>
            <a:endParaRPr lang="en-US" sz="1200" dirty="0">
              <a:latin typeface="Times New Roman"/>
              <a:cs typeface="Times New Roman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9F86966-725D-53F3-5815-5B8D18D14E99}"/>
              </a:ext>
            </a:extLst>
          </p:cNvPr>
          <p:cNvGrpSpPr/>
          <p:nvPr/>
        </p:nvGrpSpPr>
        <p:grpSpPr>
          <a:xfrm>
            <a:off x="892024" y="504028"/>
            <a:ext cx="10407947" cy="5210079"/>
            <a:chOff x="1433944" y="575836"/>
            <a:chExt cx="9324109" cy="4620429"/>
          </a:xfrm>
        </p:grpSpPr>
        <p:pic>
          <p:nvPicPr>
            <p:cNvPr id="16" name="Picture 15" descr="A graph of a number of different colored squares&#10;&#10;Description automatically generated with medium confidence">
              <a:extLst>
                <a:ext uri="{FF2B5EF4-FFF2-40B4-BE49-F238E27FC236}">
                  <a16:creationId xmlns:a16="http://schemas.microsoft.com/office/drawing/2014/main" id="{1E760BAE-F925-2D81-01BB-3F9BC52D3C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33944" y="575836"/>
              <a:ext cx="9324109" cy="4620429"/>
            </a:xfrm>
            <a:prstGeom prst="rect">
              <a:avLst/>
            </a:prstGeom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FFB3D867-1F05-8FA9-BA85-F01D6CBCDF16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808767"/>
              <a:ext cx="0" cy="4178869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6DABF4B1-3D11-1389-D193-C6363960AE45}"/>
              </a:ext>
            </a:extLst>
          </p:cNvPr>
          <p:cNvSpPr txBox="1"/>
          <p:nvPr/>
        </p:nvSpPr>
        <p:spPr>
          <a:xfrm>
            <a:off x="1558635" y="5772132"/>
            <a:ext cx="9324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Key Takeaway: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Less false positives (upper-right) and false negatives (lower left) using the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XGBoost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Classifier.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4CA65A5-1075-01B3-32F4-A96411034193}"/>
              </a:ext>
            </a:extLst>
          </p:cNvPr>
          <p:cNvSpPr/>
          <p:nvPr/>
        </p:nvSpPr>
        <p:spPr>
          <a:xfrm>
            <a:off x="1433944" y="5758277"/>
            <a:ext cx="9324109" cy="756811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55F25085-6B97-CFA8-B566-1FCC18C5B67C}"/>
              </a:ext>
            </a:extLst>
          </p:cNvPr>
          <p:cNvSpPr txBox="1">
            <a:spLocks/>
          </p:cNvSpPr>
          <p:nvPr/>
        </p:nvSpPr>
        <p:spPr>
          <a:xfrm>
            <a:off x="350109" y="-124695"/>
            <a:ext cx="11491782" cy="7126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sz="2800" b="1">
                <a:latin typeface="Times New Roman"/>
                <a:cs typeface="Times New Roman"/>
              </a:rPr>
              <a:t>Comparison: Random Forest to eXtreme Gradient Boosting (XGBoost)</a:t>
            </a:r>
            <a:endParaRPr lang="en-US" sz="28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19C692E-3249-3972-76AE-B63D6D301AAA}"/>
              </a:ext>
            </a:extLst>
          </p:cNvPr>
          <p:cNvSpPr txBox="1"/>
          <p:nvPr/>
        </p:nvSpPr>
        <p:spPr>
          <a:xfrm>
            <a:off x="8965" y="6617355"/>
            <a:ext cx="1103217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105th AMS Annual Meeting – Second Symposium on Cloud Physics: New and Emerging Measurement Methods in Cloud and Precipitation Research III</a:t>
            </a:r>
          </a:p>
        </p:txBody>
      </p:sp>
    </p:spTree>
    <p:extLst>
      <p:ext uri="{BB962C8B-B14F-4D97-AF65-F5344CB8AC3E}">
        <p14:creationId xmlns:p14="http://schemas.microsoft.com/office/powerpoint/2010/main" val="29045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1DC0E3-0462-860B-9E0C-763C903006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EEF4B7C-BD09-8C04-F05B-2223FEFEFB6D}"/>
              </a:ext>
            </a:extLst>
          </p:cNvPr>
          <p:cNvSpPr/>
          <p:nvPr/>
        </p:nvSpPr>
        <p:spPr>
          <a:xfrm>
            <a:off x="7398327" y="5888182"/>
            <a:ext cx="4793673" cy="9698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ABAF751-A740-50DF-4542-FBFD6BA76BCC}"/>
              </a:ext>
            </a:extLst>
          </p:cNvPr>
          <p:cNvSpPr>
            <a:spLocks noGrp="1"/>
          </p:cNvSpPr>
          <p:nvPr/>
        </p:nvSpPr>
        <p:spPr>
          <a:xfrm>
            <a:off x="0" y="808767"/>
            <a:ext cx="12192000" cy="60811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200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3200" dirty="0">
              <a:cs typeface="Times New Roman" panose="02020603050405020304" pitchFamily="18" charset="0"/>
            </a:endParaRPr>
          </a:p>
          <a:p>
            <a:endParaRPr lang="en-US" sz="2400" dirty="0">
              <a:cs typeface="Times New Roman" panose="02020603050405020304" pitchFamily="18" charset="0"/>
            </a:endParaRPr>
          </a:p>
          <a:p>
            <a:endParaRPr lang="en-US" sz="2400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cs typeface="Times New Roman" panose="02020603050405020304" pitchFamily="18" charset="0"/>
            </a:endParaRPr>
          </a:p>
        </p:txBody>
      </p:sp>
      <p:sp>
        <p:nvSpPr>
          <p:cNvPr id="14" name="Slide Number Placeholder 10">
            <a:extLst>
              <a:ext uri="{FF2B5EF4-FFF2-40B4-BE49-F238E27FC236}">
                <a16:creationId xmlns:a16="http://schemas.microsoft.com/office/drawing/2014/main" id="{D8F585F2-64E3-B68A-8ACB-9525FAB81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2321011" y="6356349"/>
            <a:ext cx="2743200" cy="365125"/>
          </a:xfrm>
        </p:spPr>
        <p:txBody>
          <a:bodyPr/>
          <a:lstStyle/>
          <a:p>
            <a:fld id="{CDFFE814-68E4-0C4A-BCC3-703C26BE2070}" type="slidenum">
              <a:rPr lang="en-US" sz="1200" dirty="0" smtClean="0">
                <a:latin typeface="Times New Roman"/>
                <a:cs typeface="Times New Roman"/>
              </a:rPr>
              <a:pPr/>
              <a:t>13</a:t>
            </a:fld>
            <a:endParaRPr lang="en-US" sz="1200" dirty="0">
              <a:latin typeface="Times New Roman"/>
              <a:cs typeface="Times New Roman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7F770D7-D75E-DE88-328A-6A5CF8AE9607}"/>
              </a:ext>
            </a:extLst>
          </p:cNvPr>
          <p:cNvSpPr txBox="1"/>
          <p:nvPr/>
        </p:nvSpPr>
        <p:spPr>
          <a:xfrm>
            <a:off x="1150858" y="4895071"/>
            <a:ext cx="1001497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Key Takeaways: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Random Forest weighs temperature strongly, though, accounts for most of the errors in the model.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XGBoost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recognizes and accounts for those errors, resulting in relatively balanced feature importance weights.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DF392AE-3CF6-1D4D-C001-D8B95FD8CE0F}"/>
              </a:ext>
            </a:extLst>
          </p:cNvPr>
          <p:cNvSpPr/>
          <p:nvPr/>
        </p:nvSpPr>
        <p:spPr>
          <a:xfrm>
            <a:off x="1026167" y="4881216"/>
            <a:ext cx="10014973" cy="1475133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red and blue bar chart&#10;&#10;Description automatically generated">
            <a:extLst>
              <a:ext uri="{FF2B5EF4-FFF2-40B4-BE49-F238E27FC236}">
                <a16:creationId xmlns:a16="http://schemas.microsoft.com/office/drawing/2014/main" id="{0BB69AF9-C295-2469-EAE0-BA5468C5FC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6852" y="449892"/>
            <a:ext cx="8993602" cy="4413307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9F0F6EBC-4227-4CFD-5F88-3F73A1182030}"/>
              </a:ext>
            </a:extLst>
          </p:cNvPr>
          <p:cNvSpPr txBox="1">
            <a:spLocks/>
          </p:cNvSpPr>
          <p:nvPr/>
        </p:nvSpPr>
        <p:spPr>
          <a:xfrm>
            <a:off x="350109" y="-124695"/>
            <a:ext cx="11491782" cy="7126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sz="2800" b="1">
                <a:latin typeface="Times New Roman"/>
                <a:cs typeface="Times New Roman"/>
              </a:rPr>
              <a:t>Comparison: Random Forest to eXtreme Gradient Boosting (XGBoost)</a:t>
            </a:r>
            <a:endParaRPr lang="en-US" sz="28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8A7026C-068E-77F6-375A-969D18077CAF}"/>
              </a:ext>
            </a:extLst>
          </p:cNvPr>
          <p:cNvSpPr txBox="1"/>
          <p:nvPr/>
        </p:nvSpPr>
        <p:spPr>
          <a:xfrm>
            <a:off x="8965" y="6617355"/>
            <a:ext cx="1103217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105th AMS Annual Meeting – Second Symposium on Cloud Physics: New and Emerging Measurement Methods in Cloud and Precipitation Research III</a:t>
            </a:r>
          </a:p>
        </p:txBody>
      </p:sp>
    </p:spTree>
    <p:extLst>
      <p:ext uri="{BB962C8B-B14F-4D97-AF65-F5344CB8AC3E}">
        <p14:creationId xmlns:p14="http://schemas.microsoft.com/office/powerpoint/2010/main" val="281042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1DC0E3-0462-860B-9E0C-763C903006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EEF4B7C-BD09-8C04-F05B-2223FEFEFB6D}"/>
              </a:ext>
            </a:extLst>
          </p:cNvPr>
          <p:cNvSpPr/>
          <p:nvPr/>
        </p:nvSpPr>
        <p:spPr>
          <a:xfrm>
            <a:off x="7398327" y="5888182"/>
            <a:ext cx="4793673" cy="9698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ABAF751-A740-50DF-4542-FBFD6BA76BCC}"/>
              </a:ext>
            </a:extLst>
          </p:cNvPr>
          <p:cNvSpPr>
            <a:spLocks noGrp="1"/>
          </p:cNvSpPr>
          <p:nvPr/>
        </p:nvSpPr>
        <p:spPr>
          <a:xfrm>
            <a:off x="0" y="808767"/>
            <a:ext cx="12192000" cy="60811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200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3200" dirty="0">
              <a:cs typeface="Times New Roman" panose="02020603050405020304" pitchFamily="18" charset="0"/>
            </a:endParaRPr>
          </a:p>
          <a:p>
            <a:endParaRPr lang="en-US" sz="2400" dirty="0">
              <a:cs typeface="Times New Roman" panose="02020603050405020304" pitchFamily="18" charset="0"/>
            </a:endParaRPr>
          </a:p>
          <a:p>
            <a:endParaRPr lang="en-US" sz="2400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cs typeface="Times New Roman" panose="02020603050405020304" pitchFamily="18" charset="0"/>
            </a:endParaRPr>
          </a:p>
        </p:txBody>
      </p:sp>
      <p:sp>
        <p:nvSpPr>
          <p:cNvPr id="14" name="Slide Number Placeholder 10">
            <a:extLst>
              <a:ext uri="{FF2B5EF4-FFF2-40B4-BE49-F238E27FC236}">
                <a16:creationId xmlns:a16="http://schemas.microsoft.com/office/drawing/2014/main" id="{D8F585F2-64E3-B68A-8ACB-9525FAB81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2321011" y="6356349"/>
            <a:ext cx="2743200" cy="365125"/>
          </a:xfrm>
        </p:spPr>
        <p:txBody>
          <a:bodyPr/>
          <a:lstStyle/>
          <a:p>
            <a:fld id="{CDFFE814-68E4-0C4A-BCC3-703C26BE2070}" type="slidenum">
              <a:rPr lang="en-US" sz="1200" dirty="0" smtClean="0">
                <a:latin typeface="Times New Roman"/>
                <a:cs typeface="Times New Roman"/>
              </a:rPr>
              <a:pPr/>
              <a:t>14</a:t>
            </a:fld>
            <a:endParaRPr lang="en-US" sz="1200" dirty="0">
              <a:latin typeface="Times New Roman"/>
              <a:cs typeface="Times New Roman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E90E5E-D56C-F546-4A82-066D3CCB9ECB}"/>
              </a:ext>
            </a:extLst>
          </p:cNvPr>
          <p:cNvSpPr txBox="1"/>
          <p:nvPr/>
        </p:nvSpPr>
        <p:spPr>
          <a:xfrm>
            <a:off x="1012411" y="5277824"/>
            <a:ext cx="102918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Key Takeaways: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XGBoost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demonstrates superior calibration, as reflected in its lower Brier score, meaning it provides more reliable probability estimates.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B50D5AE-B02E-EF53-6A5F-354A36FE5EF8}"/>
              </a:ext>
            </a:extLst>
          </p:cNvPr>
          <p:cNvSpPr/>
          <p:nvPr/>
        </p:nvSpPr>
        <p:spPr>
          <a:xfrm>
            <a:off x="887720" y="5263969"/>
            <a:ext cx="10416560" cy="1092380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aph with red and blue lines&#10;&#10;Description automatically generated">
            <a:extLst>
              <a:ext uri="{FF2B5EF4-FFF2-40B4-BE49-F238E27FC236}">
                <a16:creationId xmlns:a16="http://schemas.microsoft.com/office/drawing/2014/main" id="{A20CF867-8A88-5E89-585F-88B52B9EAF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5987" y="457773"/>
            <a:ext cx="6773746" cy="4693765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7B549868-C542-64DD-5327-B7FCA388FA8F}"/>
              </a:ext>
            </a:extLst>
          </p:cNvPr>
          <p:cNvSpPr txBox="1">
            <a:spLocks/>
          </p:cNvSpPr>
          <p:nvPr/>
        </p:nvSpPr>
        <p:spPr>
          <a:xfrm>
            <a:off x="350109" y="-124695"/>
            <a:ext cx="11491782" cy="7126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sz="2800" b="1">
                <a:latin typeface="Times New Roman"/>
                <a:cs typeface="Times New Roman"/>
              </a:rPr>
              <a:t>Comparison: Random Forest to eXtreme Gradient Boosting (XGBoost)</a:t>
            </a:r>
            <a:endParaRPr lang="en-US" sz="28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B9CA58C-6762-8397-0F94-20ABEC264A96}"/>
              </a:ext>
            </a:extLst>
          </p:cNvPr>
          <p:cNvSpPr txBox="1"/>
          <p:nvPr/>
        </p:nvSpPr>
        <p:spPr>
          <a:xfrm>
            <a:off x="8965" y="6617355"/>
            <a:ext cx="1103217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105th AMS Annual Meeting – Second Symposium on Cloud Physics: New and Emerging Measurement Methods in Cloud and Precipitation Research III</a:t>
            </a:r>
          </a:p>
        </p:txBody>
      </p:sp>
    </p:spTree>
    <p:extLst>
      <p:ext uri="{BB962C8B-B14F-4D97-AF65-F5344CB8AC3E}">
        <p14:creationId xmlns:p14="http://schemas.microsoft.com/office/powerpoint/2010/main" val="390904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1DC0E3-0462-860B-9E0C-763C903006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EEF4B7C-BD09-8C04-F05B-2223FEFEFB6D}"/>
              </a:ext>
            </a:extLst>
          </p:cNvPr>
          <p:cNvSpPr/>
          <p:nvPr/>
        </p:nvSpPr>
        <p:spPr>
          <a:xfrm>
            <a:off x="7398327" y="5888182"/>
            <a:ext cx="4793673" cy="9698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ABAF751-A740-50DF-4542-FBFD6BA76BCC}"/>
              </a:ext>
            </a:extLst>
          </p:cNvPr>
          <p:cNvSpPr>
            <a:spLocks noGrp="1"/>
          </p:cNvSpPr>
          <p:nvPr/>
        </p:nvSpPr>
        <p:spPr>
          <a:xfrm>
            <a:off x="0" y="808767"/>
            <a:ext cx="12192000" cy="60811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200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3200" dirty="0">
              <a:cs typeface="Times New Roman" panose="02020603050405020304" pitchFamily="18" charset="0"/>
            </a:endParaRPr>
          </a:p>
          <a:p>
            <a:endParaRPr lang="en-US" sz="2400" dirty="0">
              <a:cs typeface="Times New Roman" panose="02020603050405020304" pitchFamily="18" charset="0"/>
            </a:endParaRPr>
          </a:p>
          <a:p>
            <a:endParaRPr lang="en-US" sz="2400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cs typeface="Times New Roman" panose="02020603050405020304" pitchFamily="18" charset="0"/>
            </a:endParaRPr>
          </a:p>
        </p:txBody>
      </p:sp>
      <p:sp>
        <p:nvSpPr>
          <p:cNvPr id="14" name="Slide Number Placeholder 10">
            <a:extLst>
              <a:ext uri="{FF2B5EF4-FFF2-40B4-BE49-F238E27FC236}">
                <a16:creationId xmlns:a16="http://schemas.microsoft.com/office/drawing/2014/main" id="{D8F585F2-64E3-B68A-8ACB-9525FAB81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2321011" y="6356349"/>
            <a:ext cx="2743200" cy="365125"/>
          </a:xfrm>
        </p:spPr>
        <p:txBody>
          <a:bodyPr/>
          <a:lstStyle/>
          <a:p>
            <a:fld id="{CDFFE814-68E4-0C4A-BCC3-703C26BE2070}" type="slidenum">
              <a:rPr lang="en-US" sz="1200" dirty="0" smtClean="0">
                <a:latin typeface="Times New Roman"/>
                <a:cs typeface="Times New Roman"/>
              </a:rPr>
              <a:pPr/>
              <a:t>15</a:t>
            </a:fld>
            <a:endParaRPr lang="en-US" sz="1200" dirty="0">
              <a:latin typeface="Times New Roman"/>
              <a:cs typeface="Times New Roman"/>
            </a:endParaRPr>
          </a:p>
        </p:txBody>
      </p:sp>
      <p:pic>
        <p:nvPicPr>
          <p:cNvPr id="11" name="Picture 10" descr="A graph of a graph showing the size of a forest and training size&#10;&#10;Description automatically generated with medium confidence">
            <a:extLst>
              <a:ext uri="{FF2B5EF4-FFF2-40B4-BE49-F238E27FC236}">
                <a16:creationId xmlns:a16="http://schemas.microsoft.com/office/drawing/2014/main" id="{B4BD7905-8A3B-A300-6D90-BF85E480F4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4888" y="549924"/>
            <a:ext cx="6802223" cy="469087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1DA7279-ED6A-8788-24B8-FC5F47BB72CD}"/>
              </a:ext>
            </a:extLst>
          </p:cNvPr>
          <p:cNvSpPr txBox="1"/>
          <p:nvPr/>
        </p:nvSpPr>
        <p:spPr>
          <a:xfrm>
            <a:off x="1440030" y="5385153"/>
            <a:ext cx="97202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Key Takeaways: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XGBoost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consistently achieves higher accuracy with less data, indicating better learning efficiency.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XGBoost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outperforms Random Forest on validation accuracy.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Less overfitting (gaps between training and validation curves) with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XGBoost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D3BA1AC-DDF2-06D7-4994-0E5B906A9EA2}"/>
              </a:ext>
            </a:extLst>
          </p:cNvPr>
          <p:cNvSpPr/>
          <p:nvPr/>
        </p:nvSpPr>
        <p:spPr>
          <a:xfrm>
            <a:off x="1315339" y="5371299"/>
            <a:ext cx="9720274" cy="1214184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53F2EBA7-6865-EF70-23E3-86ECCFC8174D}"/>
              </a:ext>
            </a:extLst>
          </p:cNvPr>
          <p:cNvSpPr txBox="1">
            <a:spLocks/>
          </p:cNvSpPr>
          <p:nvPr/>
        </p:nvSpPr>
        <p:spPr>
          <a:xfrm>
            <a:off x="350109" y="-124695"/>
            <a:ext cx="11491782" cy="7126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sz="2800" b="1">
                <a:latin typeface="Times New Roman"/>
                <a:cs typeface="Times New Roman"/>
              </a:rPr>
              <a:t>Comparison: Random Forest to eXtreme Gradient Boosting (XGBoost)</a:t>
            </a:r>
            <a:endParaRPr lang="en-US" sz="28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1629C93-53C3-2A0F-2DFB-DB50A51B77F4}"/>
              </a:ext>
            </a:extLst>
          </p:cNvPr>
          <p:cNvSpPr txBox="1"/>
          <p:nvPr/>
        </p:nvSpPr>
        <p:spPr>
          <a:xfrm>
            <a:off x="8965" y="6617355"/>
            <a:ext cx="1103217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105th AMS Annual Meeting – Second Symposium on Cloud Physics: New and Emerging Measurement Methods in Cloud and Precipitation Research III</a:t>
            </a:r>
          </a:p>
        </p:txBody>
      </p:sp>
    </p:spTree>
    <p:extLst>
      <p:ext uri="{BB962C8B-B14F-4D97-AF65-F5344CB8AC3E}">
        <p14:creationId xmlns:p14="http://schemas.microsoft.com/office/powerpoint/2010/main" val="426890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1DC0E3-0462-860B-9E0C-763C903006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EEF4B7C-BD09-8C04-F05B-2223FEFEFB6D}"/>
              </a:ext>
            </a:extLst>
          </p:cNvPr>
          <p:cNvSpPr/>
          <p:nvPr/>
        </p:nvSpPr>
        <p:spPr>
          <a:xfrm>
            <a:off x="7398327" y="5888182"/>
            <a:ext cx="4793673" cy="9698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ABAF751-A740-50DF-4542-FBFD6BA76BCC}"/>
              </a:ext>
            </a:extLst>
          </p:cNvPr>
          <p:cNvSpPr>
            <a:spLocks noGrp="1"/>
          </p:cNvSpPr>
          <p:nvPr/>
        </p:nvSpPr>
        <p:spPr>
          <a:xfrm>
            <a:off x="0" y="808767"/>
            <a:ext cx="12192000" cy="60811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200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3200" dirty="0">
              <a:cs typeface="Times New Roman" panose="02020603050405020304" pitchFamily="18" charset="0"/>
            </a:endParaRPr>
          </a:p>
          <a:p>
            <a:endParaRPr lang="en-US" sz="2400" dirty="0">
              <a:cs typeface="Times New Roman" panose="02020603050405020304" pitchFamily="18" charset="0"/>
            </a:endParaRPr>
          </a:p>
          <a:p>
            <a:endParaRPr lang="en-US" sz="2400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cs typeface="Times New Roman" panose="02020603050405020304" pitchFamily="18" charset="0"/>
            </a:endParaRPr>
          </a:p>
        </p:txBody>
      </p:sp>
      <p:sp>
        <p:nvSpPr>
          <p:cNvPr id="14" name="Slide Number Placeholder 10">
            <a:extLst>
              <a:ext uri="{FF2B5EF4-FFF2-40B4-BE49-F238E27FC236}">
                <a16:creationId xmlns:a16="http://schemas.microsoft.com/office/drawing/2014/main" id="{D8F585F2-64E3-B68A-8ACB-9525FAB81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2321011" y="6356349"/>
            <a:ext cx="2743200" cy="365125"/>
          </a:xfrm>
        </p:spPr>
        <p:txBody>
          <a:bodyPr/>
          <a:lstStyle/>
          <a:p>
            <a:fld id="{CDFFE814-68E4-0C4A-BCC3-703C26BE2070}" type="slidenum">
              <a:rPr lang="en-US" sz="1200" dirty="0" smtClean="0">
                <a:latin typeface="Times New Roman"/>
                <a:cs typeface="Times New Roman"/>
              </a:rPr>
              <a:pPr/>
              <a:t>16</a:t>
            </a:fld>
            <a:endParaRPr lang="en-US" sz="1200" dirty="0">
              <a:latin typeface="Times New Roman"/>
              <a:cs typeface="Times New Roman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1DA7279-ED6A-8788-24B8-FC5F47BB72CD}"/>
              </a:ext>
            </a:extLst>
          </p:cNvPr>
          <p:cNvSpPr txBox="1"/>
          <p:nvPr/>
        </p:nvSpPr>
        <p:spPr>
          <a:xfrm>
            <a:off x="2021664" y="5385154"/>
            <a:ext cx="83076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Key Takeaways: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Polarized (with minimum overlap) in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XGBoost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predictions (more confidence).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Random Forest is less confident likely due to errors arising from the highly weighted temperature attribute.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D3BA1AC-DDF2-06D7-4994-0E5B906A9EA2}"/>
              </a:ext>
            </a:extLst>
          </p:cNvPr>
          <p:cNvSpPr/>
          <p:nvPr/>
        </p:nvSpPr>
        <p:spPr>
          <a:xfrm>
            <a:off x="1896972" y="5371299"/>
            <a:ext cx="8331471" cy="1209545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omparison of a graph&#10;&#10;Description automatically generated with medium confidence">
            <a:extLst>
              <a:ext uri="{FF2B5EF4-FFF2-40B4-BE49-F238E27FC236}">
                <a16:creationId xmlns:a16="http://schemas.microsoft.com/office/drawing/2014/main" id="{F40D607A-0F52-7BB0-2553-88D185BC54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2889" y="549727"/>
            <a:ext cx="9559636" cy="4691069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66BFA25C-9AEB-83F7-BB8E-98363BBDCA4F}"/>
              </a:ext>
            </a:extLst>
          </p:cNvPr>
          <p:cNvSpPr txBox="1">
            <a:spLocks/>
          </p:cNvSpPr>
          <p:nvPr/>
        </p:nvSpPr>
        <p:spPr>
          <a:xfrm>
            <a:off x="350109" y="-124695"/>
            <a:ext cx="11491782" cy="7126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sz="2800" b="1">
                <a:latin typeface="Times New Roman"/>
                <a:cs typeface="Times New Roman"/>
              </a:rPr>
              <a:t>Comparison: Random Forest to eXtreme Gradient Boosting (XGBoost)</a:t>
            </a:r>
            <a:endParaRPr lang="en-US" sz="28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DA9E8CD-E279-BF1F-5D77-7201A56C8AA9}"/>
              </a:ext>
            </a:extLst>
          </p:cNvPr>
          <p:cNvSpPr txBox="1"/>
          <p:nvPr/>
        </p:nvSpPr>
        <p:spPr>
          <a:xfrm>
            <a:off x="8965" y="6617355"/>
            <a:ext cx="1103217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105th AMS Annual Meeting – Second Symposium on Cloud Physics: New and Emerging Measurement Methods in Cloud and Precipitation Research III</a:t>
            </a:r>
          </a:p>
        </p:txBody>
      </p:sp>
    </p:spTree>
    <p:extLst>
      <p:ext uri="{BB962C8B-B14F-4D97-AF65-F5344CB8AC3E}">
        <p14:creationId xmlns:p14="http://schemas.microsoft.com/office/powerpoint/2010/main" val="4162476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6E8B484-D5B8-E9D1-44B6-CAE04A77C040}"/>
              </a:ext>
            </a:extLst>
          </p:cNvPr>
          <p:cNvSpPr/>
          <p:nvPr/>
        </p:nvSpPr>
        <p:spPr>
          <a:xfrm>
            <a:off x="7398327" y="5888182"/>
            <a:ext cx="4793673" cy="9698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DB0445-E8C1-6837-F186-70F2DD523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FE814-68E4-0C4A-BCC3-703C26BE2070}" type="slidenum">
              <a:rPr lang="en-US" smtClean="0"/>
              <a:pPr/>
              <a:t>17</a:t>
            </a:fld>
            <a:endParaRPr lang="en-US"/>
          </a:p>
        </p:txBody>
      </p:sp>
      <p:graphicFrame>
        <p:nvGraphicFramePr>
          <p:cNvPr id="5" name="Table 14">
            <a:extLst>
              <a:ext uri="{FF2B5EF4-FFF2-40B4-BE49-F238E27FC236}">
                <a16:creationId xmlns:a16="http://schemas.microsoft.com/office/drawing/2014/main" id="{9104C96F-46D1-CFB5-6BC5-AFB4AF382A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5237883"/>
              </p:ext>
            </p:extLst>
          </p:nvPr>
        </p:nvGraphicFramePr>
        <p:xfrm>
          <a:off x="350109" y="587915"/>
          <a:ext cx="11457707" cy="2648744"/>
        </p:xfrm>
        <a:graphic>
          <a:graphicData uri="http://schemas.openxmlformats.org/drawingml/2006/table">
            <a:tbl>
              <a:tblPr firstRow="1" bandRow="1">
                <a:effectLst/>
                <a:tableStyleId>{93296810-A885-4BE3-A3E7-6D5BEEA58F35}</a:tableStyleId>
              </a:tblPr>
              <a:tblGrid>
                <a:gridCol w="2517782">
                  <a:extLst>
                    <a:ext uri="{9D8B030D-6E8A-4147-A177-3AD203B41FA5}">
                      <a16:colId xmlns:a16="http://schemas.microsoft.com/office/drawing/2014/main" val="721087549"/>
                    </a:ext>
                  </a:extLst>
                </a:gridCol>
                <a:gridCol w="1297471">
                  <a:extLst>
                    <a:ext uri="{9D8B030D-6E8A-4147-A177-3AD203B41FA5}">
                      <a16:colId xmlns:a16="http://schemas.microsoft.com/office/drawing/2014/main" val="3518071526"/>
                    </a:ext>
                  </a:extLst>
                </a:gridCol>
                <a:gridCol w="1403026">
                  <a:extLst>
                    <a:ext uri="{9D8B030D-6E8A-4147-A177-3AD203B41FA5}">
                      <a16:colId xmlns:a16="http://schemas.microsoft.com/office/drawing/2014/main" val="1938225483"/>
                    </a:ext>
                  </a:extLst>
                </a:gridCol>
                <a:gridCol w="1760667">
                  <a:extLst>
                    <a:ext uri="{9D8B030D-6E8A-4147-A177-3AD203B41FA5}">
                      <a16:colId xmlns:a16="http://schemas.microsoft.com/office/drawing/2014/main" val="2148905575"/>
                    </a:ext>
                  </a:extLst>
                </a:gridCol>
                <a:gridCol w="1359047">
                  <a:extLst>
                    <a:ext uri="{9D8B030D-6E8A-4147-A177-3AD203B41FA5}">
                      <a16:colId xmlns:a16="http://schemas.microsoft.com/office/drawing/2014/main" val="2679910278"/>
                    </a:ext>
                  </a:extLst>
                </a:gridCol>
                <a:gridCol w="1559857">
                  <a:extLst>
                    <a:ext uri="{9D8B030D-6E8A-4147-A177-3AD203B41FA5}">
                      <a16:colId xmlns:a16="http://schemas.microsoft.com/office/drawing/2014/main" val="3921775273"/>
                    </a:ext>
                  </a:extLst>
                </a:gridCol>
                <a:gridCol w="1559857">
                  <a:extLst>
                    <a:ext uri="{9D8B030D-6E8A-4147-A177-3AD203B41FA5}">
                      <a16:colId xmlns:a16="http://schemas.microsoft.com/office/drawing/2014/main" val="3732599503"/>
                    </a:ext>
                  </a:extLst>
                </a:gridCol>
              </a:tblGrid>
              <a:tr h="397272"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u="sng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Class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  <a:alpha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800" u="sng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Random Forest Classification Report</a:t>
                      </a:r>
                      <a:endParaRPr lang="en-US" sz="1800" u="sng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0700C2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u="sng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u="sng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sng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XGBoost</a:t>
                      </a:r>
                      <a:r>
                        <a:rPr lang="en-US" sz="1800" u="sng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Classification Report</a:t>
                      </a:r>
                    </a:p>
                  </a:txBody>
                  <a:tcPr anchor="ctr">
                    <a:solidFill>
                      <a:srgbClr val="FF0000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u="sng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u="sng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6615328"/>
                  </a:ext>
                </a:extLst>
              </a:tr>
              <a:tr h="397272">
                <a:tc vMerge="1">
                  <a:txBody>
                    <a:bodyPr/>
                    <a:lstStyle/>
                    <a:p>
                      <a:pPr algn="ctr"/>
                      <a:endParaRPr lang="en-US" sz="1600" u="sng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0700C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u="sng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Precision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u="sng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Recall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u="sng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F1-Score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u="sng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Precision</a:t>
                      </a:r>
                    </a:p>
                  </a:txBody>
                  <a:tcPr anchor="ctr">
                    <a:solidFill>
                      <a:srgbClr val="FF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u="sng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Recall</a:t>
                      </a:r>
                    </a:p>
                  </a:txBody>
                  <a:tcPr anchor="ctr">
                    <a:solidFill>
                      <a:srgbClr val="FF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u="sng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F1-Score</a:t>
                      </a:r>
                    </a:p>
                  </a:txBody>
                  <a:tcPr anchor="ctr">
                    <a:solidFill>
                      <a:srgbClr val="FF00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81382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Non-Chain Aggregate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86%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92%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89%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94%</a:t>
                      </a:r>
                    </a:p>
                  </a:txBody>
                  <a:tcPr anchor="ctr">
                    <a:solidFill>
                      <a:srgbClr val="FF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98%</a:t>
                      </a:r>
                    </a:p>
                  </a:txBody>
                  <a:tcPr anchor="ctr">
                    <a:solidFill>
                      <a:srgbClr val="FF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96%</a:t>
                      </a:r>
                    </a:p>
                  </a:txBody>
                  <a:tcPr anchor="ctr">
                    <a:solidFill>
                      <a:srgbClr val="FF00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79879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Chain Aggregate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91%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84%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88%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98%</a:t>
                      </a:r>
                    </a:p>
                  </a:txBody>
                  <a:tcPr anchor="ctr">
                    <a:solidFill>
                      <a:srgbClr val="FF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94%</a:t>
                      </a:r>
                    </a:p>
                  </a:txBody>
                  <a:tcPr anchor="ctr">
                    <a:solidFill>
                      <a:srgbClr val="FF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96%</a:t>
                      </a:r>
                    </a:p>
                  </a:txBody>
                  <a:tcPr anchor="ctr">
                    <a:solidFill>
                      <a:srgbClr val="FF00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02961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Overall Accuracy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  <a:alpha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88%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96%</a:t>
                      </a:r>
                    </a:p>
                  </a:txBody>
                  <a:tcPr anchor="ctr">
                    <a:solidFill>
                      <a:srgbClr val="FF0000">
                        <a:alpha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46919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RMSE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  <a:alpha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0.34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0.17</a:t>
                      </a:r>
                    </a:p>
                  </a:txBody>
                  <a:tcPr anchor="ctr">
                    <a:solidFill>
                      <a:srgbClr val="FF0000">
                        <a:alpha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477573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CV Accuracy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  <a:alpha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96%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96%</a:t>
                      </a:r>
                    </a:p>
                  </a:txBody>
                  <a:tcPr anchor="ctr">
                    <a:solidFill>
                      <a:srgbClr val="FF0000">
                        <a:alpha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56951143"/>
                  </a:ext>
                </a:extLst>
              </a:tr>
            </a:tbl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3B08CD2-6E8F-0E6A-5D5E-2D6DECC64B31}"/>
              </a:ext>
            </a:extLst>
          </p:cNvPr>
          <p:cNvCxnSpPr>
            <a:cxnSpLocks/>
          </p:cNvCxnSpPr>
          <p:nvPr/>
        </p:nvCxnSpPr>
        <p:spPr>
          <a:xfrm>
            <a:off x="7315199" y="587915"/>
            <a:ext cx="0" cy="2648744"/>
          </a:xfrm>
          <a:prstGeom prst="line">
            <a:avLst/>
          </a:prstGeom>
          <a:ln w="317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AAECA13A-4612-83E8-4EEA-628588CE9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109" y="-124695"/>
            <a:ext cx="11491782" cy="712610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>
                <a:latin typeface="Times New Roman"/>
                <a:cs typeface="Times New Roman"/>
              </a:rPr>
              <a:t>Comparison: Random Forest to </a:t>
            </a:r>
            <a:r>
              <a:rPr lang="en-US" sz="2800" b="1" dirty="0" err="1">
                <a:latin typeface="Times New Roman"/>
                <a:cs typeface="Times New Roman"/>
              </a:rPr>
              <a:t>eXtreme</a:t>
            </a:r>
            <a:r>
              <a:rPr lang="en-US" sz="2800" b="1" dirty="0">
                <a:latin typeface="Times New Roman"/>
                <a:cs typeface="Times New Roman"/>
              </a:rPr>
              <a:t> Gradient Boosting (</a:t>
            </a:r>
            <a:r>
              <a:rPr lang="en-US" sz="2800" b="1" dirty="0" err="1">
                <a:latin typeface="Times New Roman"/>
                <a:cs typeface="Times New Roman"/>
              </a:rPr>
              <a:t>XGBoost</a:t>
            </a:r>
            <a:r>
              <a:rPr lang="en-US" sz="2800" b="1" dirty="0">
                <a:latin typeface="Times New Roman"/>
                <a:cs typeface="Times New Roman"/>
              </a:rPr>
              <a:t>)</a:t>
            </a:r>
            <a:endParaRPr lang="en-US" sz="2800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DC9C865F-86E2-5B83-BD20-3ACB2EFBEC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8884425"/>
              </p:ext>
            </p:extLst>
          </p:nvPr>
        </p:nvGraphicFramePr>
        <p:xfrm>
          <a:off x="350115" y="3383071"/>
          <a:ext cx="11491776" cy="292858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03921">
                  <a:extLst>
                    <a:ext uri="{9D8B030D-6E8A-4147-A177-3AD203B41FA5}">
                      <a16:colId xmlns:a16="http://schemas.microsoft.com/office/drawing/2014/main" val="2163396081"/>
                    </a:ext>
                  </a:extLst>
                </a:gridCol>
                <a:gridCol w="4461164">
                  <a:extLst>
                    <a:ext uri="{9D8B030D-6E8A-4147-A177-3AD203B41FA5}">
                      <a16:colId xmlns:a16="http://schemas.microsoft.com/office/drawing/2014/main" val="1076711681"/>
                    </a:ext>
                  </a:extLst>
                </a:gridCol>
                <a:gridCol w="4526691">
                  <a:extLst>
                    <a:ext uri="{9D8B030D-6E8A-4147-A177-3AD203B41FA5}">
                      <a16:colId xmlns:a16="http://schemas.microsoft.com/office/drawing/2014/main" val="1164599983"/>
                    </a:ext>
                  </a:extLst>
                </a:gridCol>
              </a:tblGrid>
              <a:tr h="46361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kern="150" dirty="0">
                        <a:effectLst/>
                        <a:latin typeface="Times New Roman" panose="02020603050405020304" pitchFamily="18" charset="0"/>
                        <a:ea typeface="Noto Serif CJK SC"/>
                        <a:cs typeface="Times New Roman" panose="02020603050405020304" pitchFamily="18" charset="0"/>
                      </a:endParaRPr>
                    </a:p>
                  </a:txBody>
                  <a:tcPr marL="17780" marR="17780" marT="17780" marB="1778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Noto Serif CJK SC"/>
                          <a:cs typeface="Times New Roman" panose="02020603050405020304" pitchFamily="18" charset="0"/>
                        </a:rPr>
                        <a:t>Random Forest Classifier</a:t>
                      </a:r>
                    </a:p>
                  </a:txBody>
                  <a:tcPr marL="17780" marR="17780" marT="17780" marB="17780" anchor="ctr">
                    <a:solidFill>
                      <a:srgbClr val="0700C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5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XGBoost</a:t>
                      </a:r>
                      <a:r>
                        <a:rPr lang="en-US" sz="1800" kern="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Classifier</a:t>
                      </a:r>
                      <a:endParaRPr lang="en-US" sz="1800" b="1" kern="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Noto Serif CJK SC"/>
                        <a:cs typeface="Times New Roman" panose="02020603050405020304" pitchFamily="18" charset="0"/>
                      </a:endParaRPr>
                    </a:p>
                  </a:txBody>
                  <a:tcPr marL="17780" marR="17780" marT="17780" marB="17780" anchor="ctr">
                    <a:solidFill>
                      <a:srgbClr val="FF0000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9349434"/>
                  </a:ext>
                </a:extLst>
              </a:tr>
              <a:tr h="46361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Tree Building</a:t>
                      </a:r>
                      <a:endParaRPr lang="en-US" sz="1600" kern="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Noto Serif CJK SC"/>
                        <a:cs typeface="Times New Roman" panose="02020603050405020304" pitchFamily="18" charset="0"/>
                      </a:endParaRPr>
                    </a:p>
                  </a:txBody>
                  <a:tcPr marL="17780" marR="17780" marT="17780" marB="1778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Parallel (bagging)</a:t>
                      </a:r>
                      <a:endParaRPr lang="en-US" sz="1800" b="1" kern="150" dirty="0">
                        <a:effectLst/>
                        <a:latin typeface="Times New Roman" panose="02020603050405020304" pitchFamily="18" charset="0"/>
                        <a:ea typeface="Noto Serif CJK SC"/>
                        <a:cs typeface="Times New Roman" panose="02020603050405020304" pitchFamily="18" charset="0"/>
                      </a:endParaRPr>
                    </a:p>
                  </a:txBody>
                  <a:tcPr marL="17780" marR="17780" marT="17780" marB="1778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Sequential (boosting)</a:t>
                      </a:r>
                      <a:endParaRPr lang="en-US" sz="1800" b="1" kern="150" dirty="0">
                        <a:effectLst/>
                        <a:latin typeface="Times New Roman" panose="02020603050405020304" pitchFamily="18" charset="0"/>
                        <a:ea typeface="Noto Serif CJK SC"/>
                        <a:cs typeface="Times New Roman" panose="02020603050405020304" pitchFamily="18" charset="0"/>
                      </a:endParaRPr>
                    </a:p>
                  </a:txBody>
                  <a:tcPr marL="17780" marR="17780" marT="17780" marB="17780" anchor="ctr">
                    <a:solidFill>
                      <a:srgbClr val="FF00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4440137"/>
                  </a:ext>
                </a:extLst>
              </a:tr>
              <a:tr h="46361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Error Handling</a:t>
                      </a:r>
                      <a:endParaRPr lang="en-US" sz="1600" kern="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Noto Serif CJK SC"/>
                        <a:cs typeface="Times New Roman" panose="02020603050405020304" pitchFamily="18" charset="0"/>
                      </a:endParaRPr>
                    </a:p>
                  </a:txBody>
                  <a:tcPr marL="17780" marR="17780" marT="17780" marB="1778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Averages results across many trees</a:t>
                      </a:r>
                      <a:endParaRPr lang="en-US" sz="1800" b="1" kern="150" dirty="0">
                        <a:effectLst/>
                        <a:latin typeface="Times New Roman" panose="02020603050405020304" pitchFamily="18" charset="0"/>
                        <a:ea typeface="Noto Serif CJK SC"/>
                        <a:cs typeface="Times New Roman" panose="02020603050405020304" pitchFamily="18" charset="0"/>
                      </a:endParaRPr>
                    </a:p>
                  </a:txBody>
                  <a:tcPr marL="17780" marR="17780" marT="17780" marB="1778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Corrects previous tree errors iteratively</a:t>
                      </a:r>
                      <a:endParaRPr lang="en-US" sz="1800" b="1" kern="150" dirty="0">
                        <a:effectLst/>
                        <a:latin typeface="Times New Roman" panose="02020603050405020304" pitchFamily="18" charset="0"/>
                        <a:ea typeface="Noto Serif CJK SC"/>
                        <a:cs typeface="Times New Roman" panose="02020603050405020304" pitchFamily="18" charset="0"/>
                      </a:endParaRPr>
                    </a:p>
                  </a:txBody>
                  <a:tcPr marL="17780" marR="17780" marT="17780" marB="17780" anchor="ctr">
                    <a:solidFill>
                      <a:srgbClr val="FF00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3249112"/>
                  </a:ext>
                </a:extLst>
              </a:tr>
              <a:tr h="61050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Focus</a:t>
                      </a:r>
                      <a:endParaRPr lang="en-US" sz="1600" kern="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Noto Serif CJK SC"/>
                        <a:cs typeface="Times New Roman" panose="02020603050405020304" pitchFamily="18" charset="0"/>
                      </a:endParaRPr>
                    </a:p>
                  </a:txBody>
                  <a:tcPr marL="17780" marR="17780" marT="17780" marB="1778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Reducing variance (stabilizing predictions)</a:t>
                      </a:r>
                      <a:endParaRPr lang="en-US" sz="1800" kern="150" dirty="0">
                        <a:effectLst/>
                        <a:latin typeface="Times New Roman" panose="02020603050405020304" pitchFamily="18" charset="0"/>
                        <a:ea typeface="Noto Serif CJK SC"/>
                        <a:cs typeface="Times New Roman" panose="02020603050405020304" pitchFamily="18" charset="0"/>
                      </a:endParaRPr>
                    </a:p>
                  </a:txBody>
                  <a:tcPr marL="17780" marR="17780" marT="17780" marB="1778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Reducing bias (minimizing error)</a:t>
                      </a:r>
                      <a:endParaRPr lang="en-US" sz="1800" kern="150" dirty="0">
                        <a:effectLst/>
                        <a:latin typeface="Times New Roman" panose="02020603050405020304" pitchFamily="18" charset="0"/>
                        <a:ea typeface="Noto Serif CJK SC"/>
                        <a:cs typeface="Times New Roman" panose="02020603050405020304" pitchFamily="18" charset="0"/>
                      </a:endParaRPr>
                    </a:p>
                  </a:txBody>
                  <a:tcPr marL="17780" marR="17780" marT="17780" marB="17780" anchor="ctr">
                    <a:solidFill>
                      <a:srgbClr val="FF00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6060632"/>
                  </a:ext>
                </a:extLst>
              </a:tr>
              <a:tr h="46361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Speed</a:t>
                      </a:r>
                      <a:endParaRPr lang="en-US" sz="1600" kern="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Noto Serif CJK SC"/>
                        <a:cs typeface="Times New Roman" panose="02020603050405020304" pitchFamily="18" charset="0"/>
                      </a:endParaRPr>
                    </a:p>
                  </a:txBody>
                  <a:tcPr marL="17780" marR="17780" marT="17780" marB="1778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Slower, especially with large datasets</a:t>
                      </a:r>
                      <a:endParaRPr lang="en-US" sz="1800" kern="150" dirty="0">
                        <a:effectLst/>
                        <a:latin typeface="Times New Roman" panose="02020603050405020304" pitchFamily="18" charset="0"/>
                        <a:ea typeface="Noto Serif CJK SC"/>
                        <a:cs typeface="Times New Roman" panose="02020603050405020304" pitchFamily="18" charset="0"/>
                      </a:endParaRPr>
                    </a:p>
                  </a:txBody>
                  <a:tcPr marL="17780" marR="17780" marT="17780" marB="1778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Optimized for faster performance</a:t>
                      </a:r>
                      <a:endParaRPr lang="en-US" sz="1800" kern="150">
                        <a:effectLst/>
                        <a:latin typeface="Times New Roman" panose="02020603050405020304" pitchFamily="18" charset="0"/>
                        <a:ea typeface="Noto Serif CJK SC"/>
                        <a:cs typeface="Times New Roman" panose="02020603050405020304" pitchFamily="18" charset="0"/>
                      </a:endParaRPr>
                    </a:p>
                  </a:txBody>
                  <a:tcPr marL="17780" marR="17780" marT="17780" marB="17780" anchor="ctr">
                    <a:solidFill>
                      <a:srgbClr val="FF00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8541873"/>
                  </a:ext>
                </a:extLst>
              </a:tr>
              <a:tr h="46361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Overfitting Control</a:t>
                      </a:r>
                      <a:endParaRPr lang="en-US" sz="1600" kern="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Noto Serif CJK SC"/>
                        <a:cs typeface="Times New Roman" panose="02020603050405020304" pitchFamily="18" charset="0"/>
                      </a:endParaRPr>
                    </a:p>
                  </a:txBody>
                  <a:tcPr marL="17780" marR="17780" marT="17780" marB="1778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Uses tree pruning and randomness</a:t>
                      </a:r>
                      <a:endParaRPr lang="en-US" sz="1800" kern="150" dirty="0">
                        <a:effectLst/>
                        <a:latin typeface="Times New Roman" panose="02020603050405020304" pitchFamily="18" charset="0"/>
                        <a:ea typeface="Noto Serif CJK SC"/>
                        <a:cs typeface="Times New Roman" panose="02020603050405020304" pitchFamily="18" charset="0"/>
                      </a:endParaRPr>
                    </a:p>
                  </a:txBody>
                  <a:tcPr marL="17780" marR="17780" marT="17780" marB="1778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Built-in regularization</a:t>
                      </a:r>
                      <a:endParaRPr lang="en-US" sz="1800" kern="150" dirty="0">
                        <a:effectLst/>
                        <a:latin typeface="Times New Roman" panose="02020603050405020304" pitchFamily="18" charset="0"/>
                        <a:ea typeface="Noto Serif CJK SC"/>
                        <a:cs typeface="Times New Roman" panose="02020603050405020304" pitchFamily="18" charset="0"/>
                      </a:endParaRPr>
                    </a:p>
                  </a:txBody>
                  <a:tcPr marL="17780" marR="17780" marT="17780" marB="17780" anchor="ctr">
                    <a:solidFill>
                      <a:srgbClr val="FF00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4903612"/>
                  </a:ext>
                </a:extLst>
              </a:tr>
            </a:tbl>
          </a:graphicData>
        </a:graphic>
      </p:graphicFrame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9D83887-9E03-4BAF-5374-AE550E3673BA}"/>
              </a:ext>
            </a:extLst>
          </p:cNvPr>
          <p:cNvCxnSpPr>
            <a:cxnSpLocks/>
          </p:cNvCxnSpPr>
          <p:nvPr/>
        </p:nvCxnSpPr>
        <p:spPr>
          <a:xfrm>
            <a:off x="7315199" y="3383071"/>
            <a:ext cx="0" cy="2928582"/>
          </a:xfrm>
          <a:prstGeom prst="line">
            <a:avLst/>
          </a:prstGeom>
          <a:ln w="317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0D12DF8-7B45-2F09-8006-F3D238DD327E}"/>
              </a:ext>
            </a:extLst>
          </p:cNvPr>
          <p:cNvCxnSpPr>
            <a:cxnSpLocks/>
          </p:cNvCxnSpPr>
          <p:nvPr/>
        </p:nvCxnSpPr>
        <p:spPr>
          <a:xfrm flipH="1">
            <a:off x="124691" y="3313796"/>
            <a:ext cx="11956473" cy="0"/>
          </a:xfrm>
          <a:prstGeom prst="line">
            <a:avLst/>
          </a:prstGeom>
          <a:ln w="22225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87662F1-2A3D-EA9B-FB66-7F3EBEDFDEF5}"/>
              </a:ext>
            </a:extLst>
          </p:cNvPr>
          <p:cNvSpPr txBox="1"/>
          <p:nvPr/>
        </p:nvSpPr>
        <p:spPr>
          <a:xfrm>
            <a:off x="8965" y="6617355"/>
            <a:ext cx="1103217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105th AMS Annual Meeting – Second Symposium on Cloud Physics: New and Emerging Measurement Methods in Cloud and Precipitation Research III</a:t>
            </a:r>
          </a:p>
        </p:txBody>
      </p:sp>
    </p:spTree>
    <p:extLst>
      <p:ext uri="{BB962C8B-B14F-4D97-AF65-F5344CB8AC3E}">
        <p14:creationId xmlns:p14="http://schemas.microsoft.com/office/powerpoint/2010/main" val="348835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1DC0E3-0462-860B-9E0C-763C903006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E69400-C038-8EFC-6D65-7F7310DB7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109" y="6912"/>
            <a:ext cx="11491782" cy="712610"/>
          </a:xfrm>
        </p:spPr>
        <p:txBody>
          <a:bodyPr/>
          <a:lstStyle/>
          <a:p>
            <a:pPr algn="ctr"/>
            <a:r>
              <a:rPr lang="en-US" b="1" dirty="0">
                <a:latin typeface="Times New Roman"/>
                <a:cs typeface="Times New Roman"/>
              </a:rPr>
              <a:t>Summary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ABAF751-A740-50DF-4542-FBFD6BA76BCC}"/>
              </a:ext>
            </a:extLst>
          </p:cNvPr>
          <p:cNvSpPr>
            <a:spLocks noGrp="1"/>
          </p:cNvSpPr>
          <p:nvPr/>
        </p:nvSpPr>
        <p:spPr>
          <a:xfrm>
            <a:off x="0" y="808767"/>
            <a:ext cx="12192000" cy="60811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cs typeface="Times New Roman" panose="02020603050405020304" pitchFamily="18" charset="0"/>
              </a:rPr>
              <a:t>Both the Random Forest and </a:t>
            </a:r>
            <a:r>
              <a:rPr lang="en-US" sz="2400" dirty="0" err="1">
                <a:cs typeface="Times New Roman" panose="02020603050405020304" pitchFamily="18" charset="0"/>
              </a:rPr>
              <a:t>XGBoost</a:t>
            </a:r>
            <a:r>
              <a:rPr lang="en-US" sz="2400" dirty="0">
                <a:cs typeface="Times New Roman" panose="02020603050405020304" pitchFamily="18" charset="0"/>
              </a:rPr>
              <a:t> classifications can accurately discriminate between chain aggregates and non-chain aggregates.</a:t>
            </a:r>
          </a:p>
          <a:p>
            <a:endParaRPr lang="en-US" sz="3200" dirty="0">
              <a:cs typeface="Times New Roman" panose="02020603050405020304" pitchFamily="18" charset="0"/>
            </a:endParaRPr>
          </a:p>
          <a:p>
            <a:pPr marL="285750" indent="-285750"/>
            <a:r>
              <a:rPr lang="en-US" sz="2400" b="0" i="0" u="none" strike="noStrike" dirty="0" err="1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XGBoost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 excels in both predictive accuracy and calibration, making it a better tool for classifying chain aggregates from other particle habits imaged by the CPI.</a:t>
            </a:r>
          </a:p>
          <a:p>
            <a:pPr marL="285750" indent="-285750"/>
            <a:endParaRPr lang="en-US" sz="2400" b="0" i="0" u="none" strike="noStrike" dirty="0">
              <a:solidFill>
                <a:srgbClr val="000000"/>
              </a:solidFill>
              <a:effectLst/>
              <a:cs typeface="Times New Roman" panose="02020603050405020304" pitchFamily="18" charset="0"/>
            </a:endParaRPr>
          </a:p>
          <a:p>
            <a:pPr marL="285750" indent="-285750"/>
            <a:r>
              <a:rPr lang="en-US" sz="2400" b="0" i="0" u="none" strike="noStrike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Integration of advanced sampling and preprocessing strategies further boosts model generalizability in both the Random </a:t>
            </a:r>
            <a:r>
              <a:rPr lang="en-US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F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orest and </a:t>
            </a:r>
            <a:r>
              <a:rPr lang="en-US" sz="2400" b="0" i="0" u="none" strike="noStrike" dirty="0" err="1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XGBoost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 classifiers.</a:t>
            </a:r>
          </a:p>
          <a:p>
            <a:pPr marL="285750" indent="-285750"/>
            <a:endParaRPr lang="en-US" sz="240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Future Work:</a:t>
            </a:r>
          </a:p>
          <a:p>
            <a:pPr lvl="1"/>
            <a:r>
              <a:rPr lang="en-US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Apply </a:t>
            </a:r>
            <a:r>
              <a:rPr lang="en-US" sz="20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XGBoost</a:t>
            </a:r>
            <a:r>
              <a:rPr lang="en-US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 (and possibly the Random Forest concurrently) across all research flights conducted during the IMPACTS field campaign.</a:t>
            </a:r>
          </a:p>
          <a:p>
            <a:pPr lvl="1"/>
            <a:r>
              <a:rPr lang="en-US" sz="200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Contextualize chain aggregates within storm life-cycles for improved understanding in the chain aggregation process.</a:t>
            </a:r>
            <a:endParaRPr lang="en-US" sz="200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lvl="1"/>
            <a:endParaRPr lang="en-US" sz="2000" b="0" i="0" u="none" strike="noStrike" dirty="0">
              <a:solidFill>
                <a:srgbClr val="000000"/>
              </a:solidFill>
              <a:effectLst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3200" dirty="0">
              <a:cs typeface="Times New Roman" panose="02020603050405020304" pitchFamily="18" charset="0"/>
            </a:endParaRPr>
          </a:p>
          <a:p>
            <a:endParaRPr lang="en-US" sz="2400" dirty="0">
              <a:cs typeface="Times New Roman" panose="02020603050405020304" pitchFamily="18" charset="0"/>
            </a:endParaRPr>
          </a:p>
          <a:p>
            <a:endParaRPr lang="en-US" sz="2400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cs typeface="Times New Roman" panose="02020603050405020304" pitchFamily="18" charset="0"/>
            </a:endParaRPr>
          </a:p>
        </p:txBody>
      </p:sp>
      <p:sp>
        <p:nvSpPr>
          <p:cNvPr id="14" name="Slide Number Placeholder 10">
            <a:extLst>
              <a:ext uri="{FF2B5EF4-FFF2-40B4-BE49-F238E27FC236}">
                <a16:creationId xmlns:a16="http://schemas.microsoft.com/office/drawing/2014/main" id="{D8F585F2-64E3-B68A-8ACB-9525FAB81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2321011" y="6356349"/>
            <a:ext cx="2743200" cy="365125"/>
          </a:xfrm>
        </p:spPr>
        <p:txBody>
          <a:bodyPr/>
          <a:lstStyle/>
          <a:p>
            <a:fld id="{CDFFE814-68E4-0C4A-BCC3-703C26BE2070}" type="slidenum">
              <a:rPr lang="en-US" sz="1200" dirty="0" smtClean="0">
                <a:latin typeface="Times New Roman"/>
                <a:cs typeface="Times New Roman"/>
              </a:rPr>
              <a:pPr/>
              <a:t>18</a:t>
            </a:fld>
            <a:endParaRPr lang="en-US" sz="1200" dirty="0">
              <a:latin typeface="Times New Roman"/>
              <a:cs typeface="Times New Roman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C2979B-77B4-B35F-502F-076112450755}"/>
              </a:ext>
            </a:extLst>
          </p:cNvPr>
          <p:cNvSpPr txBox="1"/>
          <p:nvPr/>
        </p:nvSpPr>
        <p:spPr>
          <a:xfrm>
            <a:off x="8965" y="6617355"/>
            <a:ext cx="1103217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105th AMS Annual Meeting – Second Symposium on Cloud Physics: New and Emerging Measurement Methods in Cloud and Precipitation Research III</a:t>
            </a:r>
          </a:p>
        </p:txBody>
      </p:sp>
    </p:spTree>
    <p:extLst>
      <p:ext uri="{BB962C8B-B14F-4D97-AF65-F5344CB8AC3E}">
        <p14:creationId xmlns:p14="http://schemas.microsoft.com/office/powerpoint/2010/main" val="3001915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8E5810-7C36-4E4A-F31E-656DD7883E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A8F5C-AC6F-CF73-9179-F285B2CC1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018" y="-32672"/>
            <a:ext cx="12192010" cy="71261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Times New Roman"/>
                <a:cs typeface="Times New Roman"/>
              </a:rPr>
              <a:t>References &amp; Acknowledgements</a:t>
            </a:r>
            <a:endParaRPr lang="en-US" dirty="0" err="1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DCC0682-2E5C-B298-F698-6F1B3EB15611}"/>
              </a:ext>
            </a:extLst>
          </p:cNvPr>
          <p:cNvSpPr>
            <a:spLocks noGrp="1"/>
          </p:cNvSpPr>
          <p:nvPr/>
        </p:nvSpPr>
        <p:spPr>
          <a:xfrm>
            <a:off x="4008" y="563146"/>
            <a:ext cx="12194315" cy="60712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000" dirty="0">
                <a:effectLst/>
                <a:cs typeface="Times New Roman" panose="02020603050405020304" pitchFamily="18" charset="0"/>
              </a:rPr>
              <a:t>Baran, A. J. (2009). A review of the light scattering properties of cirrus. </a:t>
            </a:r>
            <a:r>
              <a:rPr lang="en-US" sz="1000" i="1" dirty="0">
                <a:effectLst/>
                <a:cs typeface="Times New Roman" panose="02020603050405020304" pitchFamily="18" charset="0"/>
              </a:rPr>
              <a:t>Journal of Quantitative Spectroscopy and Radiative Transfer</a:t>
            </a:r>
            <a:r>
              <a:rPr lang="en-US" sz="1000" dirty="0">
                <a:effectLst/>
                <a:cs typeface="Times New Roman" panose="02020603050405020304" pitchFamily="18" charset="0"/>
              </a:rPr>
              <a:t>, </a:t>
            </a:r>
            <a:r>
              <a:rPr lang="en-US" sz="1000" i="1" dirty="0">
                <a:effectLst/>
                <a:cs typeface="Times New Roman" panose="02020603050405020304" pitchFamily="18" charset="0"/>
              </a:rPr>
              <a:t>110</a:t>
            </a:r>
            <a:r>
              <a:rPr lang="en-US" sz="1000" dirty="0">
                <a:effectLst/>
                <a:cs typeface="Times New Roman" panose="02020603050405020304" pitchFamily="18" charset="0"/>
              </a:rPr>
              <a:t>(14), 1239–1260. </a:t>
            </a:r>
            <a:r>
              <a:rPr lang="en-US" sz="1000" dirty="0">
                <a:effectLst/>
                <a:cs typeface="Times New Roman" panose="02020603050405020304" pitchFamily="18" charset="0"/>
                <a:hlinkClick r:id="rId3"/>
              </a:rPr>
              <a:t>https://doi.org/10.1016/j.jqsrt.2009.02.026</a:t>
            </a:r>
            <a:endParaRPr lang="en-US" sz="10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Liou, K. N. (1973). Transfer of Solar Irradiance through Cirrus Cloud Layers., </a:t>
            </a:r>
            <a:r>
              <a:rPr lang="en-US" sz="10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J. </a:t>
            </a:r>
            <a:r>
              <a:rPr lang="en-US" sz="1000" i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Geophys</a:t>
            </a:r>
            <a:r>
              <a:rPr lang="en-US" sz="10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 Res.</a:t>
            </a:r>
            <a:r>
              <a:rPr lang="en-US" sz="1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78</a:t>
            </a:r>
            <a:r>
              <a:rPr lang="en-US" sz="1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1409–1418.</a:t>
            </a:r>
          </a:p>
          <a:p>
            <a:pPr algn="just"/>
            <a:r>
              <a:rPr lang="en-US" sz="1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Nairy, C. M. (2022). Observations of Chain Aggregates in Florida Cirrus Cloud Anvils on 3 August 2019 during CAPEEX19 (Master’s thesis), Dept. of Atmospheric Sciences, University of North Dakota, Grand Forks, North Dakota. Retrieved from </a:t>
            </a:r>
            <a:r>
              <a:rPr lang="en-US" sz="1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https://commons.und.edu/theses/4363/</a:t>
            </a:r>
            <a:endParaRPr lang="en-US" sz="10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Saunders, C. P. R., &amp; Wahab, N. M. A. (1975). The Influence of Electric Fields on the Aggregation of Ice Crystals. </a:t>
            </a:r>
            <a:r>
              <a:rPr lang="en-US" sz="10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Journal of the Meteorological Society of Japan. Ser. II</a:t>
            </a:r>
            <a:r>
              <a:rPr lang="en-US" sz="1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sz="10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53</a:t>
            </a:r>
            <a:r>
              <a:rPr lang="en-US" sz="1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(2), 121–126. </a:t>
            </a:r>
            <a:r>
              <a:rPr lang="en-US" sz="1000" u="sng" dirty="0">
                <a:effectLst/>
                <a:ea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https://doi.org/10.2151/jmsj1965.53.2_121</a:t>
            </a:r>
            <a:endParaRPr lang="en-US" sz="1000" dirty="0">
              <a:cs typeface="Times New Roman" panose="02020603050405020304" pitchFamily="18" charset="0"/>
            </a:endParaRPr>
          </a:p>
          <a:p>
            <a:pPr algn="just"/>
            <a:r>
              <a:rPr lang="en-US" sz="1000" dirty="0">
                <a:cs typeface="Times New Roman" panose="02020603050405020304" pitchFamily="18" charset="0"/>
              </a:rPr>
              <a:t>Schmitt, C. G., and A. J. </a:t>
            </a:r>
            <a:r>
              <a:rPr lang="en-US" sz="1000" dirty="0" err="1">
                <a:cs typeface="Times New Roman" panose="02020603050405020304" pitchFamily="18" charset="0"/>
              </a:rPr>
              <a:t>Heymsfield</a:t>
            </a:r>
            <a:r>
              <a:rPr lang="en-US" sz="1000" dirty="0">
                <a:cs typeface="Times New Roman" panose="02020603050405020304" pitchFamily="18" charset="0"/>
              </a:rPr>
              <a:t> (2014), Observational quantification of the separation of simple and complex atmospheric ice particles, </a:t>
            </a:r>
            <a:r>
              <a:rPr lang="en-US" sz="1000" dirty="0" err="1">
                <a:cs typeface="Times New Roman" panose="02020603050405020304" pitchFamily="18" charset="0"/>
              </a:rPr>
              <a:t>Geophys</a:t>
            </a:r>
            <a:r>
              <a:rPr lang="en-US" sz="1000" dirty="0">
                <a:cs typeface="Times New Roman" panose="02020603050405020304" pitchFamily="18" charset="0"/>
              </a:rPr>
              <a:t>. Res. Lett., 41, 1301–1307, doi:10.1002/2013GL058781.</a:t>
            </a:r>
          </a:p>
          <a:p>
            <a:pPr algn="just"/>
            <a:r>
              <a:rPr lang="en-US" sz="1000" dirty="0">
                <a:effectLst/>
                <a:cs typeface="Times New Roman" panose="02020603050405020304" pitchFamily="18" charset="0"/>
              </a:rPr>
              <a:t>Stephens, G. L., </a:t>
            </a:r>
            <a:r>
              <a:rPr lang="en-US" sz="1000" dirty="0" err="1">
                <a:effectLst/>
                <a:cs typeface="Times New Roman" panose="02020603050405020304" pitchFamily="18" charset="0"/>
              </a:rPr>
              <a:t>Tsay</a:t>
            </a:r>
            <a:r>
              <a:rPr lang="en-US" sz="1000" dirty="0">
                <a:effectLst/>
                <a:cs typeface="Times New Roman" panose="02020603050405020304" pitchFamily="18" charset="0"/>
              </a:rPr>
              <a:t>, S.-C., Stackhouse, P. W., &amp; </a:t>
            </a:r>
            <a:r>
              <a:rPr lang="en-US" sz="1000" dirty="0" err="1">
                <a:effectLst/>
                <a:cs typeface="Times New Roman" panose="02020603050405020304" pitchFamily="18" charset="0"/>
              </a:rPr>
              <a:t>Flatau</a:t>
            </a:r>
            <a:r>
              <a:rPr lang="en-US" sz="1000" dirty="0">
                <a:effectLst/>
                <a:cs typeface="Times New Roman" panose="02020603050405020304" pitchFamily="18" charset="0"/>
              </a:rPr>
              <a:t>, P. J. (1990). The Relevance of the Microphysical and Radiative Properties of Cirrus Clouds to Climate and Climatic Feedback. </a:t>
            </a:r>
            <a:r>
              <a:rPr lang="en-US" sz="1000" i="1" dirty="0">
                <a:effectLst/>
                <a:cs typeface="Times New Roman" panose="02020603050405020304" pitchFamily="18" charset="0"/>
              </a:rPr>
              <a:t>Journal of the Atmospheric Sciences</a:t>
            </a:r>
            <a:r>
              <a:rPr lang="en-US" sz="1000" dirty="0">
                <a:effectLst/>
                <a:cs typeface="Times New Roman" panose="02020603050405020304" pitchFamily="18" charset="0"/>
              </a:rPr>
              <a:t>, </a:t>
            </a:r>
            <a:r>
              <a:rPr lang="en-US" sz="1000" i="1" dirty="0">
                <a:effectLst/>
                <a:cs typeface="Times New Roman" panose="02020603050405020304" pitchFamily="18" charset="0"/>
              </a:rPr>
              <a:t>47</a:t>
            </a:r>
            <a:r>
              <a:rPr lang="en-US" sz="1000" dirty="0">
                <a:effectLst/>
                <a:cs typeface="Times New Roman" panose="02020603050405020304" pitchFamily="18" charset="0"/>
              </a:rPr>
              <a:t>(14), 1742–1754. </a:t>
            </a:r>
            <a:r>
              <a:rPr lang="en-US" sz="1000" dirty="0">
                <a:effectLst/>
                <a:cs typeface="Times New Roman" panose="02020603050405020304" pitchFamily="18" charset="0"/>
                <a:hlinkClick r:id="rId6"/>
              </a:rPr>
              <a:t>https://doi.org/10.1175/1520-0469(1990)047&lt;1742:TROTMA&gt;2.0.CO;2</a:t>
            </a:r>
            <a:endParaRPr lang="en-US" sz="10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Stith, J. L., </a:t>
            </a:r>
            <a:r>
              <a:rPr lang="en-US" sz="10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Avallone</a:t>
            </a:r>
            <a:r>
              <a:rPr lang="en-US" sz="1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L. M., Bansemer, A., </a:t>
            </a:r>
            <a:r>
              <a:rPr lang="en-US" sz="10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Basarab</a:t>
            </a:r>
            <a:r>
              <a:rPr lang="en-US" sz="1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B., Dorsi, S. W., Fuchs, B., et al. (2014). Ice particles in the upper anvil regions of midlatitude continental thunderstorms: the case for frozen-drop aggregates. </a:t>
            </a:r>
            <a:r>
              <a:rPr lang="en-US" sz="10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Atmospheric Chemistry and Physics</a:t>
            </a:r>
            <a:r>
              <a:rPr lang="en-US" sz="1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sz="10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en-US" sz="1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(4), 1973–1985. </a:t>
            </a:r>
            <a:r>
              <a:rPr lang="en-US" sz="1000" u="sng" dirty="0">
                <a:effectLst/>
                <a:ea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https://doi.org/10.5194/acp-14-1973-2014</a:t>
            </a:r>
            <a:endParaRPr lang="en-US" sz="1000" b="0" i="1" u="none" strike="noStrike" dirty="0">
              <a:solidFill>
                <a:srgbClr val="3F3F3F"/>
              </a:solidFill>
              <a:effectLst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1800" dirty="0">
                <a:effectLst/>
                <a:cs typeface="Times New Roman" panose="02020603050405020304" pitchFamily="18" charset="0"/>
              </a:rPr>
              <a:t>This research was supported by a NASA research grant to the University of North Dakota. Grant #: 80NSSC19K0328.</a:t>
            </a:r>
            <a:r>
              <a:rPr lang="en-US" sz="1200" dirty="0">
                <a:cs typeface="Times New Roman" panose="02020603050405020304" pitchFamily="18" charset="0"/>
              </a:rPr>
              <a:t> </a:t>
            </a:r>
            <a:r>
              <a:rPr lang="en-US" sz="1800" b="0" u="none" strike="noStrike" dirty="0">
                <a:effectLst/>
                <a:cs typeface="Times New Roman" panose="02020603050405020304" pitchFamily="18" charset="0"/>
              </a:rPr>
              <a:t>The IMPACTS dataset is publicly available at the NASA GHRC </a:t>
            </a:r>
            <a:r>
              <a:rPr lang="en-US" sz="1800" b="0" u="sng" strike="noStrike" dirty="0">
                <a:effectLst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http://dx.doi.org/10.5067/IMPACTS/DATA101</a:t>
            </a:r>
            <a:r>
              <a:rPr lang="en-US" sz="1800" b="0" u="none" strike="noStrike" dirty="0">
                <a:effectLst/>
                <a:cs typeface="Times New Roman" panose="02020603050405020304" pitchFamily="18" charset="0"/>
              </a:rPr>
              <a:t>. We would also like to thank Andrew </a:t>
            </a:r>
            <a:r>
              <a:rPr lang="en-US" sz="1800" b="0" u="none" strike="noStrike" dirty="0" err="1">
                <a:effectLst/>
                <a:cs typeface="Times New Roman" panose="02020603050405020304" pitchFamily="18" charset="0"/>
              </a:rPr>
              <a:t>Heymsfield</a:t>
            </a:r>
            <a:r>
              <a:rPr lang="en-US" sz="1800" b="0" u="none" strike="noStrike" dirty="0">
                <a:effectLst/>
                <a:cs typeface="Times New Roman" panose="02020603050405020304" pitchFamily="18" charset="0"/>
              </a:rPr>
              <a:t>, Stephen Nicholls, Mircea </a:t>
            </a:r>
            <a:r>
              <a:rPr lang="en-US" sz="1800" b="0" u="none" strike="noStrike" dirty="0" err="1">
                <a:effectLst/>
                <a:cs typeface="Times New Roman" panose="02020603050405020304" pitchFamily="18" charset="0"/>
              </a:rPr>
              <a:t>Grecu</a:t>
            </a:r>
            <a:r>
              <a:rPr lang="en-US" sz="1800" b="0" u="none" strike="noStrike" dirty="0">
                <a:effectLst/>
                <a:cs typeface="Times New Roman" panose="02020603050405020304" pitchFamily="18" charset="0"/>
              </a:rPr>
              <a:t>, Andrew Detwiler, &amp; Patrick Britt for their added expertise in this work. </a:t>
            </a:r>
            <a:endParaRPr lang="en-US" sz="1800" dirty="0">
              <a:cs typeface="Times New Roman" panose="02020603050405020304" pitchFamily="18" charset="0"/>
            </a:endParaRPr>
          </a:p>
          <a:p>
            <a:pPr algn="just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cs typeface="Times New Roman" panose="02020603050405020304" pitchFamily="18" charset="0"/>
            </a:endParaRPr>
          </a:p>
        </p:txBody>
      </p:sp>
      <p:sp>
        <p:nvSpPr>
          <p:cNvPr id="5" name="Slide Number Placeholder 10">
            <a:extLst>
              <a:ext uri="{FF2B5EF4-FFF2-40B4-BE49-F238E27FC236}">
                <a16:creationId xmlns:a16="http://schemas.microsoft.com/office/drawing/2014/main" id="{5EB5D740-B3F5-562D-FDAC-64199E2602A5}"/>
              </a:ext>
            </a:extLst>
          </p:cNvPr>
          <p:cNvSpPr txBox="1">
            <a:spLocks/>
          </p:cNvSpPr>
          <p:nvPr/>
        </p:nvSpPr>
        <p:spPr>
          <a:xfrm>
            <a:off x="-2348720" y="5910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DFFE814-68E4-0C4A-BCC3-703C26BE2070}" type="slidenum">
              <a:rPr lang="en-US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pPr/>
              <a:t>19</a:t>
            </a:fld>
            <a:endParaRPr lang="en-US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C13701-049F-C2E0-6A7A-4DEA18735C13}"/>
              </a:ext>
            </a:extLst>
          </p:cNvPr>
          <p:cNvSpPr txBox="1"/>
          <p:nvPr/>
        </p:nvSpPr>
        <p:spPr>
          <a:xfrm>
            <a:off x="8419240" y="4418870"/>
            <a:ext cx="34025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Thank you.</a:t>
            </a:r>
          </a:p>
        </p:txBody>
      </p:sp>
      <p:pic>
        <p:nvPicPr>
          <p:cNvPr id="12" name="Picture 11" descr="A collage of images of various shapes&#10;&#10;Description automatically generated">
            <a:extLst>
              <a:ext uri="{FF2B5EF4-FFF2-40B4-BE49-F238E27FC236}">
                <a16:creationId xmlns:a16="http://schemas.microsoft.com/office/drawing/2014/main" id="{916752AD-69EF-4947-93C4-04717A4ED43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08633" y="3608375"/>
            <a:ext cx="4754927" cy="313265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E9D3AE4-5D3F-CBB7-5614-53508E05828F}"/>
              </a:ext>
            </a:extLst>
          </p:cNvPr>
          <p:cNvSpPr txBox="1"/>
          <p:nvPr/>
        </p:nvSpPr>
        <p:spPr>
          <a:xfrm>
            <a:off x="8965" y="6617355"/>
            <a:ext cx="1103217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105th AMS Annual Meeting – Second Symposium on Cloud Physics: New and Emerging Measurement Methods in Cloud and Precipitation Research III</a:t>
            </a:r>
          </a:p>
        </p:txBody>
      </p:sp>
    </p:spTree>
    <p:extLst>
      <p:ext uri="{BB962C8B-B14F-4D97-AF65-F5344CB8AC3E}">
        <p14:creationId xmlns:p14="http://schemas.microsoft.com/office/powerpoint/2010/main" val="391177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37D40C-CD88-B817-D24A-A9DEDC65E2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D845038-7364-7DE9-FAE9-5D31A23F495B}"/>
              </a:ext>
            </a:extLst>
          </p:cNvPr>
          <p:cNvSpPr/>
          <p:nvPr/>
        </p:nvSpPr>
        <p:spPr>
          <a:xfrm>
            <a:off x="5755341" y="6033247"/>
            <a:ext cx="6427694" cy="8157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BD5A46-2C0D-34EB-9AD3-3E090113D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2675" y="0"/>
            <a:ext cx="6599698" cy="712610"/>
          </a:xfrm>
        </p:spPr>
        <p:txBody>
          <a:bodyPr/>
          <a:lstStyle/>
          <a:p>
            <a:pPr algn="ctr"/>
            <a:r>
              <a:rPr lang="en-US" b="1" dirty="0">
                <a:latin typeface="Times New Roman"/>
                <a:cs typeface="Times New Roman"/>
              </a:rPr>
              <a:t>Motivation for Research</a:t>
            </a:r>
            <a:endParaRPr lang="en-US" b="1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A410264-8B80-6255-EBCB-492E86F366E1}"/>
              </a:ext>
            </a:extLst>
          </p:cNvPr>
          <p:cNvSpPr>
            <a:spLocks noGrp="1"/>
          </p:cNvSpPr>
          <p:nvPr/>
        </p:nvSpPr>
        <p:spPr>
          <a:xfrm>
            <a:off x="0" y="808767"/>
            <a:ext cx="9005104" cy="60811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dirty="0">
                <a:latin typeface="Times New Roman"/>
                <a:cs typeface="Times New Roman"/>
              </a:rPr>
              <a:t>The chain aggregation process is still not well understood.</a:t>
            </a:r>
          </a:p>
          <a:p>
            <a:pPr lvl="1"/>
            <a:r>
              <a:rPr lang="en-US" dirty="0">
                <a:latin typeface="Times New Roman"/>
                <a:cs typeface="Times New Roman"/>
              </a:rPr>
              <a:t>Where/How?</a:t>
            </a:r>
          </a:p>
          <a:p>
            <a:pPr lvl="1"/>
            <a:r>
              <a:rPr lang="en-US" dirty="0">
                <a:latin typeface="Times New Roman"/>
                <a:cs typeface="Times New Roman"/>
              </a:rPr>
              <a:t>Inconsistencies between cloud chamber experiments and                          aircraft observations.</a:t>
            </a:r>
          </a:p>
          <a:p>
            <a:pPr lvl="1"/>
            <a:r>
              <a:rPr lang="en-US" dirty="0">
                <a:latin typeface="Times New Roman"/>
                <a:cs typeface="Times New Roman"/>
              </a:rPr>
              <a:t>Lack of representation in atmospheric cloud models.</a:t>
            </a:r>
          </a:p>
          <a:p>
            <a:pPr marL="0" indent="0" algn="just">
              <a:buNone/>
            </a:pPr>
            <a:endParaRPr lang="en-US" sz="2800" dirty="0">
              <a:latin typeface="Times New Roman"/>
              <a:cs typeface="Times New Roman"/>
            </a:endParaRPr>
          </a:p>
          <a:p>
            <a:pPr algn="just"/>
            <a:r>
              <a:rPr lang="en-US" dirty="0">
                <a:latin typeface="Times New Roman"/>
                <a:cs typeface="Times New Roman"/>
              </a:rPr>
              <a:t>Influence on cloud radiative transfer properties (Liou 1973; Stephens </a:t>
            </a:r>
            <a:r>
              <a:rPr lang="en-US" i="1" dirty="0">
                <a:latin typeface="Times New Roman"/>
                <a:cs typeface="Times New Roman"/>
              </a:rPr>
              <a:t>et al. </a:t>
            </a:r>
            <a:r>
              <a:rPr lang="en-US" dirty="0">
                <a:latin typeface="Times New Roman"/>
                <a:cs typeface="Times New Roman"/>
              </a:rPr>
              <a:t>1990; Baran 2009).</a:t>
            </a:r>
            <a:endParaRPr lang="en-US" sz="3600" dirty="0">
              <a:latin typeface="Times New Roman"/>
              <a:cs typeface="Times New Roman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Contextualizing chain aggregates within storm life-cycles requires analyzing diverse cases, </a:t>
            </a:r>
            <a:r>
              <a:rPr lang="en-US" sz="2400" b="1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but manually classifying tens of thousands of particles is highly time-intensive.</a:t>
            </a:r>
            <a:endParaRPr lang="en-US" sz="3600" b="1" dirty="0">
              <a:cs typeface="Times New Roman" panose="02020603050405020304" pitchFamily="18" charset="0"/>
            </a:endParaRPr>
          </a:p>
        </p:txBody>
      </p:sp>
      <p:pic>
        <p:nvPicPr>
          <p:cNvPr id="6" name="Picture 5" descr="A collage of images of various shapes&#10;&#10;Description automatically generated">
            <a:extLst>
              <a:ext uri="{FF2B5EF4-FFF2-40B4-BE49-F238E27FC236}">
                <a16:creationId xmlns:a16="http://schemas.microsoft.com/office/drawing/2014/main" id="{F9823B05-D471-CC91-676E-66C54B4766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319"/>
          <a:stretch/>
        </p:blipFill>
        <p:spPr>
          <a:xfrm>
            <a:off x="9269839" y="311773"/>
            <a:ext cx="2455315" cy="65462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924594A-296B-9C21-10C9-555E15EAB7F9}"/>
              </a:ext>
            </a:extLst>
          </p:cNvPr>
          <p:cNvSpPr txBox="1"/>
          <p:nvPr/>
        </p:nvSpPr>
        <p:spPr>
          <a:xfrm>
            <a:off x="9614081" y="48528"/>
            <a:ext cx="17668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Hawkeye-CPI Images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FC3A7AE-38E0-C156-B342-B5E3A2F30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FE814-68E4-0C4A-BCC3-703C26BE2070}" type="slidenum">
              <a:rPr lang="en-US" sz="1200" dirty="0" smtClean="0">
                <a:latin typeface="Times New Roman"/>
                <a:cs typeface="Times New Roman"/>
              </a:rPr>
              <a:pPr/>
              <a:t>2</a:t>
            </a:fld>
            <a:endParaRPr lang="en-US" sz="1200" dirty="0">
              <a:latin typeface="Times New Roman"/>
              <a:cs typeface="Times New Roman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A68492-2480-80A0-905B-7E04A1EFE916}"/>
              </a:ext>
            </a:extLst>
          </p:cNvPr>
          <p:cNvSpPr txBox="1"/>
          <p:nvPr/>
        </p:nvSpPr>
        <p:spPr>
          <a:xfrm>
            <a:off x="8965" y="6617355"/>
            <a:ext cx="1103217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105th AMS Annual Meeting – Second Symposium on Cloud Physics: New and Emerging Measurement Methods in Cloud and Precipitation Research III</a:t>
            </a:r>
          </a:p>
        </p:txBody>
      </p:sp>
    </p:spTree>
    <p:extLst>
      <p:ext uri="{BB962C8B-B14F-4D97-AF65-F5344CB8AC3E}">
        <p14:creationId xmlns:p14="http://schemas.microsoft.com/office/powerpoint/2010/main" val="2468009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B7818-74F2-91A1-C8FF-FA81D2312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108" y="0"/>
            <a:ext cx="11491782" cy="1265967"/>
          </a:xfrm>
        </p:spPr>
        <p:txBody>
          <a:bodyPr>
            <a:normAutofit/>
          </a:bodyPr>
          <a:lstStyle/>
          <a:p>
            <a:r>
              <a:rPr lang="en-US" sz="3200" dirty="0"/>
              <a:t>Extra Slides – Equations and Descriptions of Particle Attributes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5390863-B663-BB39-E62A-F459CF02250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1216540"/>
                <a:ext cx="12191999" cy="5139809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Dmax = Maximum Dimension</a:t>
                </a:r>
              </a:p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Area Ratio = area ratio from ellipse fit</a:t>
                </a:r>
              </a:p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Solidity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𝐻𝑢𝑙𝑙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∗(2.3 ∗1.0</m:t>
                        </m:r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−3</m:t>
                            </m:r>
                          </m:sup>
                        </m:sSup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Circularity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∗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num>
                      <m:den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;(1 →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perfect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circle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Fine Detail Ratio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∗(2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∗ 2.3 ∗1.0</m:t>
                        </m:r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−3</m:t>
                            </m:r>
                          </m:sup>
                        </m:s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den>
                    </m:f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Complexity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∗ (1 +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num>
                      <m:den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d>
                              <m:d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 ∗ 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f>
                                      <m:fPr>
                                        <m:type m:val="skw"/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𝐴</m:t>
                                        </m:r>
                                      </m:num>
                                      <m:den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𝜋</m:t>
                                        </m:r>
                                      </m:den>
                                    </m:f>
                                  </m:e>
                                </m:rad>
                              </m:e>
                            </m:d>
                          </m:den>
                        </m:f>
                      </m:den>
                    </m:f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; (Closer to 1 -&gt; circular, rimed; &gt; 1 -&gt; aggregate, less rimed)</a:t>
                </a:r>
              </a:p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Compactness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∗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den>
                    </m:f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; 1 -&gt; circle (droplet); &gt; 1 -&gt; irregular</a:t>
                </a:r>
              </a:p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Curl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𝑚𝑎𝑥</m:t>
                            </m:r>
                          </m:sub>
                        </m:sSub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− </m:t>
                        </m:r>
                        <m:rad>
                          <m:radPr>
                            <m:degHide m:val="on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− 16 ∗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rad>
                      </m:den>
                    </m:f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Measures the degree to which an object is ‘curled’ up (0 -&gt; circle; &gt; 0 elongated and curly)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5390863-B663-BB39-E62A-F459CF02250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1216540"/>
                <a:ext cx="12191999" cy="5139809"/>
              </a:xfrm>
              <a:blipFill>
                <a:blip r:embed="rId2"/>
                <a:stretch>
                  <a:fillRect l="-728" t="-27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0CDCD5-C702-28FE-3483-AD487E7B0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FE814-68E4-0C4A-BCC3-703C26BE2070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211CB3-3CF1-2E4E-5119-34574DFEE28A}"/>
              </a:ext>
            </a:extLst>
          </p:cNvPr>
          <p:cNvSpPr txBox="1"/>
          <p:nvPr/>
        </p:nvSpPr>
        <p:spPr>
          <a:xfrm>
            <a:off x="8965" y="6617355"/>
            <a:ext cx="1103217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105th AMS Annual Meeting – Second Symposium on Cloud Physics: New and Emerging Measurement Methods in Cloud and Precipitation Research III</a:t>
            </a:r>
          </a:p>
        </p:txBody>
      </p:sp>
    </p:spTree>
    <p:extLst>
      <p:ext uri="{BB962C8B-B14F-4D97-AF65-F5344CB8AC3E}">
        <p14:creationId xmlns:p14="http://schemas.microsoft.com/office/powerpoint/2010/main" val="3480596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1DC0E3-0462-860B-9E0C-763C903006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E69400-C038-8EFC-6D65-7F7310DB7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109" y="6912"/>
            <a:ext cx="11491782" cy="712610"/>
          </a:xfrm>
        </p:spPr>
        <p:txBody>
          <a:bodyPr/>
          <a:lstStyle/>
          <a:p>
            <a:pPr algn="ctr"/>
            <a:r>
              <a:rPr lang="en-US" b="1" dirty="0">
                <a:latin typeface="Times New Roman"/>
                <a:cs typeface="Times New Roman"/>
              </a:rPr>
              <a:t>Extra Slides – Random Forest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ABAF751-A740-50DF-4542-FBFD6BA76BCC}"/>
              </a:ext>
            </a:extLst>
          </p:cNvPr>
          <p:cNvSpPr>
            <a:spLocks noGrp="1"/>
          </p:cNvSpPr>
          <p:nvPr/>
        </p:nvSpPr>
        <p:spPr>
          <a:xfrm>
            <a:off x="0" y="808767"/>
            <a:ext cx="12192000" cy="60811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cs typeface="Times New Roman" panose="02020603050405020304" pitchFamily="18" charset="0"/>
              </a:rPr>
              <a:t>Param Grid: {</a:t>
            </a:r>
            <a:r>
              <a:rPr lang="en-US" sz="3200" dirty="0" err="1">
                <a:cs typeface="Times New Roman" panose="02020603050405020304" pitchFamily="18" charset="0"/>
              </a:rPr>
              <a:t>n_estimators</a:t>
            </a:r>
            <a:r>
              <a:rPr lang="en-US" sz="3200" dirty="0">
                <a:cs typeface="Times New Roman" panose="02020603050405020304" pitchFamily="18" charset="0"/>
              </a:rPr>
              <a:t>: 250, </a:t>
            </a:r>
            <a:r>
              <a:rPr lang="en-US" sz="3200" dirty="0" err="1">
                <a:cs typeface="Times New Roman" panose="02020603050405020304" pitchFamily="18" charset="0"/>
              </a:rPr>
              <a:t>max_depth</a:t>
            </a:r>
            <a:r>
              <a:rPr lang="en-US" sz="3200" dirty="0">
                <a:cs typeface="Times New Roman" panose="02020603050405020304" pitchFamily="18" charset="0"/>
              </a:rPr>
              <a:t>: 12, </a:t>
            </a:r>
            <a:r>
              <a:rPr lang="en-US" sz="3200" dirty="0" err="1">
                <a:cs typeface="Times New Roman" panose="02020603050405020304" pitchFamily="18" charset="0"/>
              </a:rPr>
              <a:t>min_samples_split</a:t>
            </a:r>
            <a:r>
              <a:rPr lang="en-US" sz="3200" dirty="0">
                <a:cs typeface="Times New Roman" panose="02020603050405020304" pitchFamily="18" charset="0"/>
              </a:rPr>
              <a:t>: 10, </a:t>
            </a:r>
            <a:r>
              <a:rPr lang="en-US" sz="3200" dirty="0" err="1">
                <a:cs typeface="Times New Roman" panose="02020603050405020304" pitchFamily="18" charset="0"/>
              </a:rPr>
              <a:t>min_samples_leaf</a:t>
            </a:r>
            <a:r>
              <a:rPr lang="en-US" sz="3200" dirty="0">
                <a:cs typeface="Times New Roman" panose="02020603050405020304" pitchFamily="18" charset="0"/>
              </a:rPr>
              <a:t>: 4, </a:t>
            </a:r>
            <a:r>
              <a:rPr lang="en-US" sz="3200" dirty="0" err="1">
                <a:cs typeface="Times New Roman" panose="02020603050405020304" pitchFamily="18" charset="0"/>
              </a:rPr>
              <a:t>max_features</a:t>
            </a:r>
            <a:r>
              <a:rPr lang="en-US" sz="3200" dirty="0">
                <a:cs typeface="Times New Roman" panose="02020603050405020304" pitchFamily="18" charset="0"/>
              </a:rPr>
              <a:t>: ‘sqrt’, criterion: ‘</a:t>
            </a:r>
            <a:r>
              <a:rPr lang="en-US" sz="3200" dirty="0" err="1">
                <a:cs typeface="Times New Roman" panose="02020603050405020304" pitchFamily="18" charset="0"/>
              </a:rPr>
              <a:t>gini</a:t>
            </a:r>
            <a:r>
              <a:rPr lang="en-US" sz="3200" dirty="0">
                <a:cs typeface="Times New Roman" panose="02020603050405020304" pitchFamily="18" charset="0"/>
              </a:rPr>
              <a:t>’}</a:t>
            </a:r>
          </a:p>
          <a:p>
            <a:pPr marL="0" indent="0">
              <a:buNone/>
            </a:pPr>
            <a:endParaRPr lang="en-US" sz="3200" dirty="0">
              <a:cs typeface="Times New Roman" panose="02020603050405020304" pitchFamily="18" charset="0"/>
            </a:endParaRPr>
          </a:p>
          <a:p>
            <a:r>
              <a:rPr lang="en-US" sz="2400" dirty="0">
                <a:cs typeface="Times New Roman" panose="02020603050405020304" pitchFamily="18" charset="0"/>
              </a:rPr>
              <a:t>cv = </a:t>
            </a:r>
            <a:r>
              <a:rPr lang="en-US" sz="2400" dirty="0" err="1">
                <a:cs typeface="Times New Roman" panose="02020603050405020304" pitchFamily="18" charset="0"/>
              </a:rPr>
              <a:t>StratifiedKFold</a:t>
            </a:r>
            <a:r>
              <a:rPr lang="en-US" sz="2400" dirty="0">
                <a:cs typeface="Times New Roman" panose="02020603050405020304" pitchFamily="18" charset="0"/>
              </a:rPr>
              <a:t>(</a:t>
            </a:r>
            <a:r>
              <a:rPr lang="en-US" sz="2400" dirty="0" err="1">
                <a:cs typeface="Times New Roman" panose="02020603050405020304" pitchFamily="18" charset="0"/>
              </a:rPr>
              <a:t>n_splits</a:t>
            </a:r>
            <a:r>
              <a:rPr lang="en-US" sz="2400" dirty="0">
                <a:cs typeface="Times New Roman" panose="02020603050405020304" pitchFamily="18" charset="0"/>
              </a:rPr>
              <a:t>=10)</a:t>
            </a:r>
          </a:p>
          <a:p>
            <a:endParaRPr lang="en-US" sz="2400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cs typeface="Times New Roman" panose="02020603050405020304" pitchFamily="18" charset="0"/>
            </a:endParaRPr>
          </a:p>
        </p:txBody>
      </p:sp>
      <p:sp>
        <p:nvSpPr>
          <p:cNvPr id="14" name="Slide Number Placeholder 10">
            <a:extLst>
              <a:ext uri="{FF2B5EF4-FFF2-40B4-BE49-F238E27FC236}">
                <a16:creationId xmlns:a16="http://schemas.microsoft.com/office/drawing/2014/main" id="{D8F585F2-64E3-B68A-8ACB-9525FAB81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2321011" y="6356349"/>
            <a:ext cx="2743200" cy="365125"/>
          </a:xfrm>
        </p:spPr>
        <p:txBody>
          <a:bodyPr/>
          <a:lstStyle/>
          <a:p>
            <a:fld id="{CDFFE814-68E4-0C4A-BCC3-703C26BE2070}" type="slidenum">
              <a:rPr lang="en-US" sz="1200" dirty="0" smtClean="0">
                <a:latin typeface="Times New Roman"/>
                <a:cs typeface="Times New Roman"/>
              </a:rPr>
              <a:pPr/>
              <a:t>21</a:t>
            </a:fld>
            <a:endParaRPr lang="en-US" sz="1200" dirty="0">
              <a:latin typeface="Times New Roman"/>
              <a:cs typeface="Times New Roman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47DB61-3EAA-D096-9F0A-ABBF1D3C899A}"/>
              </a:ext>
            </a:extLst>
          </p:cNvPr>
          <p:cNvSpPr txBox="1"/>
          <p:nvPr/>
        </p:nvSpPr>
        <p:spPr>
          <a:xfrm>
            <a:off x="8965" y="6617355"/>
            <a:ext cx="1103217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105th AMS Annual Meeting – Second Symposium on Cloud Physics: New and Emerging Measurement Methods in Cloud and Precipitation Research III</a:t>
            </a:r>
          </a:p>
        </p:txBody>
      </p:sp>
    </p:spTree>
    <p:extLst>
      <p:ext uri="{BB962C8B-B14F-4D97-AF65-F5344CB8AC3E}">
        <p14:creationId xmlns:p14="http://schemas.microsoft.com/office/powerpoint/2010/main" val="285301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1DC0E3-0462-860B-9E0C-763C903006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E69400-C038-8EFC-6D65-7F7310DB7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109" y="6912"/>
            <a:ext cx="11491782" cy="712610"/>
          </a:xfrm>
        </p:spPr>
        <p:txBody>
          <a:bodyPr/>
          <a:lstStyle/>
          <a:p>
            <a:pPr algn="ctr"/>
            <a:r>
              <a:rPr lang="en-US" b="1" dirty="0">
                <a:latin typeface="Times New Roman"/>
                <a:cs typeface="Times New Roman"/>
              </a:rPr>
              <a:t>Extra Slides – </a:t>
            </a:r>
            <a:r>
              <a:rPr lang="en-US" b="1" dirty="0" err="1">
                <a:latin typeface="Times New Roman"/>
                <a:cs typeface="Times New Roman"/>
              </a:rPr>
              <a:t>XGBoost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ABAF751-A740-50DF-4542-FBFD6BA76BCC}"/>
              </a:ext>
            </a:extLst>
          </p:cNvPr>
          <p:cNvSpPr>
            <a:spLocks noGrp="1"/>
          </p:cNvSpPr>
          <p:nvPr/>
        </p:nvSpPr>
        <p:spPr>
          <a:xfrm>
            <a:off x="0" y="808767"/>
            <a:ext cx="12192000" cy="60811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0" i="0" u="none" strike="noStrike" dirty="0" err="1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num_boost_round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 = 500</a:t>
            </a:r>
          </a:p>
          <a:p>
            <a:pPr algn="l"/>
            <a:r>
              <a:rPr lang="en-US" sz="2400" b="0" i="0" u="none" strike="noStrike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params = {'objective': '</a:t>
            </a:r>
            <a:r>
              <a:rPr lang="en-US" sz="2400" b="0" i="0" u="none" strike="noStrike" dirty="0" err="1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binary:logistic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’, '</a:t>
            </a:r>
            <a:r>
              <a:rPr lang="en-US" sz="2400" b="0" i="0" u="none" strike="noStrike" dirty="0" err="1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max_depth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': 8, '</a:t>
            </a:r>
            <a:r>
              <a:rPr lang="en-US" sz="2400" b="0" i="0" u="none" strike="noStrike" dirty="0" err="1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learning_rate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': 0.1, '</a:t>
            </a:r>
            <a:r>
              <a:rPr lang="en-US" sz="2400" b="0" i="0" u="none" strike="noStrike" dirty="0" err="1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colsample_bytree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': 0.8, 'subsample': 0.8, 'gamma': 0.1, '</a:t>
            </a:r>
            <a:r>
              <a:rPr lang="en-US" sz="2400" b="0" i="0" u="none" strike="noStrike" dirty="0" err="1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reg_alpha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': 1, '</a:t>
            </a:r>
            <a:r>
              <a:rPr lang="en-US" sz="2400" b="0" i="0" u="none" strike="noStrike" dirty="0" err="1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reg_lambda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': 1, '</a:t>
            </a:r>
            <a:r>
              <a:rPr lang="en-US" sz="2400" b="0" i="0" u="none" strike="noStrike" dirty="0" err="1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eval_metric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': '</a:t>
            </a:r>
            <a:r>
              <a:rPr lang="en-US" sz="2400" b="0" i="0" u="none" strike="noStrike" dirty="0" err="1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logloss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',  # Evaluation metric}</a:t>
            </a:r>
            <a:br>
              <a:rPr lang="en-US" sz="2400" b="0" i="0" u="none" strike="noStrike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</a:br>
            <a:endParaRPr lang="en-US" sz="2400" b="0" i="0" u="none" strike="noStrike" dirty="0">
              <a:solidFill>
                <a:srgbClr val="000000"/>
              </a:solidFill>
              <a:effectLst/>
              <a:cs typeface="Times New Roman" panose="02020603050405020304" pitchFamily="18" charset="0"/>
            </a:endParaRPr>
          </a:p>
          <a:p>
            <a:pPr algn="l"/>
            <a:r>
              <a:rPr lang="en-US" sz="2400" b="0" i="0" u="none" strike="noStrike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# Train the model with early stopping</a:t>
            </a:r>
          </a:p>
          <a:p>
            <a:pPr algn="l"/>
            <a:r>
              <a:rPr lang="en-US" sz="2400" b="0" i="0" u="none" strike="noStrike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evals = [(</a:t>
            </a:r>
            <a:r>
              <a:rPr lang="en-US" sz="2400" b="0" i="0" u="none" strike="noStrike" dirty="0" err="1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dtest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, 'eval'), (</a:t>
            </a:r>
            <a:r>
              <a:rPr lang="en-US" sz="2400" b="0" i="0" u="none" strike="noStrike" dirty="0" err="1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dtrain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, 'train')]</a:t>
            </a:r>
          </a:p>
          <a:p>
            <a:pPr algn="l"/>
            <a:r>
              <a:rPr lang="en-US" sz="2400" b="0" i="0" u="none" strike="noStrike" dirty="0" err="1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bst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 = </a:t>
            </a:r>
            <a:r>
              <a:rPr lang="en-US" sz="2400" b="0" i="0" u="none" strike="noStrike" dirty="0" err="1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xgb_train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(params, </a:t>
            </a:r>
            <a:r>
              <a:rPr lang="en-US" sz="2400" b="0" i="0" u="none" strike="noStrike" dirty="0" err="1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dtrain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, </a:t>
            </a:r>
            <a:r>
              <a:rPr lang="en-US" sz="2400" b="0" i="0" u="none" strike="noStrike" dirty="0" err="1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num_boost_round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=</a:t>
            </a:r>
            <a:r>
              <a:rPr lang="en-US" sz="2400" b="0" i="0" u="none" strike="noStrike" dirty="0" err="1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num_boost_round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, evals=evals, </a:t>
            </a:r>
            <a:r>
              <a:rPr lang="en-US" sz="2400" b="0" i="0" u="none" strike="noStrike" dirty="0" err="1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early_stopping_rounds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=10, </a:t>
            </a:r>
            <a:r>
              <a:rPr lang="en-US" sz="2400" b="0" i="0" u="none" strike="noStrike" dirty="0" err="1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verbose_eval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=False)</a:t>
            </a:r>
          </a:p>
          <a:p>
            <a:pPr marL="0" indent="0">
              <a:buNone/>
            </a:pPr>
            <a:endParaRPr lang="en-US" sz="2400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cs typeface="Times New Roman" panose="02020603050405020304" pitchFamily="18" charset="0"/>
            </a:endParaRPr>
          </a:p>
        </p:txBody>
      </p:sp>
      <p:sp>
        <p:nvSpPr>
          <p:cNvPr id="14" name="Slide Number Placeholder 10">
            <a:extLst>
              <a:ext uri="{FF2B5EF4-FFF2-40B4-BE49-F238E27FC236}">
                <a16:creationId xmlns:a16="http://schemas.microsoft.com/office/drawing/2014/main" id="{D8F585F2-64E3-B68A-8ACB-9525FAB81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2321011" y="6356349"/>
            <a:ext cx="2743200" cy="365125"/>
          </a:xfrm>
        </p:spPr>
        <p:txBody>
          <a:bodyPr/>
          <a:lstStyle/>
          <a:p>
            <a:fld id="{CDFFE814-68E4-0C4A-BCC3-703C26BE2070}" type="slidenum">
              <a:rPr lang="en-US" sz="1200" dirty="0" smtClean="0">
                <a:latin typeface="Times New Roman"/>
                <a:cs typeface="Times New Roman"/>
              </a:rPr>
              <a:pPr/>
              <a:t>22</a:t>
            </a:fld>
            <a:endParaRPr lang="en-US" sz="1200" dirty="0">
              <a:latin typeface="Times New Roman"/>
              <a:cs typeface="Times New Roman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444152-05DB-522E-C449-63B67CF42F53}"/>
              </a:ext>
            </a:extLst>
          </p:cNvPr>
          <p:cNvSpPr txBox="1"/>
          <p:nvPr/>
        </p:nvSpPr>
        <p:spPr>
          <a:xfrm>
            <a:off x="8965" y="6617355"/>
            <a:ext cx="1103217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105th AMS Annual Meeting – Second Symposium on Cloud Physics: New and Emerging Measurement Methods in Cloud and Precipitation Research III</a:t>
            </a:r>
          </a:p>
        </p:txBody>
      </p:sp>
    </p:spTree>
    <p:extLst>
      <p:ext uri="{BB962C8B-B14F-4D97-AF65-F5344CB8AC3E}">
        <p14:creationId xmlns:p14="http://schemas.microsoft.com/office/powerpoint/2010/main" val="378937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C31DC0E3-0462-860B-9E0C-763C903006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5E0867F-1FCB-9E7A-3FA9-EB1E256329A4}"/>
              </a:ext>
            </a:extLst>
          </p:cNvPr>
          <p:cNvSpPr/>
          <p:nvPr/>
        </p:nvSpPr>
        <p:spPr>
          <a:xfrm>
            <a:off x="7398327" y="5888182"/>
            <a:ext cx="4793673" cy="9698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E69400-C038-8EFC-6D65-7F7310DB7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109" y="-124695"/>
            <a:ext cx="11491782" cy="712610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>
                <a:latin typeface="Times New Roman"/>
                <a:cs typeface="Times New Roman"/>
              </a:rPr>
              <a:t>Comparison: Random Forest to </a:t>
            </a:r>
            <a:r>
              <a:rPr lang="en-US" sz="2800" b="1" dirty="0" err="1">
                <a:latin typeface="Times New Roman"/>
                <a:cs typeface="Times New Roman"/>
              </a:rPr>
              <a:t>eXtreme</a:t>
            </a:r>
            <a:r>
              <a:rPr lang="en-US" sz="2800" b="1" dirty="0">
                <a:latin typeface="Times New Roman"/>
                <a:cs typeface="Times New Roman"/>
              </a:rPr>
              <a:t> Gradient Boosting (</a:t>
            </a:r>
            <a:r>
              <a:rPr lang="en-US" sz="2800" b="1" dirty="0" err="1">
                <a:latin typeface="Times New Roman"/>
                <a:cs typeface="Times New Roman"/>
              </a:rPr>
              <a:t>XGBoost</a:t>
            </a:r>
            <a:r>
              <a:rPr lang="en-US" sz="2800" b="1" dirty="0">
                <a:latin typeface="Times New Roman"/>
                <a:cs typeface="Times New Roman"/>
              </a:rPr>
              <a:t>)</a:t>
            </a:r>
            <a:endParaRPr lang="en-US" sz="28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ABAF751-A740-50DF-4542-FBFD6BA76BCC}"/>
              </a:ext>
            </a:extLst>
          </p:cNvPr>
          <p:cNvSpPr>
            <a:spLocks noGrp="1"/>
          </p:cNvSpPr>
          <p:nvPr/>
        </p:nvSpPr>
        <p:spPr>
          <a:xfrm>
            <a:off x="0" y="808767"/>
            <a:ext cx="12192000" cy="60811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200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3200" dirty="0">
              <a:cs typeface="Times New Roman" panose="02020603050405020304" pitchFamily="18" charset="0"/>
            </a:endParaRPr>
          </a:p>
          <a:p>
            <a:endParaRPr lang="en-US" sz="2400" dirty="0">
              <a:cs typeface="Times New Roman" panose="02020603050405020304" pitchFamily="18" charset="0"/>
            </a:endParaRPr>
          </a:p>
          <a:p>
            <a:endParaRPr lang="en-US" sz="2400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cs typeface="Times New Roman" panose="02020603050405020304" pitchFamily="18" charset="0"/>
            </a:endParaRPr>
          </a:p>
        </p:txBody>
      </p:sp>
      <p:sp>
        <p:nvSpPr>
          <p:cNvPr id="14" name="Slide Number Placeholder 10">
            <a:extLst>
              <a:ext uri="{FF2B5EF4-FFF2-40B4-BE49-F238E27FC236}">
                <a16:creationId xmlns:a16="http://schemas.microsoft.com/office/drawing/2014/main" id="{D8F585F2-64E3-B68A-8ACB-9525FAB81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2321011" y="6356349"/>
            <a:ext cx="2743200" cy="365125"/>
          </a:xfrm>
        </p:spPr>
        <p:txBody>
          <a:bodyPr/>
          <a:lstStyle/>
          <a:p>
            <a:fld id="{CDFFE814-68E4-0C4A-BCC3-703C26BE2070}" type="slidenum">
              <a:rPr lang="en-US" sz="1200" dirty="0" smtClean="0">
                <a:latin typeface="Times New Roman"/>
                <a:cs typeface="Times New Roman"/>
              </a:rPr>
              <a:pPr/>
              <a:t>23</a:t>
            </a:fld>
            <a:endParaRPr lang="en-US" sz="1200" dirty="0">
              <a:latin typeface="Times New Roman"/>
              <a:cs typeface="Times New Roman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06B0D6-2590-3A32-C1F5-4C09CF97E593}"/>
              </a:ext>
            </a:extLst>
          </p:cNvPr>
          <p:cNvSpPr txBox="1"/>
          <p:nvPr/>
        </p:nvSpPr>
        <p:spPr>
          <a:xfrm>
            <a:off x="8965" y="6617355"/>
            <a:ext cx="1103217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105th AMS Annual Meeting – Second Symposium on Cloud Physics: New and Emerging Measurement Methods in Cloud and Precipitation Research III</a:t>
            </a:r>
          </a:p>
        </p:txBody>
      </p:sp>
      <p:pic>
        <p:nvPicPr>
          <p:cNvPr id="7" name="Picture 6" descr="A diagram of a new instance&#10;&#10;Description automatically generated">
            <a:extLst>
              <a:ext uri="{FF2B5EF4-FFF2-40B4-BE49-F238E27FC236}">
                <a16:creationId xmlns:a16="http://schemas.microsoft.com/office/drawing/2014/main" id="{CCEFE446-5B62-99CE-3CBA-99BFB0CD3F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739" y="1413379"/>
            <a:ext cx="5419506" cy="36210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4302A60-F3A8-BB12-6C84-75C3693DA1B1}"/>
              </a:ext>
            </a:extLst>
          </p:cNvPr>
          <p:cNvSpPr txBox="1"/>
          <p:nvPr/>
        </p:nvSpPr>
        <p:spPr>
          <a:xfrm>
            <a:off x="166319" y="5050458"/>
            <a:ext cx="55287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Simple schematic of the random forest workflow used for this analysis. Used scikit-learn random forest python package (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https://scikit-learn.org/1.5/modules/generated/sklearn.ensemble.RandomForestClassifier.html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For additional information regarding the random forest used in this analysis see extra slides.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D95E277-B5D6-32F2-B40A-1054779C9354}"/>
              </a:ext>
            </a:extLst>
          </p:cNvPr>
          <p:cNvSpPr/>
          <p:nvPr/>
        </p:nvSpPr>
        <p:spPr>
          <a:xfrm>
            <a:off x="221739" y="1413379"/>
            <a:ext cx="5473294" cy="362102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03B183-1F9D-1DEA-4F21-DB8622EDE966}"/>
              </a:ext>
            </a:extLst>
          </p:cNvPr>
          <p:cNvSpPr txBox="1"/>
          <p:nvPr/>
        </p:nvSpPr>
        <p:spPr>
          <a:xfrm>
            <a:off x="1658533" y="1044047"/>
            <a:ext cx="2544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Random Forest Classifier</a:t>
            </a:r>
          </a:p>
        </p:txBody>
      </p:sp>
    </p:spTree>
    <p:extLst>
      <p:ext uri="{BB962C8B-B14F-4D97-AF65-F5344CB8AC3E}">
        <p14:creationId xmlns:p14="http://schemas.microsoft.com/office/powerpoint/2010/main" val="1922321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325C13B-0201-CBBF-5245-EAC92FB22911}"/>
              </a:ext>
            </a:extLst>
          </p:cNvPr>
          <p:cNvSpPr>
            <a:spLocks noGrp="1"/>
          </p:cNvSpPr>
          <p:nvPr/>
        </p:nvSpPr>
        <p:spPr>
          <a:xfrm>
            <a:off x="0" y="1587334"/>
            <a:ext cx="12192000" cy="54540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latin typeface="Times New Roman"/>
                <a:cs typeface="Times New Roman"/>
              </a:rPr>
              <a:t>Methods: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Times New Roman"/>
                <a:cs typeface="Times New Roman"/>
              </a:rPr>
              <a:t>Particle Classifications</a:t>
            </a:r>
          </a:p>
          <a:p>
            <a:pPr lvl="1"/>
            <a:r>
              <a:rPr lang="en-US" sz="1600" dirty="0">
                <a:latin typeface="Times New Roman"/>
                <a:cs typeface="Times New Roman"/>
              </a:rPr>
              <a:t>Classify observed (in-situ) chain and non-chain aggregates from diverse cloud regions from the IMPACTS field campaign.</a:t>
            </a:r>
          </a:p>
          <a:p>
            <a:pPr marL="457200" indent="-457200">
              <a:buFont typeface="+mj-lt"/>
              <a:buAutoNum type="arabicPeriod"/>
            </a:pPr>
            <a:endParaRPr lang="en-US" sz="1800" dirty="0">
              <a:latin typeface="Times New Roman"/>
              <a:cs typeface="Times New Roman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Times New Roman"/>
                <a:cs typeface="Times New Roman"/>
              </a:rPr>
              <a:t>Morphological Particle Attributes and Environmental Parameters</a:t>
            </a:r>
          </a:p>
          <a:p>
            <a:pPr lvl="1"/>
            <a:r>
              <a:rPr lang="en-US" sz="1600" dirty="0">
                <a:latin typeface="Times New Roman"/>
                <a:cs typeface="Times New Roman"/>
              </a:rPr>
              <a:t>Extract attributes and parameters for each classified particle</a:t>
            </a:r>
          </a:p>
          <a:p>
            <a:pPr lvl="1"/>
            <a:r>
              <a:rPr lang="en-US" sz="1600" dirty="0">
                <a:latin typeface="Times New Roman"/>
                <a:cs typeface="Times New Roman"/>
              </a:rPr>
              <a:t>Particle Attributes: D</a:t>
            </a:r>
            <a:r>
              <a:rPr lang="en-US" sz="1600" baseline="-25000" dirty="0">
                <a:latin typeface="Times New Roman"/>
                <a:cs typeface="Times New Roman"/>
              </a:rPr>
              <a:t>max</a:t>
            </a:r>
            <a:r>
              <a:rPr lang="en-US" sz="1600" dirty="0">
                <a:latin typeface="Times New Roman"/>
                <a:cs typeface="Times New Roman"/>
              </a:rPr>
              <a:t>, Area Ratio, Complexity, Compactness, Curl, Fine Detail, etc.</a:t>
            </a:r>
          </a:p>
          <a:p>
            <a:pPr lvl="1"/>
            <a:r>
              <a:rPr lang="en-US" sz="1600" dirty="0">
                <a:latin typeface="Times New Roman"/>
                <a:cs typeface="Times New Roman"/>
              </a:rPr>
              <a:t>Environmental Parameters: Temperature &amp; Liquid Water Content (LWC)</a:t>
            </a:r>
          </a:p>
          <a:p>
            <a:pPr marL="457200" lvl="1" indent="0">
              <a:buNone/>
            </a:pPr>
            <a:endParaRPr lang="en-US" sz="2000" dirty="0">
              <a:latin typeface="Times New Roman"/>
              <a:cs typeface="Times New Roman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Times New Roman"/>
                <a:cs typeface="Times New Roman"/>
              </a:rPr>
              <a:t>Hyper-tune Two Tree-Based Classifiers </a:t>
            </a:r>
          </a:p>
          <a:p>
            <a:pPr lvl="1"/>
            <a:r>
              <a:rPr lang="en-US" sz="1800" dirty="0">
                <a:latin typeface="Times New Roman"/>
                <a:cs typeface="Times New Roman"/>
              </a:rPr>
              <a:t>Train ➣ Test ➣ Validate</a:t>
            </a:r>
          </a:p>
          <a:p>
            <a:pPr marL="457200" lvl="1" indent="0">
              <a:buNone/>
            </a:pPr>
            <a:endParaRPr lang="en-US" sz="1800" dirty="0">
              <a:latin typeface="Times New Roman"/>
              <a:cs typeface="Times New Roman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Times New Roman"/>
                <a:cs typeface="Times New Roman"/>
              </a:rPr>
              <a:t>Comparison of Decision Tree-Based Methods</a:t>
            </a:r>
            <a:endParaRPr lang="en-US" sz="1600" dirty="0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en-US" sz="2400" dirty="0">
              <a:cs typeface="Times New Roman"/>
            </a:endParaRPr>
          </a:p>
          <a:p>
            <a:pPr marL="0" indent="0">
              <a:buNone/>
            </a:pPr>
            <a:endParaRPr lang="en-US" sz="2400" dirty="0">
              <a:cs typeface="Times New Roman"/>
            </a:endParaRPr>
          </a:p>
          <a:p>
            <a:endParaRPr lang="en-US" dirty="0"/>
          </a:p>
          <a:p>
            <a:endParaRPr lang="en-US" dirty="0">
              <a:cs typeface="Times New Roman" panose="02020603050405020304" pitchFamily="18" charset="0"/>
            </a:endParaRPr>
          </a:p>
          <a:p>
            <a:endParaRPr lang="en-US" dirty="0">
              <a:cs typeface="Times New Roman" panose="02020603050405020304" pitchFamily="18" charset="0"/>
            </a:endParaRPr>
          </a:p>
          <a:p>
            <a:endParaRPr lang="en-US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34D70EC-9ABA-998D-83FE-ED582569D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003" y="-238"/>
            <a:ext cx="11491782" cy="71261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Times New Roman"/>
                <a:cs typeface="Times New Roman"/>
              </a:rPr>
              <a:t>Objective</a:t>
            </a:r>
            <a:endParaRPr lang="en-US" b="1" dirty="0"/>
          </a:p>
        </p:txBody>
      </p:sp>
      <p:sp>
        <p:nvSpPr>
          <p:cNvPr id="7" name="Slide Number Placeholder 10">
            <a:extLst>
              <a:ext uri="{FF2B5EF4-FFF2-40B4-BE49-F238E27FC236}">
                <a16:creationId xmlns:a16="http://schemas.microsoft.com/office/drawing/2014/main" id="{DB710B65-5BE6-FB23-F903-769FC3DD8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2321011" y="6356349"/>
            <a:ext cx="2743200" cy="365125"/>
          </a:xfrm>
        </p:spPr>
        <p:txBody>
          <a:bodyPr/>
          <a:lstStyle/>
          <a:p>
            <a:fld id="{CDFFE814-68E4-0C4A-BCC3-703C26BE2070}" type="slidenum">
              <a:rPr lang="en-US" sz="1200" dirty="0" smtClean="0">
                <a:latin typeface="Times New Roman"/>
                <a:cs typeface="Times New Roman"/>
              </a:rPr>
              <a:pPr/>
              <a:t>3</a:t>
            </a:fld>
            <a:endParaRPr lang="en-US" sz="1200" dirty="0">
              <a:latin typeface="Times New Roman"/>
              <a:cs typeface="Times New Roman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24CAA3-DEF7-01E0-F2CB-3511D85FDD38}"/>
              </a:ext>
            </a:extLst>
          </p:cNvPr>
          <p:cNvSpPr txBox="1"/>
          <p:nvPr/>
        </p:nvSpPr>
        <p:spPr>
          <a:xfrm>
            <a:off x="0" y="712372"/>
            <a:ext cx="121920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/>
                <a:cs typeface="Times New Roman"/>
              </a:rPr>
              <a:t>Employ supervised decision tree-based methods to differentiate ice crystal chain aggregates from non-chain aggregates.</a:t>
            </a:r>
            <a:endParaRPr lang="en-US" sz="2800" dirty="0">
              <a:latin typeface="Times New Roman"/>
              <a:cs typeface="Times New Roman"/>
            </a:endParaRPr>
          </a:p>
          <a:p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65D88F7-AD53-1CD7-21F5-A11B3F120073}"/>
              </a:ext>
            </a:extLst>
          </p:cNvPr>
          <p:cNvSpPr txBox="1"/>
          <p:nvPr/>
        </p:nvSpPr>
        <p:spPr>
          <a:xfrm>
            <a:off x="8965" y="6617355"/>
            <a:ext cx="1103217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105th AMS Annual Meeting – Second Symposium on Cloud Physics: New and Emerging Measurement Methods in Cloud and Precipitation Research III</a:t>
            </a:r>
          </a:p>
        </p:txBody>
      </p:sp>
    </p:spTree>
    <p:extLst>
      <p:ext uri="{BB962C8B-B14F-4D97-AF65-F5344CB8AC3E}">
        <p14:creationId xmlns:p14="http://schemas.microsoft.com/office/powerpoint/2010/main" val="1531858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767D6BD-B436-815C-3260-461E59A3517C}"/>
              </a:ext>
            </a:extLst>
          </p:cNvPr>
          <p:cNvSpPr/>
          <p:nvPr/>
        </p:nvSpPr>
        <p:spPr>
          <a:xfrm>
            <a:off x="7368209" y="5791200"/>
            <a:ext cx="4823791" cy="10667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905853-ADA2-194F-97BA-4AA7DF14A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074" y="-104504"/>
            <a:ext cx="7297959" cy="1265967"/>
          </a:xfrm>
        </p:spPr>
        <p:txBody>
          <a:bodyPr>
            <a:normAutofit/>
          </a:bodyPr>
          <a:lstStyle/>
          <a:p>
            <a:pPr algn="ctr"/>
            <a:r>
              <a:rPr lang="en-US" sz="4000" b="1">
                <a:latin typeface="Times New Roman"/>
                <a:cs typeface="Times New Roman"/>
              </a:rPr>
              <a:t>Previous Chain Aggregate Observations</a:t>
            </a:r>
          </a:p>
        </p:txBody>
      </p:sp>
      <p:pic>
        <p:nvPicPr>
          <p:cNvPr id="5" name="Content Placeholder 9" descr="A picture containing text, fabric&#10;&#10;Description automatically generated">
            <a:extLst>
              <a:ext uri="{FF2B5EF4-FFF2-40B4-BE49-F238E27FC236}">
                <a16:creationId xmlns:a16="http://schemas.microsoft.com/office/drawing/2014/main" id="{5D9BE998-40E7-D1E8-8D51-4B75C1EBC1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1" y="1203722"/>
            <a:ext cx="5747544" cy="3836903"/>
          </a:xfrm>
          <a:prstGeom prst="rect">
            <a:avLst/>
          </a:prstGeom>
        </p:spPr>
      </p:pic>
      <p:sp>
        <p:nvSpPr>
          <p:cNvPr id="19" name="TextBox 2">
            <a:extLst>
              <a:ext uri="{FF2B5EF4-FFF2-40B4-BE49-F238E27FC236}">
                <a16:creationId xmlns:a16="http://schemas.microsoft.com/office/drawing/2014/main" id="{E84B3BB7-B76A-2DE3-3B97-28654189A4D5}"/>
              </a:ext>
            </a:extLst>
          </p:cNvPr>
          <p:cNvSpPr txBox="1"/>
          <p:nvPr/>
        </p:nvSpPr>
        <p:spPr>
          <a:xfrm>
            <a:off x="6096000" y="5037346"/>
            <a:ext cx="5747544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200" dirty="0">
                <a:latin typeface="Times New Roman"/>
                <a:cs typeface="Times New Roman"/>
              </a:rPr>
              <a:t>Chain Aggregates on formvar slides that were generated in a </a:t>
            </a:r>
            <a:r>
              <a:rPr lang="en-US" sz="1200" b="1" dirty="0">
                <a:latin typeface="Times New Roman"/>
                <a:cs typeface="Times New Roman"/>
              </a:rPr>
              <a:t>cloud chamber.</a:t>
            </a:r>
            <a:r>
              <a:rPr lang="en-US" sz="1200" dirty="0">
                <a:latin typeface="Times New Roman"/>
                <a:cs typeface="Times New Roman"/>
              </a:rPr>
              <a:t> Adapted from Saunders and Wahab, 1975.</a:t>
            </a:r>
          </a:p>
        </p:txBody>
      </p:sp>
      <p:sp>
        <p:nvSpPr>
          <p:cNvPr id="7" name="Slide Number Placeholder 10">
            <a:extLst>
              <a:ext uri="{FF2B5EF4-FFF2-40B4-BE49-F238E27FC236}">
                <a16:creationId xmlns:a16="http://schemas.microsoft.com/office/drawing/2014/main" id="{2461E5DA-D290-979B-3920-F91BB3D74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2321011" y="6356349"/>
            <a:ext cx="2743200" cy="365125"/>
          </a:xfrm>
        </p:spPr>
        <p:txBody>
          <a:bodyPr/>
          <a:lstStyle/>
          <a:p>
            <a:fld id="{CDFFE814-68E4-0C4A-BCC3-703C26BE2070}" type="slidenum">
              <a:rPr lang="en-US" sz="1200" dirty="0" smtClean="0">
                <a:latin typeface="Times New Roman"/>
                <a:cs typeface="Times New Roman"/>
              </a:rPr>
              <a:pPr/>
              <a:t>4</a:t>
            </a:fld>
            <a:endParaRPr lang="en-US" sz="1200" dirty="0">
              <a:latin typeface="Times New Roman"/>
              <a:cs typeface="Times New Roman"/>
            </a:endParaRP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5DB630F6-4A74-1F44-49A8-698CC4205C82}"/>
              </a:ext>
            </a:extLst>
          </p:cNvPr>
          <p:cNvSpPr txBox="1">
            <a:spLocks/>
          </p:cNvSpPr>
          <p:nvPr/>
        </p:nvSpPr>
        <p:spPr>
          <a:xfrm>
            <a:off x="-2" y="1111752"/>
            <a:ext cx="6554541" cy="266687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2000" b="1" dirty="0">
                <a:latin typeface="Times New Roman"/>
                <a:cs typeface="Times New Roman"/>
              </a:rPr>
              <a:t>Laboratory Observations of Chain Aggregates:</a:t>
            </a:r>
          </a:p>
          <a:p>
            <a:pPr algn="just"/>
            <a:r>
              <a:rPr lang="en-US" sz="1600" dirty="0">
                <a:latin typeface="Times New Roman"/>
                <a:cs typeface="Times New Roman"/>
              </a:rPr>
              <a:t>In High Electric Fields (Minimum Threshold: 60 kV m</a:t>
            </a:r>
            <a:r>
              <a:rPr lang="en-US" sz="1600" baseline="30000" dirty="0">
                <a:latin typeface="Times New Roman"/>
                <a:cs typeface="Times New Roman"/>
              </a:rPr>
              <a:t>-1</a:t>
            </a:r>
            <a:r>
              <a:rPr lang="en-US" sz="1600" dirty="0">
                <a:latin typeface="Times New Roman"/>
                <a:cs typeface="Times New Roman"/>
              </a:rPr>
              <a:t>)</a:t>
            </a:r>
          </a:p>
          <a:p>
            <a:pPr algn="just"/>
            <a:r>
              <a:rPr lang="en-US" sz="1600" dirty="0">
                <a:latin typeface="Times New Roman"/>
                <a:cs typeface="Times New Roman"/>
              </a:rPr>
              <a:t>-5 and -37 °C (Maximum efficiency at -8 °C)</a:t>
            </a:r>
          </a:p>
          <a:p>
            <a:pPr algn="just"/>
            <a:r>
              <a:rPr lang="en-US" sz="1600" dirty="0">
                <a:latin typeface="Times New Roman"/>
                <a:cs typeface="Times New Roman"/>
              </a:rPr>
              <a:t>Ice Crystal Concentrations Between 3 and 4 ✕ 10</a:t>
            </a:r>
            <a:r>
              <a:rPr lang="en-US" sz="1600" baseline="30000" dirty="0">
                <a:latin typeface="Times New Roman"/>
                <a:cs typeface="Times New Roman"/>
              </a:rPr>
              <a:t>6</a:t>
            </a:r>
            <a:r>
              <a:rPr lang="en-US" sz="1600" dirty="0">
                <a:latin typeface="Times New Roman"/>
                <a:cs typeface="Times New Roman"/>
              </a:rPr>
              <a:t> m</a:t>
            </a:r>
            <a:r>
              <a:rPr lang="en-US" sz="1600" baseline="30000" dirty="0">
                <a:latin typeface="Times New Roman"/>
                <a:cs typeface="Times New Roman"/>
              </a:rPr>
              <a:t>-3</a:t>
            </a:r>
            <a:endParaRPr lang="en-US" sz="1600" dirty="0">
              <a:latin typeface="Times New Roman"/>
              <a:cs typeface="Times New Roman"/>
            </a:endParaRPr>
          </a:p>
          <a:p>
            <a:pPr algn="just"/>
            <a:r>
              <a:rPr lang="en-US" sz="1600" dirty="0">
                <a:latin typeface="Times New Roman"/>
                <a:cs typeface="Times New Roman"/>
              </a:rPr>
              <a:t>Aggregation found to be temperature-dependent with electric fields.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en-US" sz="1600" dirty="0">
              <a:latin typeface="Times New Roman"/>
              <a:cs typeface="Times New Roman"/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endParaRPr lang="en-US" sz="1600" dirty="0">
              <a:latin typeface="Times New Roman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FFCB28D-68D0-460A-42F0-9EF0F72B1A60}"/>
              </a:ext>
            </a:extLst>
          </p:cNvPr>
          <p:cNvSpPr txBox="1"/>
          <p:nvPr/>
        </p:nvSpPr>
        <p:spPr>
          <a:xfrm>
            <a:off x="8965" y="6617355"/>
            <a:ext cx="1103217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105th AMS Annual Meeting – Second Symposium on Cloud Physics: New and Emerging Measurement Methods in Cloud and Precipitation Research III</a:t>
            </a:r>
          </a:p>
        </p:txBody>
      </p:sp>
    </p:spTree>
    <p:extLst>
      <p:ext uri="{BB962C8B-B14F-4D97-AF65-F5344CB8AC3E}">
        <p14:creationId xmlns:p14="http://schemas.microsoft.com/office/powerpoint/2010/main" val="271460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767D6BD-B436-815C-3260-461E59A3517C}"/>
              </a:ext>
            </a:extLst>
          </p:cNvPr>
          <p:cNvSpPr/>
          <p:nvPr/>
        </p:nvSpPr>
        <p:spPr>
          <a:xfrm>
            <a:off x="7368209" y="5791200"/>
            <a:ext cx="4823791" cy="10667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905853-ADA2-194F-97BA-4AA7DF14A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074" y="-104504"/>
            <a:ext cx="7297959" cy="1265967"/>
          </a:xfrm>
        </p:spPr>
        <p:txBody>
          <a:bodyPr>
            <a:normAutofit/>
          </a:bodyPr>
          <a:lstStyle/>
          <a:p>
            <a:pPr algn="ctr"/>
            <a:r>
              <a:rPr lang="en-US" sz="4000" b="1">
                <a:latin typeface="Times New Roman"/>
                <a:cs typeface="Times New Roman"/>
              </a:rPr>
              <a:t>Previous Chain Aggregate Observations</a:t>
            </a:r>
          </a:p>
        </p:txBody>
      </p:sp>
      <p:pic>
        <p:nvPicPr>
          <p:cNvPr id="5" name="Content Placeholder 9" descr="A picture containing text, fabric&#10;&#10;Description automatically generated">
            <a:extLst>
              <a:ext uri="{FF2B5EF4-FFF2-40B4-BE49-F238E27FC236}">
                <a16:creationId xmlns:a16="http://schemas.microsoft.com/office/drawing/2014/main" id="{5D9BE998-40E7-D1E8-8D51-4B75C1EBC1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1780" y="966"/>
            <a:ext cx="3190934" cy="2130180"/>
          </a:xfrm>
          <a:prstGeom prst="rect">
            <a:avLst/>
          </a:prstGeom>
        </p:spPr>
      </p:pic>
      <p:sp>
        <p:nvSpPr>
          <p:cNvPr id="19" name="TextBox 2">
            <a:extLst>
              <a:ext uri="{FF2B5EF4-FFF2-40B4-BE49-F238E27FC236}">
                <a16:creationId xmlns:a16="http://schemas.microsoft.com/office/drawing/2014/main" id="{E84B3BB7-B76A-2DE3-3B97-28654189A4D5}"/>
              </a:ext>
            </a:extLst>
          </p:cNvPr>
          <p:cNvSpPr txBox="1"/>
          <p:nvPr/>
        </p:nvSpPr>
        <p:spPr>
          <a:xfrm>
            <a:off x="6886302" y="2079288"/>
            <a:ext cx="5289005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200" dirty="0">
                <a:latin typeface="Times New Roman"/>
                <a:cs typeface="Times New Roman"/>
              </a:rPr>
              <a:t>Chain Aggregates on formvar slides that were generated in a </a:t>
            </a:r>
            <a:r>
              <a:rPr lang="en-US" sz="1200" b="1" dirty="0">
                <a:latin typeface="Times New Roman"/>
                <a:cs typeface="Times New Roman"/>
              </a:rPr>
              <a:t>cloud chamber.</a:t>
            </a:r>
            <a:r>
              <a:rPr lang="en-US" sz="1200" dirty="0">
                <a:latin typeface="Times New Roman"/>
                <a:cs typeface="Times New Roman"/>
              </a:rPr>
              <a:t> Adapted from Saunders and Wahab, 1975.</a:t>
            </a:r>
          </a:p>
        </p:txBody>
      </p:sp>
      <p:sp>
        <p:nvSpPr>
          <p:cNvPr id="7" name="Slide Number Placeholder 10">
            <a:extLst>
              <a:ext uri="{FF2B5EF4-FFF2-40B4-BE49-F238E27FC236}">
                <a16:creationId xmlns:a16="http://schemas.microsoft.com/office/drawing/2014/main" id="{2461E5DA-D290-979B-3920-F91BB3D74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2321011" y="6356349"/>
            <a:ext cx="2743200" cy="365125"/>
          </a:xfrm>
        </p:spPr>
        <p:txBody>
          <a:bodyPr/>
          <a:lstStyle/>
          <a:p>
            <a:fld id="{CDFFE814-68E4-0C4A-BCC3-703C26BE2070}" type="slidenum">
              <a:rPr lang="en-US" sz="1200" dirty="0" smtClean="0">
                <a:latin typeface="Times New Roman"/>
                <a:cs typeface="Times New Roman"/>
              </a:rPr>
              <a:pPr/>
              <a:t>5</a:t>
            </a:fld>
            <a:endParaRPr lang="en-US" sz="1200" dirty="0">
              <a:latin typeface="Times New Roman"/>
              <a:cs typeface="Times New Roman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CB16BA4D-D66F-CABC-F824-70CA9687BE8F}"/>
              </a:ext>
            </a:extLst>
          </p:cNvPr>
          <p:cNvSpPr txBox="1">
            <a:spLocks/>
          </p:cNvSpPr>
          <p:nvPr/>
        </p:nvSpPr>
        <p:spPr>
          <a:xfrm>
            <a:off x="-2" y="1111752"/>
            <a:ext cx="6554541" cy="266687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2000" b="1" dirty="0">
                <a:latin typeface="Times New Roman"/>
                <a:cs typeface="Times New Roman"/>
              </a:rPr>
              <a:t>Laboratory Observations of Chain Aggregates:</a:t>
            </a:r>
          </a:p>
          <a:p>
            <a:pPr algn="just"/>
            <a:r>
              <a:rPr lang="en-US" sz="1600" dirty="0">
                <a:latin typeface="Times New Roman"/>
                <a:cs typeface="Times New Roman"/>
              </a:rPr>
              <a:t>In High Electric Fields (Minimum Threshold: 60 kV m</a:t>
            </a:r>
            <a:r>
              <a:rPr lang="en-US" sz="1600" baseline="30000" dirty="0">
                <a:latin typeface="Times New Roman"/>
                <a:cs typeface="Times New Roman"/>
              </a:rPr>
              <a:t>-1</a:t>
            </a:r>
            <a:r>
              <a:rPr lang="en-US" sz="1600" dirty="0">
                <a:latin typeface="Times New Roman"/>
                <a:cs typeface="Times New Roman"/>
              </a:rPr>
              <a:t>)</a:t>
            </a:r>
          </a:p>
          <a:p>
            <a:pPr algn="just"/>
            <a:r>
              <a:rPr lang="en-US" sz="1600" dirty="0">
                <a:latin typeface="Times New Roman"/>
                <a:cs typeface="Times New Roman"/>
              </a:rPr>
              <a:t>-5 and -37 °C (Maximum efficiency at -8 °C)</a:t>
            </a:r>
          </a:p>
          <a:p>
            <a:pPr algn="just"/>
            <a:r>
              <a:rPr lang="en-US" sz="1600" dirty="0">
                <a:latin typeface="Times New Roman"/>
                <a:cs typeface="Times New Roman"/>
              </a:rPr>
              <a:t>Ice Crystal Concentrations Between 3 and 4 ✕ 10</a:t>
            </a:r>
            <a:r>
              <a:rPr lang="en-US" sz="1600" baseline="30000" dirty="0">
                <a:latin typeface="Times New Roman"/>
                <a:cs typeface="Times New Roman"/>
              </a:rPr>
              <a:t>6</a:t>
            </a:r>
            <a:r>
              <a:rPr lang="en-US" sz="1600" dirty="0">
                <a:latin typeface="Times New Roman"/>
                <a:cs typeface="Times New Roman"/>
              </a:rPr>
              <a:t> m</a:t>
            </a:r>
            <a:r>
              <a:rPr lang="en-US" sz="1600" baseline="30000" dirty="0">
                <a:latin typeface="Times New Roman"/>
                <a:cs typeface="Times New Roman"/>
              </a:rPr>
              <a:t>-3</a:t>
            </a:r>
            <a:endParaRPr lang="en-US" sz="1600" dirty="0">
              <a:latin typeface="Times New Roman"/>
              <a:cs typeface="Times New Roman"/>
            </a:endParaRPr>
          </a:p>
          <a:p>
            <a:pPr algn="just"/>
            <a:r>
              <a:rPr lang="en-US" sz="1600" dirty="0">
                <a:latin typeface="Times New Roman"/>
                <a:cs typeface="Times New Roman"/>
              </a:rPr>
              <a:t>Aggregation found to be temperature-dependent with electric fields.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en-US" sz="1600" dirty="0">
              <a:latin typeface="Times New Roman"/>
              <a:cs typeface="Times New Roman"/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endParaRPr lang="en-US" sz="1600" dirty="0">
              <a:latin typeface="Times New Roman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3F5637A-EE87-EE21-C5B1-6F32CF66EDBE}"/>
              </a:ext>
            </a:extLst>
          </p:cNvPr>
          <p:cNvSpPr txBox="1"/>
          <p:nvPr/>
        </p:nvSpPr>
        <p:spPr>
          <a:xfrm>
            <a:off x="8965" y="6617355"/>
            <a:ext cx="1103217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105th AMS Annual Meeting – Second Symposium on Cloud Physics: New and Emerging Measurement Methods in Cloud and Precipitation Research III</a:t>
            </a:r>
          </a:p>
        </p:txBody>
      </p:sp>
    </p:spTree>
    <p:extLst>
      <p:ext uri="{BB962C8B-B14F-4D97-AF65-F5344CB8AC3E}">
        <p14:creationId xmlns:p14="http://schemas.microsoft.com/office/powerpoint/2010/main" val="4210658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767D6BD-B436-815C-3260-461E59A3517C}"/>
              </a:ext>
            </a:extLst>
          </p:cNvPr>
          <p:cNvSpPr/>
          <p:nvPr/>
        </p:nvSpPr>
        <p:spPr>
          <a:xfrm>
            <a:off x="7368209" y="5791200"/>
            <a:ext cx="4823791" cy="10667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905853-ADA2-194F-97BA-4AA7DF14A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074" y="-104504"/>
            <a:ext cx="7297959" cy="1265967"/>
          </a:xfrm>
        </p:spPr>
        <p:txBody>
          <a:bodyPr>
            <a:normAutofit/>
          </a:bodyPr>
          <a:lstStyle/>
          <a:p>
            <a:pPr algn="ctr"/>
            <a:r>
              <a:rPr lang="en-US" sz="4000" b="1">
                <a:latin typeface="Times New Roman"/>
                <a:cs typeface="Times New Roman"/>
              </a:rPr>
              <a:t>Previous Chain Aggregate Observations</a:t>
            </a:r>
          </a:p>
        </p:txBody>
      </p:sp>
      <p:pic>
        <p:nvPicPr>
          <p:cNvPr id="5" name="Content Placeholder 9" descr="A picture containing text, fabric&#10;&#10;Description automatically generated">
            <a:extLst>
              <a:ext uri="{FF2B5EF4-FFF2-40B4-BE49-F238E27FC236}">
                <a16:creationId xmlns:a16="http://schemas.microsoft.com/office/drawing/2014/main" id="{5D9BE998-40E7-D1E8-8D51-4B75C1EBC1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1780" y="966"/>
            <a:ext cx="3190934" cy="2130180"/>
          </a:xfrm>
          <a:prstGeom prst="rect">
            <a:avLst/>
          </a:prstGeom>
        </p:spPr>
      </p:pic>
      <p:sp>
        <p:nvSpPr>
          <p:cNvPr id="19" name="TextBox 2">
            <a:extLst>
              <a:ext uri="{FF2B5EF4-FFF2-40B4-BE49-F238E27FC236}">
                <a16:creationId xmlns:a16="http://schemas.microsoft.com/office/drawing/2014/main" id="{E84B3BB7-B76A-2DE3-3B97-28654189A4D5}"/>
              </a:ext>
            </a:extLst>
          </p:cNvPr>
          <p:cNvSpPr txBox="1"/>
          <p:nvPr/>
        </p:nvSpPr>
        <p:spPr>
          <a:xfrm>
            <a:off x="6886302" y="2079288"/>
            <a:ext cx="5289005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200" dirty="0">
                <a:latin typeface="Times New Roman"/>
                <a:cs typeface="Times New Roman"/>
              </a:rPr>
              <a:t>Chain Aggregates on formvar slides that were generated in a </a:t>
            </a:r>
            <a:r>
              <a:rPr lang="en-US" sz="1200" b="1" dirty="0">
                <a:latin typeface="Times New Roman"/>
                <a:cs typeface="Times New Roman"/>
              </a:rPr>
              <a:t>cloud chamber.</a:t>
            </a:r>
            <a:r>
              <a:rPr lang="en-US" sz="1200" dirty="0">
                <a:latin typeface="Times New Roman"/>
                <a:cs typeface="Times New Roman"/>
              </a:rPr>
              <a:t> Adapted from Saunders and Wahab, 1975.</a:t>
            </a:r>
          </a:p>
        </p:txBody>
      </p:sp>
      <p:sp>
        <p:nvSpPr>
          <p:cNvPr id="7" name="Slide Number Placeholder 10">
            <a:extLst>
              <a:ext uri="{FF2B5EF4-FFF2-40B4-BE49-F238E27FC236}">
                <a16:creationId xmlns:a16="http://schemas.microsoft.com/office/drawing/2014/main" id="{2461E5DA-D290-979B-3920-F91BB3D74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2321011" y="6356349"/>
            <a:ext cx="2743200" cy="365125"/>
          </a:xfrm>
        </p:spPr>
        <p:txBody>
          <a:bodyPr/>
          <a:lstStyle/>
          <a:p>
            <a:fld id="{CDFFE814-68E4-0C4A-BCC3-703C26BE2070}" type="slidenum">
              <a:rPr lang="en-US" sz="1200" dirty="0" smtClean="0">
                <a:latin typeface="Times New Roman"/>
                <a:cs typeface="Times New Roman"/>
              </a:rPr>
              <a:pPr/>
              <a:t>6</a:t>
            </a:fld>
            <a:endParaRPr lang="en-US" sz="1200" dirty="0">
              <a:latin typeface="Times New Roman"/>
              <a:cs typeface="Times New Roman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1A668F-1F7F-C9BE-B3E3-3A723B8AC5C1}"/>
              </a:ext>
            </a:extLst>
          </p:cNvPr>
          <p:cNvSpPr txBox="1"/>
          <p:nvPr/>
        </p:nvSpPr>
        <p:spPr>
          <a:xfrm>
            <a:off x="-25739" y="3238293"/>
            <a:ext cx="6554541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>
              <a:buNone/>
            </a:pPr>
            <a:r>
              <a:rPr lang="en-US" sz="2000" b="1" dirty="0">
                <a:latin typeface="Times New Roman"/>
                <a:cs typeface="Times New Roman"/>
              </a:rPr>
              <a:t>Aircraft Observations of Chain Aggregates:</a:t>
            </a:r>
          </a:p>
          <a:p>
            <a:pPr marL="0" indent="0" algn="just">
              <a:buNone/>
            </a:pPr>
            <a:endParaRPr lang="en-US" sz="900" b="1" dirty="0">
              <a:latin typeface="Times New Roman"/>
              <a:cs typeface="Times New Roman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/>
                <a:cs typeface="Times New Roman"/>
              </a:rPr>
              <a:t>Mid- to upper-level clouds produced by </a:t>
            </a:r>
            <a:r>
              <a:rPr lang="en-US" sz="1600" b="1" dirty="0">
                <a:latin typeface="Times New Roman"/>
                <a:cs typeface="Times New Roman"/>
              </a:rPr>
              <a:t>summertime</a:t>
            </a:r>
            <a:r>
              <a:rPr lang="en-US" sz="1600" dirty="0">
                <a:latin typeface="Times New Roman"/>
                <a:cs typeface="Times New Roman"/>
              </a:rPr>
              <a:t> continental convection in the tropics and sub-tropics.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/>
                <a:cs typeface="Times New Roman"/>
              </a:rPr>
              <a:t>Field Campaigns: CapeEx19, CRYSTAL-FACE, ABFM-II, EMERALD-II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/>
                <a:cs typeface="Times New Roman"/>
              </a:rPr>
              <a:t>-8 to -65 °C (but mainly found &lt; -25 °C)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/>
                <a:cs typeface="Times New Roman"/>
              </a:rPr>
              <a:t>In-situ E-Fields (CapeEx19 &amp; ABFM-II) &lt; 60 kV m</a:t>
            </a:r>
            <a:r>
              <a:rPr lang="en-US" sz="1600" baseline="30000" dirty="0">
                <a:latin typeface="Times New Roman"/>
                <a:cs typeface="Times New Roman"/>
              </a:rPr>
              <a:t>-1</a:t>
            </a:r>
            <a:endParaRPr lang="en-US" sz="1600" dirty="0">
              <a:latin typeface="Times New Roman"/>
              <a:cs typeface="Times New Roman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b="1" dirty="0">
                <a:latin typeface="Times New Roman"/>
                <a:cs typeface="Times New Roman"/>
              </a:rPr>
              <a:t>Wintertime</a:t>
            </a:r>
            <a:r>
              <a:rPr lang="en-US" sz="1600" dirty="0">
                <a:latin typeface="Times New Roman"/>
                <a:cs typeface="Times New Roman"/>
              </a:rPr>
              <a:t> Continental Convection in the Midlatitudes.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/>
                <a:cs typeface="Times New Roman"/>
              </a:rPr>
              <a:t>Field Campaigns: IMPACTS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/>
                <a:cs typeface="Times New Roman"/>
              </a:rPr>
              <a:t>-13 to -35 °C</a:t>
            </a:r>
          </a:p>
          <a:p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BBCA7E0-1B82-B4AC-CE0E-B6FF0FE15666}"/>
              </a:ext>
            </a:extLst>
          </p:cNvPr>
          <p:cNvSpPr txBox="1">
            <a:spLocks/>
          </p:cNvSpPr>
          <p:nvPr/>
        </p:nvSpPr>
        <p:spPr>
          <a:xfrm>
            <a:off x="-2" y="1111752"/>
            <a:ext cx="6554541" cy="266687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2000" b="1" dirty="0">
                <a:latin typeface="Times New Roman"/>
                <a:cs typeface="Times New Roman"/>
              </a:rPr>
              <a:t>Laboratory Observations of Chain Aggregates:</a:t>
            </a:r>
          </a:p>
          <a:p>
            <a:pPr algn="just"/>
            <a:r>
              <a:rPr lang="en-US" sz="1600" dirty="0">
                <a:latin typeface="Times New Roman"/>
                <a:cs typeface="Times New Roman"/>
              </a:rPr>
              <a:t>In High Electric Fields (Minimum Threshold: 60 kV m</a:t>
            </a:r>
            <a:r>
              <a:rPr lang="en-US" sz="1600" baseline="30000" dirty="0">
                <a:latin typeface="Times New Roman"/>
                <a:cs typeface="Times New Roman"/>
              </a:rPr>
              <a:t>-1</a:t>
            </a:r>
            <a:r>
              <a:rPr lang="en-US" sz="1600" dirty="0">
                <a:latin typeface="Times New Roman"/>
                <a:cs typeface="Times New Roman"/>
              </a:rPr>
              <a:t>)</a:t>
            </a:r>
          </a:p>
          <a:p>
            <a:pPr algn="just"/>
            <a:r>
              <a:rPr lang="en-US" sz="1600" dirty="0">
                <a:latin typeface="Times New Roman"/>
                <a:cs typeface="Times New Roman"/>
              </a:rPr>
              <a:t>-5 and -37 °C (Maximum efficiency at -8 °C)</a:t>
            </a:r>
          </a:p>
          <a:p>
            <a:pPr algn="just"/>
            <a:r>
              <a:rPr lang="en-US" sz="1600" dirty="0">
                <a:latin typeface="Times New Roman"/>
                <a:cs typeface="Times New Roman"/>
              </a:rPr>
              <a:t>Ice Crystal Concentrations Between 3 and 4 ✕ 10</a:t>
            </a:r>
            <a:r>
              <a:rPr lang="en-US" sz="1600" baseline="30000" dirty="0">
                <a:latin typeface="Times New Roman"/>
                <a:cs typeface="Times New Roman"/>
              </a:rPr>
              <a:t>6</a:t>
            </a:r>
            <a:r>
              <a:rPr lang="en-US" sz="1600" dirty="0">
                <a:latin typeface="Times New Roman"/>
                <a:cs typeface="Times New Roman"/>
              </a:rPr>
              <a:t> m</a:t>
            </a:r>
            <a:r>
              <a:rPr lang="en-US" sz="1600" baseline="30000" dirty="0">
                <a:latin typeface="Times New Roman"/>
                <a:cs typeface="Times New Roman"/>
              </a:rPr>
              <a:t>-3</a:t>
            </a:r>
            <a:endParaRPr lang="en-US" sz="1600" dirty="0">
              <a:latin typeface="Times New Roman"/>
              <a:cs typeface="Times New Roman"/>
            </a:endParaRPr>
          </a:p>
          <a:p>
            <a:pPr algn="just"/>
            <a:r>
              <a:rPr lang="en-US" sz="1600" dirty="0">
                <a:latin typeface="Times New Roman"/>
                <a:cs typeface="Times New Roman"/>
              </a:rPr>
              <a:t>Aggregation found to be temperature-dependent with electric fields.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en-US" sz="1600" dirty="0">
              <a:latin typeface="Times New Roman"/>
              <a:cs typeface="Times New Roman"/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endParaRPr lang="en-US" sz="1600" dirty="0">
              <a:latin typeface="Times New Roman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E384DB-3322-CB3B-47FF-FB0CEAFE3C48}"/>
              </a:ext>
            </a:extLst>
          </p:cNvPr>
          <p:cNvSpPr txBox="1"/>
          <p:nvPr/>
        </p:nvSpPr>
        <p:spPr>
          <a:xfrm>
            <a:off x="8965" y="6617355"/>
            <a:ext cx="1103217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105th AMS Annual Meeting – Second Symposium on Cloud Physics: New and Emerging Measurement Methods in Cloud and Precipitation Research III</a:t>
            </a:r>
          </a:p>
        </p:txBody>
      </p:sp>
    </p:spTree>
    <p:extLst>
      <p:ext uri="{BB962C8B-B14F-4D97-AF65-F5344CB8AC3E}">
        <p14:creationId xmlns:p14="http://schemas.microsoft.com/office/powerpoint/2010/main" val="302549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767D6BD-B436-815C-3260-461E59A3517C}"/>
              </a:ext>
            </a:extLst>
          </p:cNvPr>
          <p:cNvSpPr/>
          <p:nvPr/>
        </p:nvSpPr>
        <p:spPr>
          <a:xfrm>
            <a:off x="7368209" y="5791200"/>
            <a:ext cx="4823791" cy="10667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905853-ADA2-194F-97BA-4AA7DF14A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074" y="-104504"/>
            <a:ext cx="7297959" cy="1265967"/>
          </a:xfrm>
        </p:spPr>
        <p:txBody>
          <a:bodyPr>
            <a:normAutofit/>
          </a:bodyPr>
          <a:lstStyle/>
          <a:p>
            <a:pPr algn="ctr"/>
            <a:r>
              <a:rPr lang="en-US" sz="4000" b="1">
                <a:latin typeface="Times New Roman"/>
                <a:cs typeface="Times New Roman"/>
              </a:rPr>
              <a:t>Previous Chain Aggregate Observations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B9D09DF-5CF2-BA23-C8FE-609DAABD8A39}"/>
              </a:ext>
            </a:extLst>
          </p:cNvPr>
          <p:cNvCxnSpPr>
            <a:cxnSpLocks/>
          </p:cNvCxnSpPr>
          <p:nvPr/>
        </p:nvCxnSpPr>
        <p:spPr>
          <a:xfrm>
            <a:off x="6554539" y="2509884"/>
            <a:ext cx="5537675" cy="0"/>
          </a:xfrm>
          <a:prstGeom prst="line">
            <a:avLst/>
          </a:prstGeom>
          <a:ln w="12700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3302E6C-D475-F12E-0986-3A522B72FA8D}"/>
              </a:ext>
            </a:extLst>
          </p:cNvPr>
          <p:cNvSpPr txBox="1"/>
          <p:nvPr/>
        </p:nvSpPr>
        <p:spPr>
          <a:xfrm>
            <a:off x="6643155" y="6042453"/>
            <a:ext cx="5497372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 dirty="0">
                <a:latin typeface="Times New Roman"/>
                <a:cs typeface="Times New Roman"/>
              </a:rPr>
              <a:t>(a) PHIPS images (</a:t>
            </a:r>
            <a:r>
              <a:rPr lang="en-US" sz="1200" b="1" dirty="0">
                <a:latin typeface="Times New Roman"/>
                <a:cs typeface="Times New Roman"/>
              </a:rPr>
              <a:t>in-situ</a:t>
            </a:r>
            <a:r>
              <a:rPr lang="en-US" sz="1200" dirty="0">
                <a:latin typeface="Times New Roman"/>
                <a:cs typeface="Times New Roman"/>
              </a:rPr>
              <a:t>) of chain aggregates comprised of ice crystals found in cirrus anvil clouds during the CapeEx19 field campaign and (b) CPI images (</a:t>
            </a:r>
            <a:r>
              <a:rPr lang="en-US" sz="1200" b="1" dirty="0">
                <a:latin typeface="Times New Roman"/>
                <a:cs typeface="Times New Roman"/>
              </a:rPr>
              <a:t>in-situ</a:t>
            </a:r>
            <a:r>
              <a:rPr lang="en-US" sz="1200" dirty="0">
                <a:latin typeface="Times New Roman"/>
                <a:cs typeface="Times New Roman"/>
              </a:rPr>
              <a:t>) of chain aggregates found near the parameter of a convective band associated with a nor’easter off the New England coast.</a:t>
            </a:r>
          </a:p>
        </p:txBody>
      </p:sp>
      <p:pic>
        <p:nvPicPr>
          <p:cNvPr id="5" name="Content Placeholder 9" descr="A picture containing text, fabric&#10;&#10;Description automatically generated">
            <a:extLst>
              <a:ext uri="{FF2B5EF4-FFF2-40B4-BE49-F238E27FC236}">
                <a16:creationId xmlns:a16="http://schemas.microsoft.com/office/drawing/2014/main" id="{5D9BE998-40E7-D1E8-8D51-4B75C1EBC1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1780" y="966"/>
            <a:ext cx="3190934" cy="2130180"/>
          </a:xfrm>
          <a:prstGeom prst="rect">
            <a:avLst/>
          </a:prstGeom>
        </p:spPr>
      </p:pic>
      <p:sp>
        <p:nvSpPr>
          <p:cNvPr id="19" name="TextBox 2">
            <a:extLst>
              <a:ext uri="{FF2B5EF4-FFF2-40B4-BE49-F238E27FC236}">
                <a16:creationId xmlns:a16="http://schemas.microsoft.com/office/drawing/2014/main" id="{E84B3BB7-B76A-2DE3-3B97-28654189A4D5}"/>
              </a:ext>
            </a:extLst>
          </p:cNvPr>
          <p:cNvSpPr txBox="1"/>
          <p:nvPr/>
        </p:nvSpPr>
        <p:spPr>
          <a:xfrm>
            <a:off x="6886302" y="2079288"/>
            <a:ext cx="5289005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200" dirty="0">
                <a:latin typeface="Times New Roman"/>
                <a:cs typeface="Times New Roman"/>
              </a:rPr>
              <a:t>Chain Aggregates on formvar slides that were generated in a </a:t>
            </a:r>
            <a:r>
              <a:rPr lang="en-US" sz="1200" b="1" dirty="0">
                <a:latin typeface="Times New Roman"/>
                <a:cs typeface="Times New Roman"/>
              </a:rPr>
              <a:t>cloud chamber.</a:t>
            </a:r>
            <a:r>
              <a:rPr lang="en-US" sz="1200" dirty="0">
                <a:latin typeface="Times New Roman"/>
                <a:cs typeface="Times New Roman"/>
              </a:rPr>
              <a:t> Adapted from Saunders and Wahab, 1975.</a:t>
            </a:r>
          </a:p>
        </p:txBody>
      </p:sp>
      <p:sp>
        <p:nvSpPr>
          <p:cNvPr id="7" name="Slide Number Placeholder 10">
            <a:extLst>
              <a:ext uri="{FF2B5EF4-FFF2-40B4-BE49-F238E27FC236}">
                <a16:creationId xmlns:a16="http://schemas.microsoft.com/office/drawing/2014/main" id="{2461E5DA-D290-979B-3920-F91BB3D74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2358081" y="28575"/>
            <a:ext cx="2743200" cy="365125"/>
          </a:xfrm>
        </p:spPr>
        <p:txBody>
          <a:bodyPr/>
          <a:lstStyle/>
          <a:p>
            <a:fld id="{CDFFE814-68E4-0C4A-BCC3-703C26BE2070}" type="slidenum">
              <a:rPr lang="en-US" sz="1200" dirty="0" smtClean="0">
                <a:latin typeface="Times New Roman"/>
                <a:cs typeface="Times New Roman"/>
              </a:rPr>
              <a:pPr/>
              <a:t>7</a:t>
            </a:fld>
            <a:endParaRPr lang="en-US" sz="1200" dirty="0">
              <a:latin typeface="Times New Roman"/>
              <a:cs typeface="Times New Roman"/>
            </a:endParaRPr>
          </a:p>
        </p:txBody>
      </p:sp>
      <p:pic>
        <p:nvPicPr>
          <p:cNvPr id="6" name="Picture 5" descr="A collage of images of various shapes&#10;&#10;Description automatically generated">
            <a:extLst>
              <a:ext uri="{FF2B5EF4-FFF2-40B4-BE49-F238E27FC236}">
                <a16:creationId xmlns:a16="http://schemas.microsoft.com/office/drawing/2014/main" id="{E6CBD7E3-1476-357A-171D-E7219C5729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8891" y="2541887"/>
            <a:ext cx="5497373" cy="3621799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1881391-A6A8-2D60-4DAC-567E29F76406}"/>
              </a:ext>
            </a:extLst>
          </p:cNvPr>
          <p:cNvSpPr txBox="1">
            <a:spLocks/>
          </p:cNvSpPr>
          <p:nvPr/>
        </p:nvSpPr>
        <p:spPr>
          <a:xfrm>
            <a:off x="-2" y="1111752"/>
            <a:ext cx="6554541" cy="266687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2000" b="1" dirty="0">
                <a:latin typeface="Times New Roman"/>
                <a:cs typeface="Times New Roman"/>
              </a:rPr>
              <a:t>Laboratory Observations of Chain Aggregates:</a:t>
            </a:r>
          </a:p>
          <a:p>
            <a:pPr algn="just"/>
            <a:r>
              <a:rPr lang="en-US" sz="1600" dirty="0">
                <a:latin typeface="Times New Roman"/>
                <a:cs typeface="Times New Roman"/>
              </a:rPr>
              <a:t>In High Electric Fields (Minimum Threshold: 60 kV m</a:t>
            </a:r>
            <a:r>
              <a:rPr lang="en-US" sz="1600" baseline="30000" dirty="0">
                <a:latin typeface="Times New Roman"/>
                <a:cs typeface="Times New Roman"/>
              </a:rPr>
              <a:t>-1</a:t>
            </a:r>
            <a:r>
              <a:rPr lang="en-US" sz="1600" dirty="0">
                <a:latin typeface="Times New Roman"/>
                <a:cs typeface="Times New Roman"/>
              </a:rPr>
              <a:t>)</a:t>
            </a:r>
          </a:p>
          <a:p>
            <a:pPr algn="just"/>
            <a:r>
              <a:rPr lang="en-US" sz="1600" dirty="0">
                <a:latin typeface="Times New Roman"/>
                <a:cs typeface="Times New Roman"/>
              </a:rPr>
              <a:t>-5 and -37 °C (Maximum efficiency at -8 °C)</a:t>
            </a:r>
          </a:p>
          <a:p>
            <a:pPr algn="just"/>
            <a:r>
              <a:rPr lang="en-US" sz="1600" dirty="0">
                <a:latin typeface="Times New Roman"/>
                <a:cs typeface="Times New Roman"/>
              </a:rPr>
              <a:t>Ice Crystal Concentrations Between 3 and 4 ✕ 10</a:t>
            </a:r>
            <a:r>
              <a:rPr lang="en-US" sz="1600" baseline="30000" dirty="0">
                <a:latin typeface="Times New Roman"/>
                <a:cs typeface="Times New Roman"/>
              </a:rPr>
              <a:t>6</a:t>
            </a:r>
            <a:r>
              <a:rPr lang="en-US" sz="1600" dirty="0">
                <a:latin typeface="Times New Roman"/>
                <a:cs typeface="Times New Roman"/>
              </a:rPr>
              <a:t> m</a:t>
            </a:r>
            <a:r>
              <a:rPr lang="en-US" sz="1600" baseline="30000" dirty="0">
                <a:latin typeface="Times New Roman"/>
                <a:cs typeface="Times New Roman"/>
              </a:rPr>
              <a:t>-3</a:t>
            </a:r>
            <a:endParaRPr lang="en-US" sz="1600" dirty="0">
              <a:latin typeface="Times New Roman"/>
              <a:cs typeface="Times New Roman"/>
            </a:endParaRPr>
          </a:p>
          <a:p>
            <a:pPr algn="just"/>
            <a:r>
              <a:rPr lang="en-US" sz="1600" dirty="0">
                <a:latin typeface="Times New Roman"/>
                <a:cs typeface="Times New Roman"/>
              </a:rPr>
              <a:t>Aggregation found to be temperature-dependent with electric fields.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en-US" sz="1600" dirty="0">
              <a:latin typeface="Times New Roman"/>
              <a:cs typeface="Times New Roman"/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endParaRPr lang="en-US" sz="1600" dirty="0">
              <a:latin typeface="Times New Roman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A08E78-9F13-F6D9-9472-EF110BB8F393}"/>
              </a:ext>
            </a:extLst>
          </p:cNvPr>
          <p:cNvSpPr txBox="1"/>
          <p:nvPr/>
        </p:nvSpPr>
        <p:spPr>
          <a:xfrm>
            <a:off x="-25739" y="3238293"/>
            <a:ext cx="6554541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>
              <a:buNone/>
            </a:pPr>
            <a:r>
              <a:rPr lang="en-US" sz="2000" b="1" dirty="0">
                <a:latin typeface="Times New Roman"/>
                <a:cs typeface="Times New Roman"/>
              </a:rPr>
              <a:t>Aircraft Observations of Chain Aggregates:</a:t>
            </a:r>
          </a:p>
          <a:p>
            <a:pPr marL="0" indent="0" algn="just">
              <a:buNone/>
            </a:pPr>
            <a:endParaRPr lang="en-US" sz="900" b="1" dirty="0">
              <a:latin typeface="Times New Roman"/>
              <a:cs typeface="Times New Roman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/>
                <a:cs typeface="Times New Roman"/>
              </a:rPr>
              <a:t>Mid- to upper-level clouds produced by </a:t>
            </a:r>
            <a:r>
              <a:rPr lang="en-US" sz="1600" b="1" dirty="0">
                <a:latin typeface="Times New Roman"/>
                <a:cs typeface="Times New Roman"/>
              </a:rPr>
              <a:t>summertime</a:t>
            </a:r>
            <a:r>
              <a:rPr lang="en-US" sz="1600" dirty="0">
                <a:latin typeface="Times New Roman"/>
                <a:cs typeface="Times New Roman"/>
              </a:rPr>
              <a:t> continental convection in the tropics and sub-tropics.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/>
                <a:cs typeface="Times New Roman"/>
              </a:rPr>
              <a:t>Field Campaigns: CapeEx19, CRYSTAL-FACE, ABFM-II, EMERALD-II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/>
                <a:cs typeface="Times New Roman"/>
              </a:rPr>
              <a:t>-8 to -65 °C (but mainly found &lt; -25 °C)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/>
                <a:cs typeface="Times New Roman"/>
              </a:rPr>
              <a:t>In-situ E-Fields (CapeEx19 &amp; ABFM-II) &lt; 60 kV m</a:t>
            </a:r>
            <a:r>
              <a:rPr lang="en-US" sz="1600" baseline="30000" dirty="0">
                <a:latin typeface="Times New Roman"/>
                <a:cs typeface="Times New Roman"/>
              </a:rPr>
              <a:t>-1</a:t>
            </a:r>
            <a:endParaRPr lang="en-US" sz="1600" dirty="0">
              <a:latin typeface="Times New Roman"/>
              <a:cs typeface="Times New Roman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b="1" dirty="0">
                <a:latin typeface="Times New Roman"/>
                <a:cs typeface="Times New Roman"/>
              </a:rPr>
              <a:t>Wintertime</a:t>
            </a:r>
            <a:r>
              <a:rPr lang="en-US" sz="1600" dirty="0">
                <a:latin typeface="Times New Roman"/>
                <a:cs typeface="Times New Roman"/>
              </a:rPr>
              <a:t> Continental Convection in the Midlatitudes.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/>
                <a:cs typeface="Times New Roman"/>
              </a:rPr>
              <a:t>Field Campaigns: IMPACTS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/>
                <a:cs typeface="Times New Roman"/>
              </a:rPr>
              <a:t>-13 to -35 °C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EAB584-A74F-92CD-7034-C0376E3348E3}"/>
              </a:ext>
            </a:extLst>
          </p:cNvPr>
          <p:cNvSpPr txBox="1"/>
          <p:nvPr/>
        </p:nvSpPr>
        <p:spPr>
          <a:xfrm>
            <a:off x="61168" y="6042453"/>
            <a:ext cx="64721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i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Nairy, C. M., D.  J. Delene, A. G. Detwiler, J. M. Schmidt, P. R. Harasti, M. Schnaiter, E. Järvinen, T. </a:t>
            </a:r>
          </a:p>
          <a:p>
            <a:r>
              <a:rPr lang="en-US" sz="1200" b="0" i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D. Walker, Ice Crystal Chain Aggregates in Florida Cirrus Cloud Anvils - 3 August 2019 Case Study. </a:t>
            </a:r>
          </a:p>
          <a:p>
            <a:r>
              <a:rPr lang="en-US" sz="1200" b="0" i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Journal of Geophysical Research: Atmospheres. In Review, 2025</a:t>
            </a:r>
            <a:endParaRPr lang="en-US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9E7783F-3708-6937-B998-089FD8D8D5CB}"/>
              </a:ext>
            </a:extLst>
          </p:cNvPr>
          <p:cNvCxnSpPr>
            <a:cxnSpLocks/>
          </p:cNvCxnSpPr>
          <p:nvPr/>
        </p:nvCxnSpPr>
        <p:spPr>
          <a:xfrm flipV="1">
            <a:off x="6634112" y="5911403"/>
            <a:ext cx="887150" cy="13105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FE650A07-F043-B5AE-F2F5-08A2592ABFE2}"/>
              </a:ext>
            </a:extLst>
          </p:cNvPr>
          <p:cNvSpPr/>
          <p:nvPr/>
        </p:nvSpPr>
        <p:spPr>
          <a:xfrm>
            <a:off x="61168" y="6042453"/>
            <a:ext cx="6467634" cy="646331"/>
          </a:xfrm>
          <a:prstGeom prst="rect">
            <a:avLst/>
          </a:prstGeom>
          <a:noFill/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923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8D3922-C43D-0664-2250-ACBDE93D1B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838CC-8C21-2111-DD76-E9A572472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003" y="-238"/>
            <a:ext cx="11491782" cy="71261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Times New Roman"/>
                <a:cs typeface="Times New Roman"/>
              </a:rPr>
              <a:t>Dataset/Instrumentation</a:t>
            </a:r>
            <a:endParaRPr lang="en-US" b="1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79F4FF8-278B-23E1-C5F5-A5AF9B816FC3}"/>
              </a:ext>
            </a:extLst>
          </p:cNvPr>
          <p:cNvSpPr>
            <a:spLocks noGrp="1"/>
          </p:cNvSpPr>
          <p:nvPr/>
        </p:nvSpPr>
        <p:spPr>
          <a:xfrm>
            <a:off x="0" y="878331"/>
            <a:ext cx="6673891" cy="54540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u="sng" dirty="0">
                <a:latin typeface="Times New Roman"/>
                <a:cs typeface="Times New Roman"/>
              </a:rPr>
              <a:t>I</a:t>
            </a:r>
            <a:r>
              <a:rPr lang="en-US" sz="2400" dirty="0">
                <a:latin typeface="Times New Roman"/>
                <a:cs typeface="Times New Roman"/>
              </a:rPr>
              <a:t>nvestigation of </a:t>
            </a:r>
            <a:r>
              <a:rPr lang="en-US" sz="2400" b="1" u="sng" dirty="0">
                <a:latin typeface="Times New Roman"/>
                <a:cs typeface="Times New Roman"/>
              </a:rPr>
              <a:t>M</a:t>
            </a:r>
            <a:r>
              <a:rPr lang="en-US" sz="2400" dirty="0">
                <a:latin typeface="Times New Roman"/>
                <a:cs typeface="Times New Roman"/>
              </a:rPr>
              <a:t>icrophysics and </a:t>
            </a:r>
            <a:r>
              <a:rPr lang="en-US" sz="2400" b="1" u="sng" dirty="0">
                <a:latin typeface="Times New Roman"/>
                <a:cs typeface="Times New Roman"/>
              </a:rPr>
              <a:t>P</a:t>
            </a:r>
            <a:r>
              <a:rPr lang="en-US" sz="2400" dirty="0">
                <a:latin typeface="Times New Roman"/>
                <a:cs typeface="Times New Roman"/>
              </a:rPr>
              <a:t>recipitation for </a:t>
            </a:r>
            <a:r>
              <a:rPr lang="en-US" sz="2400" b="1" u="sng" dirty="0">
                <a:latin typeface="Times New Roman"/>
                <a:cs typeface="Times New Roman"/>
              </a:rPr>
              <a:t>A</a:t>
            </a:r>
            <a:r>
              <a:rPr lang="en-US" sz="2400" dirty="0">
                <a:latin typeface="Times New Roman"/>
                <a:cs typeface="Times New Roman"/>
              </a:rPr>
              <a:t>tlantic </a:t>
            </a:r>
            <a:r>
              <a:rPr lang="en-US" sz="2400" b="1" u="sng" dirty="0">
                <a:latin typeface="Times New Roman"/>
                <a:cs typeface="Times New Roman"/>
              </a:rPr>
              <a:t>C</a:t>
            </a:r>
            <a:r>
              <a:rPr lang="en-US" sz="2400" dirty="0">
                <a:latin typeface="Times New Roman"/>
                <a:cs typeface="Times New Roman"/>
              </a:rPr>
              <a:t>oast-</a:t>
            </a:r>
            <a:r>
              <a:rPr lang="en-US" sz="2400" b="1" u="sng" dirty="0">
                <a:latin typeface="Times New Roman"/>
                <a:cs typeface="Times New Roman"/>
              </a:rPr>
              <a:t>T</a:t>
            </a:r>
            <a:r>
              <a:rPr lang="en-US" sz="2400" dirty="0">
                <a:latin typeface="Times New Roman"/>
                <a:cs typeface="Times New Roman"/>
              </a:rPr>
              <a:t>hreatening </a:t>
            </a:r>
            <a:r>
              <a:rPr lang="en-US" sz="2400" b="1" u="sng" dirty="0">
                <a:latin typeface="Times New Roman"/>
                <a:cs typeface="Times New Roman"/>
              </a:rPr>
              <a:t>S</a:t>
            </a:r>
            <a:r>
              <a:rPr lang="en-US" sz="2400" dirty="0">
                <a:latin typeface="Times New Roman"/>
                <a:cs typeface="Times New Roman"/>
              </a:rPr>
              <a:t>nowstorms (IMPACTS).</a:t>
            </a:r>
          </a:p>
          <a:p>
            <a:pPr marL="0" indent="0">
              <a:buNone/>
            </a:pPr>
            <a:endParaRPr lang="en-US" sz="3600" dirty="0">
              <a:cs typeface="Times New Roman"/>
            </a:endParaRPr>
          </a:p>
          <a:p>
            <a:r>
              <a:rPr lang="en-US" sz="2400" dirty="0">
                <a:latin typeface="Times New Roman"/>
                <a:cs typeface="Times New Roman"/>
              </a:rPr>
              <a:t>NASA P-3b Orion Research Aircraft</a:t>
            </a:r>
          </a:p>
          <a:p>
            <a:pPr lvl="1"/>
            <a:r>
              <a:rPr lang="en-US" sz="2000" dirty="0">
                <a:latin typeface="Times New Roman"/>
                <a:cs typeface="Times New Roman"/>
              </a:rPr>
              <a:t>Hawkeye-Cloud Particle Imaging (CPI) Probe</a:t>
            </a:r>
          </a:p>
          <a:p>
            <a:pPr lvl="1"/>
            <a:r>
              <a:rPr lang="en-US" sz="2000" dirty="0">
                <a:latin typeface="Times New Roman"/>
                <a:cs typeface="Times New Roman"/>
              </a:rPr>
              <a:t>King Probe (Liquid Water Content [LWC])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>
              <a:cs typeface="Times New Roman" panose="02020603050405020304" pitchFamily="18" charset="0"/>
            </a:endParaRPr>
          </a:p>
          <a:p>
            <a:endParaRPr lang="en-US" dirty="0">
              <a:cs typeface="Times New Roman" panose="02020603050405020304" pitchFamily="18" charset="0"/>
            </a:endParaRPr>
          </a:p>
          <a:p>
            <a:endParaRPr lang="en-US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cs typeface="Times New Roman" panose="02020603050405020304" pitchFamily="18" charset="0"/>
            </a:endParaRP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2C9EBFAF-9CD2-C5A3-B883-28309A872D4A}"/>
              </a:ext>
            </a:extLst>
          </p:cNvPr>
          <p:cNvSpPr txBox="1"/>
          <p:nvPr/>
        </p:nvSpPr>
        <p:spPr>
          <a:xfrm>
            <a:off x="6628578" y="5431809"/>
            <a:ext cx="5471669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latin typeface="Times New Roman"/>
                <a:cs typeface="Times New Roman"/>
              </a:rPr>
              <a:t>Adapted from the NASA IMPACTS executive summary (https://</a:t>
            </a:r>
            <a:r>
              <a:rPr lang="en-US" sz="1200" dirty="0" err="1">
                <a:latin typeface="Times New Roman"/>
                <a:cs typeface="Times New Roman"/>
              </a:rPr>
              <a:t>espo.nasa.gov</a:t>
            </a:r>
            <a:r>
              <a:rPr lang="en-US" sz="1200" dirty="0">
                <a:latin typeface="Times New Roman"/>
                <a:cs typeface="Times New Roman"/>
              </a:rPr>
              <a:t>/impacts/).</a:t>
            </a:r>
            <a:endParaRPr lang="en-US" sz="1600" dirty="0">
              <a:cs typeface="Arial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DA12FEF-D5D4-B235-E617-59544E799FCE}"/>
              </a:ext>
            </a:extLst>
          </p:cNvPr>
          <p:cNvGrpSpPr/>
          <p:nvPr/>
        </p:nvGrpSpPr>
        <p:grpSpPr>
          <a:xfrm>
            <a:off x="6554541" y="1301332"/>
            <a:ext cx="5555815" cy="4112051"/>
            <a:chOff x="7374618" y="597953"/>
            <a:chExt cx="4735738" cy="3220810"/>
          </a:xfrm>
        </p:grpSpPr>
        <p:pic>
          <p:nvPicPr>
            <p:cNvPr id="3" name="Picture 2" descr="A diagram of a diagram of a plane&#10;&#10;Description automatically generated">
              <a:extLst>
                <a:ext uri="{FF2B5EF4-FFF2-40B4-BE49-F238E27FC236}">
                  <a16:creationId xmlns:a16="http://schemas.microsoft.com/office/drawing/2014/main" id="{84E1CE99-0D78-A6E3-CC4C-E5AE37806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74618" y="597953"/>
              <a:ext cx="4727121" cy="3220810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5F63E7E-592F-7FC6-120A-E3808CA9C53D}"/>
                </a:ext>
              </a:extLst>
            </p:cNvPr>
            <p:cNvSpPr/>
            <p:nvPr/>
          </p:nvSpPr>
          <p:spPr>
            <a:xfrm>
              <a:off x="7483928" y="661466"/>
              <a:ext cx="4626428" cy="315685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Slide Number Placeholder 10">
            <a:extLst>
              <a:ext uri="{FF2B5EF4-FFF2-40B4-BE49-F238E27FC236}">
                <a16:creationId xmlns:a16="http://schemas.microsoft.com/office/drawing/2014/main" id="{95991060-DADD-4AF5-3786-9B6517F54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2321011" y="6356349"/>
            <a:ext cx="2743200" cy="365125"/>
          </a:xfrm>
        </p:spPr>
        <p:txBody>
          <a:bodyPr/>
          <a:lstStyle/>
          <a:p>
            <a:fld id="{CDFFE814-68E4-0C4A-BCC3-703C26BE2070}" type="slidenum">
              <a:rPr lang="en-US" sz="1200" dirty="0" smtClean="0">
                <a:latin typeface="Times New Roman"/>
                <a:cs typeface="Times New Roman"/>
              </a:rPr>
              <a:pPr/>
              <a:t>8</a:t>
            </a:fld>
            <a:endParaRPr lang="en-US" sz="1200" dirty="0">
              <a:latin typeface="Times New Roman"/>
              <a:cs typeface="Times New Roman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026C1E1-C2EE-3894-8F11-24D86BE8AE47}"/>
              </a:ext>
            </a:extLst>
          </p:cNvPr>
          <p:cNvGrpSpPr/>
          <p:nvPr/>
        </p:nvGrpSpPr>
        <p:grpSpPr>
          <a:xfrm>
            <a:off x="414128" y="3765761"/>
            <a:ext cx="4392342" cy="2867132"/>
            <a:chOff x="414128" y="3765761"/>
            <a:chExt cx="4392342" cy="2867132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2918B8D7-81B6-1644-794B-0FE30BD4FBF5}"/>
                </a:ext>
              </a:extLst>
            </p:cNvPr>
            <p:cNvGrpSpPr/>
            <p:nvPr/>
          </p:nvGrpSpPr>
          <p:grpSpPr>
            <a:xfrm>
              <a:off x="414128" y="3765761"/>
              <a:ext cx="4392342" cy="2867132"/>
              <a:chOff x="1316650" y="3765761"/>
              <a:chExt cx="4392342" cy="2867132"/>
            </a:xfrm>
          </p:grpSpPr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777092C8-705D-59A4-93F2-16FDD0F01153}"/>
                  </a:ext>
                </a:extLst>
              </p:cNvPr>
              <p:cNvGrpSpPr/>
              <p:nvPr/>
            </p:nvGrpSpPr>
            <p:grpSpPr>
              <a:xfrm>
                <a:off x="1316650" y="3765761"/>
                <a:ext cx="4392342" cy="2867132"/>
                <a:chOff x="1349702" y="3894337"/>
                <a:chExt cx="4392342" cy="2867132"/>
              </a:xfrm>
            </p:grpSpPr>
            <p:pic>
              <p:nvPicPr>
                <p:cNvPr id="18" name="Picture 17" descr="A collage of images of a plane&#10;&#10;Description automatically generated">
                  <a:extLst>
                    <a:ext uri="{FF2B5EF4-FFF2-40B4-BE49-F238E27FC236}">
                      <a16:creationId xmlns:a16="http://schemas.microsoft.com/office/drawing/2014/main" id="{9E91EBF9-9CED-AF98-6691-58306C39E98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21608" t="-1924" r="30828" b="74196"/>
                <a:stretch/>
              </p:blipFill>
              <p:spPr>
                <a:xfrm>
                  <a:off x="2226119" y="3894337"/>
                  <a:ext cx="2918285" cy="974776"/>
                </a:xfrm>
                <a:prstGeom prst="rect">
                  <a:avLst/>
                </a:prstGeom>
              </p:spPr>
            </p:pic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1D4BE250-2FEB-1A93-A943-0649DA88E1C3}"/>
                    </a:ext>
                  </a:extLst>
                </p:cNvPr>
                <p:cNvSpPr/>
                <p:nvPr/>
              </p:nvSpPr>
              <p:spPr>
                <a:xfrm rot="793368">
                  <a:off x="1349702" y="4641461"/>
                  <a:ext cx="1281658" cy="31415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94B225B4-EF9C-42E5-17C8-B754DF0871CE}"/>
                    </a:ext>
                  </a:extLst>
                </p:cNvPr>
                <p:cNvSpPr/>
                <p:nvPr/>
              </p:nvSpPr>
              <p:spPr>
                <a:xfrm rot="3862907">
                  <a:off x="2154036" y="4746527"/>
                  <a:ext cx="266015" cy="27069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21" name="Picture 20" descr="A collage of images of a plane&#10;&#10;Description automatically generated">
                  <a:extLst>
                    <a:ext uri="{FF2B5EF4-FFF2-40B4-BE49-F238E27FC236}">
                      <a16:creationId xmlns:a16="http://schemas.microsoft.com/office/drawing/2014/main" id="{C69C2F60-8982-3DC6-03A2-1385CD8F9B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21607" t="28808" r="57183" b="43130"/>
                <a:stretch/>
              </p:blipFill>
              <p:spPr>
                <a:xfrm>
                  <a:off x="2266133" y="5160655"/>
                  <a:ext cx="1301313" cy="986468"/>
                </a:xfrm>
                <a:prstGeom prst="rect">
                  <a:avLst/>
                </a:prstGeom>
              </p:spPr>
            </p:pic>
            <p:cxnSp>
              <p:nvCxnSpPr>
                <p:cNvPr id="24" name="Straight Arrow Connector 23">
                  <a:extLst>
                    <a:ext uri="{FF2B5EF4-FFF2-40B4-BE49-F238E27FC236}">
                      <a16:creationId xmlns:a16="http://schemas.microsoft.com/office/drawing/2014/main" id="{7558FD6D-F1F8-352A-3B6F-296AE14DF79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594030" y="4798536"/>
                  <a:ext cx="175511" cy="967776"/>
                </a:xfrm>
                <a:prstGeom prst="straightConnector1">
                  <a:avLst/>
                </a:prstGeom>
                <a:ln w="3175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671D4AA4-8014-7525-C38D-B87AC8693363}"/>
                    </a:ext>
                  </a:extLst>
                </p:cNvPr>
                <p:cNvSpPr txBox="1"/>
                <p:nvPr/>
              </p:nvSpPr>
              <p:spPr>
                <a:xfrm>
                  <a:off x="2203497" y="6066528"/>
                  <a:ext cx="1506663" cy="43952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Hawkeye-CPI</a:t>
                  </a:r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1923C487-CA3B-3516-651E-972254E44E55}"/>
                    </a:ext>
                  </a:extLst>
                </p:cNvPr>
                <p:cNvSpPr/>
                <p:nvPr/>
              </p:nvSpPr>
              <p:spPr>
                <a:xfrm>
                  <a:off x="1752951" y="3894337"/>
                  <a:ext cx="3989093" cy="28671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2671238B-73B5-2397-4AAC-7AC1A93102EC}"/>
                    </a:ext>
                  </a:extLst>
                </p:cNvPr>
                <p:cNvSpPr/>
                <p:nvPr/>
              </p:nvSpPr>
              <p:spPr>
                <a:xfrm rot="21279035">
                  <a:off x="4695303" y="4727798"/>
                  <a:ext cx="917579" cy="31415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38F4A062-08D3-CCF4-051E-8C78EDF22124}"/>
                    </a:ext>
                  </a:extLst>
                </p:cNvPr>
                <p:cNvSpPr/>
                <p:nvPr/>
              </p:nvSpPr>
              <p:spPr>
                <a:xfrm rot="21279035">
                  <a:off x="4637603" y="4804073"/>
                  <a:ext cx="917579" cy="31415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07D5C1F4-2126-8D52-356B-617CC50837A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32890" y="4621818"/>
                <a:ext cx="38319" cy="532030"/>
              </a:xfrm>
              <a:prstGeom prst="straightConnector1">
                <a:avLst/>
              </a:prstGeom>
              <a:ln w="317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2" name="Picture 31" descr="A close up of a machine&#10;&#10;Description automatically generated">
                <a:extLst>
                  <a:ext uri="{FF2B5EF4-FFF2-40B4-BE49-F238E27FC236}">
                    <a16:creationId xmlns:a16="http://schemas.microsoft.com/office/drawing/2014/main" id="{41557D80-27C1-18CE-EE7A-11362B4DF8C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12435" r="23057"/>
              <a:stretch/>
            </p:blipFill>
            <p:spPr>
              <a:xfrm rot="5400000">
                <a:off x="4273915" y="5059611"/>
                <a:ext cx="1158883" cy="1347358"/>
              </a:xfrm>
              <a:prstGeom prst="rect">
                <a:avLst/>
              </a:prstGeom>
            </p:spPr>
          </p:pic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21EF433-FFB3-DBF7-16E4-4B27EB845BE9}"/>
                </a:ext>
              </a:extLst>
            </p:cNvPr>
            <p:cNvSpPr txBox="1"/>
            <p:nvPr/>
          </p:nvSpPr>
          <p:spPr>
            <a:xfrm>
              <a:off x="3419869" y="6265709"/>
              <a:ext cx="112562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King Probe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BE9681D6-5ECC-A8AA-4DE4-7156C346FFDF}"/>
              </a:ext>
            </a:extLst>
          </p:cNvPr>
          <p:cNvSpPr txBox="1"/>
          <p:nvPr/>
        </p:nvSpPr>
        <p:spPr>
          <a:xfrm>
            <a:off x="8965" y="6617355"/>
            <a:ext cx="1103217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105th AMS Annual Meeting – Second Symposium on Cloud Physics: New and Emerging Measurement Methods in Cloud and Precipitation Research III</a:t>
            </a:r>
          </a:p>
        </p:txBody>
      </p:sp>
      <p:pic>
        <p:nvPicPr>
          <p:cNvPr id="26" name="Picture 25" descr="A logo with planes and map&#10;&#10;Description automatically generated">
            <a:extLst>
              <a:ext uri="{FF2B5EF4-FFF2-40B4-BE49-F238E27FC236}">
                <a16:creationId xmlns:a16="http://schemas.microsoft.com/office/drawing/2014/main" id="{23B44E5D-63C1-3E1D-77DD-199A59E2F5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9322" y="1301332"/>
            <a:ext cx="1429509" cy="1423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274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1DC0E3-0462-860B-9E0C-763C903006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E69400-C038-8EFC-6D65-7F7310DB7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109" y="6912"/>
            <a:ext cx="11491782" cy="712610"/>
          </a:xfrm>
        </p:spPr>
        <p:txBody>
          <a:bodyPr/>
          <a:lstStyle/>
          <a:p>
            <a:pPr algn="ctr"/>
            <a:r>
              <a:rPr lang="en-US" b="1" dirty="0">
                <a:latin typeface="Times New Roman"/>
                <a:cs typeface="Times New Roman"/>
              </a:rPr>
              <a:t>Particle Classifications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ABAF751-A740-50DF-4542-FBFD6BA76BCC}"/>
              </a:ext>
            </a:extLst>
          </p:cNvPr>
          <p:cNvSpPr>
            <a:spLocks noGrp="1"/>
          </p:cNvSpPr>
          <p:nvPr/>
        </p:nvSpPr>
        <p:spPr>
          <a:xfrm>
            <a:off x="-96025" y="514708"/>
            <a:ext cx="4210825" cy="60811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200" dirty="0">
              <a:cs typeface="Times New Roman" panose="02020603050405020304" pitchFamily="18" charset="0"/>
            </a:endParaRPr>
          </a:p>
          <a:p>
            <a:r>
              <a:rPr lang="en-US" sz="2200" dirty="0">
                <a:cs typeface="Times New Roman" panose="02020603050405020304" pitchFamily="18" charset="0"/>
              </a:rPr>
              <a:t>5 Flight Segments Classified:</a:t>
            </a:r>
          </a:p>
          <a:p>
            <a:pPr marL="457200" lvl="1" indent="0">
              <a:buNone/>
            </a:pPr>
            <a:r>
              <a:rPr lang="en-US" sz="2000" i="1" dirty="0">
                <a:cs typeface="Times New Roman" panose="02020603050405020304" pitchFamily="18" charset="0"/>
              </a:rPr>
              <a:t>Total Time Coverage: </a:t>
            </a:r>
            <a:r>
              <a:rPr lang="en-US" sz="2000" dirty="0">
                <a:cs typeface="Times New Roman" panose="02020603050405020304" pitchFamily="18" charset="0"/>
              </a:rPr>
              <a:t>1hr 40m 49s</a:t>
            </a:r>
          </a:p>
          <a:p>
            <a:pPr marL="457200" lvl="1" indent="0">
              <a:buNone/>
            </a:pPr>
            <a:r>
              <a:rPr lang="en-US" sz="2000" i="1" dirty="0">
                <a:cs typeface="Times New Roman" panose="02020603050405020304" pitchFamily="18" charset="0"/>
              </a:rPr>
              <a:t>Temperature Range: </a:t>
            </a:r>
            <a:r>
              <a:rPr lang="en-US" sz="2000" dirty="0">
                <a:cs typeface="Times New Roman" panose="02020603050405020304" pitchFamily="18" charset="0"/>
              </a:rPr>
              <a:t>-36 to -5 ºC</a:t>
            </a:r>
          </a:p>
          <a:p>
            <a:pPr marL="457200" lvl="1" indent="0">
              <a:buNone/>
            </a:pPr>
            <a:endParaRPr lang="en-US" sz="2000" dirty="0"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en-US" sz="2000" dirty="0">
              <a:cs typeface="Times New Roman" panose="02020603050405020304" pitchFamily="18" charset="0"/>
            </a:endParaRPr>
          </a:p>
          <a:p>
            <a:r>
              <a:rPr lang="en-US" sz="2200" dirty="0">
                <a:cs typeface="Times New Roman" panose="02020603050405020304" pitchFamily="18" charset="0"/>
              </a:rPr>
              <a:t>Total # of Particles Classified (after QA/QC):</a:t>
            </a:r>
          </a:p>
          <a:p>
            <a:pPr lvl="1"/>
            <a:r>
              <a:rPr lang="en-US" sz="2000" dirty="0">
                <a:cs typeface="Times New Roman" panose="02020603050405020304" pitchFamily="18" charset="0"/>
              </a:rPr>
              <a:t>24,786</a:t>
            </a:r>
          </a:p>
          <a:p>
            <a:pPr marL="457200" lvl="1" indent="0">
              <a:buNone/>
            </a:pPr>
            <a:endParaRPr lang="en-US" sz="2000" dirty="0"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en-US" sz="2000" dirty="0">
              <a:cs typeface="Times New Roman" panose="02020603050405020304" pitchFamily="18" charset="0"/>
            </a:endParaRPr>
          </a:p>
          <a:p>
            <a:r>
              <a:rPr lang="en-US" sz="2200" dirty="0">
                <a:cs typeface="Times New Roman" panose="02020603050405020304" pitchFamily="18" charset="0"/>
              </a:rPr>
              <a:t># of Chain Aggregates Classified (after QA/QC):</a:t>
            </a:r>
          </a:p>
          <a:p>
            <a:pPr lvl="1"/>
            <a:r>
              <a:rPr lang="en-US" sz="2000" dirty="0">
                <a:cs typeface="Times New Roman" panose="02020603050405020304" pitchFamily="18" charset="0"/>
              </a:rPr>
              <a:t>1,357</a:t>
            </a:r>
          </a:p>
          <a:p>
            <a:pPr marL="457200" lvl="1" indent="0">
              <a:buNone/>
            </a:pPr>
            <a:endParaRPr lang="en-US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cs typeface="Times New Roman" panose="02020603050405020304" pitchFamily="18" charset="0"/>
            </a:endParaRPr>
          </a:p>
        </p:txBody>
      </p:sp>
      <p:sp>
        <p:nvSpPr>
          <p:cNvPr id="14" name="Slide Number Placeholder 10">
            <a:extLst>
              <a:ext uri="{FF2B5EF4-FFF2-40B4-BE49-F238E27FC236}">
                <a16:creationId xmlns:a16="http://schemas.microsoft.com/office/drawing/2014/main" id="{D8F585F2-64E3-B68A-8ACB-9525FAB81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2393091" y="6912"/>
            <a:ext cx="2743200" cy="365125"/>
          </a:xfrm>
        </p:spPr>
        <p:txBody>
          <a:bodyPr/>
          <a:lstStyle/>
          <a:p>
            <a:fld id="{CDFFE814-68E4-0C4A-BCC3-703C26BE2070}" type="slidenum">
              <a:rPr lang="en-US" sz="1200" dirty="0" smtClean="0">
                <a:latin typeface="Times New Roman"/>
                <a:cs typeface="Times New Roman"/>
              </a:rPr>
              <a:pPr/>
              <a:t>9</a:t>
            </a:fld>
            <a:endParaRPr lang="en-US" sz="1200" dirty="0">
              <a:latin typeface="Times New Roman"/>
              <a:cs typeface="Times New Roman"/>
            </a:endParaRPr>
          </a:p>
        </p:txBody>
      </p:sp>
      <p:pic>
        <p:nvPicPr>
          <p:cNvPr id="37" name="Picture 36" descr="A graph of a bar chart&#10;&#10;Description automatically generated">
            <a:extLst>
              <a:ext uri="{FF2B5EF4-FFF2-40B4-BE49-F238E27FC236}">
                <a16:creationId xmlns:a16="http://schemas.microsoft.com/office/drawing/2014/main" id="{29BB2342-9FB4-E1A5-8C9A-1036D55CAE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9612" y="719522"/>
            <a:ext cx="6357467" cy="3747654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C8217F9B-8CB7-9C1C-6832-070B5A722070}"/>
              </a:ext>
            </a:extLst>
          </p:cNvPr>
          <p:cNvSpPr/>
          <p:nvPr/>
        </p:nvSpPr>
        <p:spPr>
          <a:xfrm>
            <a:off x="5755341" y="6033247"/>
            <a:ext cx="6427694" cy="8157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 descr="A black and white image of a robot&#10;&#10;Description automatically generated">
            <a:extLst>
              <a:ext uri="{FF2B5EF4-FFF2-40B4-BE49-F238E27FC236}">
                <a16:creationId xmlns:a16="http://schemas.microsoft.com/office/drawing/2014/main" id="{AEBA57AF-C411-A6FC-E134-B1C6861FE9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3303" y="4501489"/>
            <a:ext cx="1693265" cy="1798624"/>
          </a:xfrm>
          <a:prstGeom prst="rect">
            <a:avLst/>
          </a:prstGeom>
        </p:spPr>
      </p:pic>
      <p:pic>
        <p:nvPicPr>
          <p:cNvPr id="43" name="Picture 42" descr="A black hexagon shaped object&#10;&#10;Description automatically generated">
            <a:extLst>
              <a:ext uri="{FF2B5EF4-FFF2-40B4-BE49-F238E27FC236}">
                <a16:creationId xmlns:a16="http://schemas.microsoft.com/office/drawing/2014/main" id="{7A6888A0-A1E9-C633-E727-33E87E8353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0282" y="4501489"/>
            <a:ext cx="1155700" cy="1003300"/>
          </a:xfrm>
          <a:prstGeom prst="rect">
            <a:avLst/>
          </a:prstGeom>
        </p:spPr>
      </p:pic>
      <p:pic>
        <p:nvPicPr>
          <p:cNvPr id="45" name="Picture 44" descr="A black silhouette of a person&#10;&#10;Description automatically generated">
            <a:extLst>
              <a:ext uri="{FF2B5EF4-FFF2-40B4-BE49-F238E27FC236}">
                <a16:creationId xmlns:a16="http://schemas.microsoft.com/office/drawing/2014/main" id="{B33973AF-8D86-8B73-D59D-D4B20E41CF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13108" y="4501489"/>
            <a:ext cx="1516510" cy="1682496"/>
          </a:xfrm>
          <a:prstGeom prst="rect">
            <a:avLst/>
          </a:prstGeom>
        </p:spPr>
      </p:pic>
      <p:pic>
        <p:nvPicPr>
          <p:cNvPr id="47" name="Picture 46" descr="A black object with a black frame&#10;&#10;Description automatically generated with medium confidence">
            <a:extLst>
              <a:ext uri="{FF2B5EF4-FFF2-40B4-BE49-F238E27FC236}">
                <a16:creationId xmlns:a16="http://schemas.microsoft.com/office/drawing/2014/main" id="{EBAE5756-4130-7922-C616-D34D93F1B6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10723" y="4501489"/>
            <a:ext cx="1028700" cy="901700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A2C7C3FA-46CA-7B2A-A5E0-8E02A62358FA}"/>
              </a:ext>
            </a:extLst>
          </p:cNvPr>
          <p:cNvSpPr txBox="1"/>
          <p:nvPr/>
        </p:nvSpPr>
        <p:spPr>
          <a:xfrm>
            <a:off x="7152400" y="6216004"/>
            <a:ext cx="2121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*NOT TO SCALE*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0056133B-92FE-1884-DCC5-A89C3A7184FD}"/>
              </a:ext>
            </a:extLst>
          </p:cNvPr>
          <p:cNvCxnSpPr/>
          <p:nvPr/>
        </p:nvCxnSpPr>
        <p:spPr>
          <a:xfrm>
            <a:off x="6048132" y="4114800"/>
            <a:ext cx="0" cy="3523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1AA7A99B-98BB-0853-CFEF-2C780A9E7ACA}"/>
              </a:ext>
            </a:extLst>
          </p:cNvPr>
          <p:cNvCxnSpPr/>
          <p:nvPr/>
        </p:nvCxnSpPr>
        <p:spPr>
          <a:xfrm>
            <a:off x="7489010" y="4114797"/>
            <a:ext cx="0" cy="3523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F9C6BACB-15C1-0DB8-521F-7F55C69BE7E9}"/>
              </a:ext>
            </a:extLst>
          </p:cNvPr>
          <p:cNvCxnSpPr/>
          <p:nvPr/>
        </p:nvCxnSpPr>
        <p:spPr>
          <a:xfrm>
            <a:off x="8957604" y="4114793"/>
            <a:ext cx="0" cy="3523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6DE7DCA2-0F5B-E1FF-E915-97C50F2F3504}"/>
              </a:ext>
            </a:extLst>
          </p:cNvPr>
          <p:cNvCxnSpPr/>
          <p:nvPr/>
        </p:nvCxnSpPr>
        <p:spPr>
          <a:xfrm>
            <a:off x="10481604" y="4128644"/>
            <a:ext cx="0" cy="3523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5B92BE3A-E513-6DDB-4F74-4595A7885571}"/>
              </a:ext>
            </a:extLst>
          </p:cNvPr>
          <p:cNvSpPr txBox="1"/>
          <p:nvPr/>
        </p:nvSpPr>
        <p:spPr>
          <a:xfrm>
            <a:off x="8965" y="6617355"/>
            <a:ext cx="1103217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105th AMS Annual Meeting – Second Symposium on Cloud Physics: New and Emerging Measurement Methods in Cloud and Precipitation Research III</a:t>
            </a:r>
          </a:p>
        </p:txBody>
      </p:sp>
    </p:spTree>
    <p:extLst>
      <p:ext uri="{BB962C8B-B14F-4D97-AF65-F5344CB8AC3E}">
        <p14:creationId xmlns:p14="http://schemas.microsoft.com/office/powerpoint/2010/main" val="2436887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itle Slide - Green + Log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28248</TotalTime>
  <Words>2986</Words>
  <Application>Microsoft Macintosh PowerPoint</Application>
  <PresentationFormat>Widescreen</PresentationFormat>
  <Paragraphs>347</Paragraphs>
  <Slides>23</Slides>
  <Notes>20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Aptos</vt:lpstr>
      <vt:lpstr>Arial</vt:lpstr>
      <vt:lpstr>Calibri</vt:lpstr>
      <vt:lpstr>Calibri Light</vt:lpstr>
      <vt:lpstr>Cambria Math</vt:lpstr>
      <vt:lpstr>Courier New</vt:lpstr>
      <vt:lpstr>Times New Roman</vt:lpstr>
      <vt:lpstr>Office Theme</vt:lpstr>
      <vt:lpstr>Title Slide - Green + Logo</vt:lpstr>
      <vt:lpstr>Applying and Evaluating Tree-Based Ensemble Methods to Identify Ice Crystal Chain Aggregates during the IMPACTS Field Campaign</vt:lpstr>
      <vt:lpstr>Motivation for Research</vt:lpstr>
      <vt:lpstr>Objective</vt:lpstr>
      <vt:lpstr>Previous Chain Aggregate Observations</vt:lpstr>
      <vt:lpstr>Previous Chain Aggregate Observations</vt:lpstr>
      <vt:lpstr>Previous Chain Aggregate Observations</vt:lpstr>
      <vt:lpstr>Previous Chain Aggregate Observations</vt:lpstr>
      <vt:lpstr>Dataset/Instrumentation</vt:lpstr>
      <vt:lpstr>Particle Classifications</vt:lpstr>
      <vt:lpstr>Morphological Particle Attributes and Environmental Parameters</vt:lpstr>
      <vt:lpstr>Tree-Based Classifier Setup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Comparison: Random Forest to eXtreme Gradient Boosting (XGBoost)</vt:lpstr>
      <vt:lpstr>Summary</vt:lpstr>
      <vt:lpstr>References &amp; Acknowledgements</vt:lpstr>
      <vt:lpstr>Extra Slides – Equations and Descriptions of Particle Attributes</vt:lpstr>
      <vt:lpstr>Extra Slides – Random Forest</vt:lpstr>
      <vt:lpstr>Extra Slides – XGBoost</vt:lpstr>
      <vt:lpstr>Comparison: Random Forest to eXtreme Gradient Boosting (XGBoost)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NASA IMPACTS Check-in</dc:title>
  <dc:creator>Nairy, Christian</dc:creator>
  <cp:lastModifiedBy>Nairy, Christian</cp:lastModifiedBy>
  <cp:revision>594</cp:revision>
  <cp:lastPrinted>2025-01-09T21:29:12Z</cp:lastPrinted>
  <dcterms:created xsi:type="dcterms:W3CDTF">2023-07-13T18:47:43Z</dcterms:created>
  <dcterms:modified xsi:type="dcterms:W3CDTF">2025-01-13T23:47:47Z</dcterms:modified>
</cp:coreProperties>
</file>