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4" r:id="rId1"/>
    <p:sldMasterId id="2147483648" r:id="rId2"/>
  </p:sldMasterIdLst>
  <p:notesMasterIdLst>
    <p:notesMasterId r:id="rId23"/>
  </p:notesMasterIdLst>
  <p:sldIdLst>
    <p:sldId id="282" r:id="rId3"/>
    <p:sldId id="353" r:id="rId4"/>
    <p:sldId id="321" r:id="rId5"/>
    <p:sldId id="348" r:id="rId6"/>
    <p:sldId id="347" r:id="rId7"/>
    <p:sldId id="359" r:id="rId8"/>
    <p:sldId id="280" r:id="rId9"/>
    <p:sldId id="346" r:id="rId10"/>
    <p:sldId id="277" r:id="rId11"/>
    <p:sldId id="364" r:id="rId12"/>
    <p:sldId id="361" r:id="rId13"/>
    <p:sldId id="363" r:id="rId14"/>
    <p:sldId id="342" r:id="rId15"/>
    <p:sldId id="349" r:id="rId16"/>
    <p:sldId id="355" r:id="rId17"/>
    <p:sldId id="356" r:id="rId18"/>
    <p:sldId id="360" r:id="rId19"/>
    <p:sldId id="362" r:id="rId20"/>
    <p:sldId id="351" r:id="rId21"/>
    <p:sldId id="34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00C2"/>
    <a:srgbClr val="5C2984"/>
    <a:srgbClr val="FF18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70"/>
    <p:restoredTop sz="95890"/>
  </p:normalViewPr>
  <p:slideViewPr>
    <p:cSldViewPr snapToGrid="0">
      <p:cViewPr varScale="1">
        <p:scale>
          <a:sx n="108" d="100"/>
          <a:sy n="108" d="100"/>
        </p:scale>
        <p:origin x="108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7CFEDA-2F59-484D-8B2C-B99AC3003C4F}"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A94FD-10DC-408D-85EC-414FEAC50A22}" type="slidenum">
              <a:rPr lang="en-US" smtClean="0"/>
              <a:t>‹#›</a:t>
            </a:fld>
            <a:endParaRPr lang="en-US"/>
          </a:p>
        </p:txBody>
      </p:sp>
    </p:spTree>
    <p:extLst>
      <p:ext uri="{BB962C8B-B14F-4D97-AF65-F5344CB8AC3E}">
        <p14:creationId xmlns:p14="http://schemas.microsoft.com/office/powerpoint/2010/main" val="2681506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081A6-46A2-3185-EC18-F5275D106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68051-854A-A2BA-09C5-E6977D105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2FFFEB-43CA-B0C2-D510-6B40705EA6D2}"/>
              </a:ext>
            </a:extLst>
          </p:cNvPr>
          <p:cNvSpPr>
            <a:spLocks noGrp="1"/>
          </p:cNvSpPr>
          <p:nvPr>
            <p:ph type="body" idx="1"/>
          </p:nvPr>
        </p:nvSpPr>
        <p:spPr/>
        <p:txBody>
          <a:bodyPr/>
          <a:lstStyle/>
          <a:p>
            <a:pPr marL="171450" indent="-171450">
              <a:buFont typeface="Arial" panose="020B0604020202020204" pitchFamily="34" charset="0"/>
              <a:buChar char="•"/>
            </a:pPr>
            <a:r>
              <a:rPr lang="en-US"/>
              <a:t>Inconsistencies: Cloud chamber experiments have different environmental parameters than where the chain aggregates are observed in the real atmosphere.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Cirrus clouds have global and regions climatological influences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To accurately measure their impacts on the climate, we must figure out and analyze the particle types found in these clouds. This is because it is known that cirrus cloud radiative impacts are based on many different parameters, but more importantly the particle sizes found in the cirrus, and their asymmetry factor.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relative change in </a:t>
            </a:r>
            <a:r>
              <a:rPr lang="en-US" sz="1200" b="0" i="1" kern="1200">
                <a:solidFill>
                  <a:schemeClr val="tx1"/>
                </a:solidFill>
                <a:effectLst/>
                <a:latin typeface="+mn-lt"/>
                <a:ea typeface="+mn-ea"/>
                <a:cs typeface="+mn-cs"/>
              </a:rPr>
              <a:t>asymmetry factor</a:t>
            </a:r>
            <a:r>
              <a:rPr lang="en-US" sz="1200" b="0" i="0" kern="1200">
                <a:solidFill>
                  <a:schemeClr val="tx1"/>
                </a:solidFill>
                <a:effectLst/>
                <a:latin typeface="+mn-lt"/>
                <a:ea typeface="+mn-ea"/>
                <a:cs typeface="+mn-cs"/>
              </a:rPr>
              <a:t> is about 5% when going from the initial monomer to the three- and six-component hexagonal column aggregate. This decrease in </a:t>
            </a:r>
            <a:r>
              <a:rPr lang="en-US" sz="1200" b="0" i="1" kern="1200">
                <a:solidFill>
                  <a:schemeClr val="tx1"/>
                </a:solidFill>
                <a:effectLst/>
                <a:latin typeface="+mn-lt"/>
                <a:ea typeface="+mn-ea"/>
                <a:cs typeface="+mn-cs"/>
              </a:rPr>
              <a:t>asymmetry factor</a:t>
            </a:r>
            <a:r>
              <a:rPr lang="en-US" sz="1200" b="0" i="0" kern="1200">
                <a:solidFill>
                  <a:schemeClr val="tx1"/>
                </a:solidFill>
                <a:effectLst/>
                <a:latin typeface="+mn-lt"/>
                <a:ea typeface="+mn-ea"/>
                <a:cs typeface="+mn-cs"/>
              </a:rPr>
              <a:t> would imply an instantaneous local flux shortwave error of about 15 W m</a:t>
            </a:r>
            <a:r>
              <a:rPr lang="en-US" sz="1200" b="0" i="0" kern="1200" baseline="30000">
                <a:solidFill>
                  <a:schemeClr val="tx1"/>
                </a:solidFill>
                <a:effectLst/>
                <a:latin typeface="+mn-lt"/>
                <a:ea typeface="+mn-ea"/>
                <a:cs typeface="+mn-cs"/>
              </a:rPr>
              <a:t>−2</a:t>
            </a:r>
            <a:r>
              <a:rPr lang="en-US" sz="1200" b="0" i="0" kern="1200">
                <a:solidFill>
                  <a:schemeClr val="tx1"/>
                </a:solidFill>
                <a:effectLst/>
                <a:latin typeface="+mn-lt"/>
                <a:ea typeface="+mn-ea"/>
                <a:cs typeface="+mn-cs"/>
              </a:rPr>
              <a:t> and the difference in reflected incident solar radiation could be as much as 20%.</a:t>
            </a:r>
            <a:endParaRPr lang="en-US"/>
          </a:p>
        </p:txBody>
      </p:sp>
      <p:sp>
        <p:nvSpPr>
          <p:cNvPr id="4" name="Slide Number Placeholder 3">
            <a:extLst>
              <a:ext uri="{FF2B5EF4-FFF2-40B4-BE49-F238E27FC236}">
                <a16:creationId xmlns:a16="http://schemas.microsoft.com/office/drawing/2014/main" id="{25E56DA9-9AE8-9E40-B87B-BFD96447CA16}"/>
              </a:ext>
            </a:extLst>
          </p:cNvPr>
          <p:cNvSpPr>
            <a:spLocks noGrp="1"/>
          </p:cNvSpPr>
          <p:nvPr>
            <p:ph type="sldNum" sz="quarter" idx="5"/>
          </p:nvPr>
        </p:nvSpPr>
        <p:spPr/>
        <p:txBody>
          <a:bodyPr/>
          <a:lstStyle/>
          <a:p>
            <a:fld id="{F9723BB0-E068-E949-BAE0-0D101622772C}" type="slidenum">
              <a:rPr lang="en-US" smtClean="0"/>
              <a:t>2</a:t>
            </a:fld>
            <a:endParaRPr lang="en-US"/>
          </a:p>
        </p:txBody>
      </p:sp>
    </p:spTree>
    <p:extLst>
      <p:ext uri="{BB962C8B-B14F-4D97-AF65-F5344CB8AC3E}">
        <p14:creationId xmlns:p14="http://schemas.microsoft.com/office/powerpoint/2010/main" val="1463518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7C9B6-83A7-F4B5-9AEB-52B7913755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76E654-3DF4-5636-BBD3-D3877D093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10AC24-BF7F-B84F-952B-C49AE0039414}"/>
              </a:ext>
            </a:extLst>
          </p:cNvPr>
          <p:cNvSpPr>
            <a:spLocks noGrp="1"/>
          </p:cNvSpPr>
          <p:nvPr>
            <p:ph type="body" idx="1"/>
          </p:nvPr>
        </p:nvSpPr>
        <p:spPr/>
        <p:txBody>
          <a:bodyPr/>
          <a:lstStyle/>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6722B7A-7782-B2A1-C731-330D117454E1}"/>
              </a:ext>
            </a:extLst>
          </p:cNvPr>
          <p:cNvSpPr>
            <a:spLocks noGrp="1"/>
          </p:cNvSpPr>
          <p:nvPr>
            <p:ph type="sldNum" sz="quarter" idx="5"/>
          </p:nvPr>
        </p:nvSpPr>
        <p:spPr/>
        <p:txBody>
          <a:bodyPr/>
          <a:lstStyle/>
          <a:p>
            <a:fld id="{F9723BB0-E068-E949-BAE0-0D101622772C}" type="slidenum">
              <a:rPr lang="en-US" smtClean="0"/>
              <a:t>17</a:t>
            </a:fld>
            <a:endParaRPr lang="en-US"/>
          </a:p>
        </p:txBody>
      </p:sp>
    </p:spTree>
    <p:extLst>
      <p:ext uri="{BB962C8B-B14F-4D97-AF65-F5344CB8AC3E}">
        <p14:creationId xmlns:p14="http://schemas.microsoft.com/office/powerpoint/2010/main" val="943191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171450" indent="-171450">
              <a:buFont typeface="Arial" panose="020B0604020202020204" pitchFamily="34" charset="0"/>
              <a:buChar char="•"/>
            </a:pPr>
            <a:r>
              <a:rPr lang="en-US"/>
              <a:t>Main take-away: chains found in many different regions around the globe in mid-to-upper levels of convection. Mainly in the cirrus cloud anvil region</a:t>
            </a:r>
          </a:p>
        </p:txBody>
      </p:sp>
      <p:sp>
        <p:nvSpPr>
          <p:cNvPr id="4" name="Slide Number Placeholder 3"/>
          <p:cNvSpPr>
            <a:spLocks noGrp="1"/>
          </p:cNvSpPr>
          <p:nvPr>
            <p:ph type="sldNum" sz="quarter" idx="5"/>
          </p:nvPr>
        </p:nvSpPr>
        <p:spPr/>
        <p:txBody>
          <a:bodyPr/>
          <a:lstStyle/>
          <a:p>
            <a:fld id="{F9723BB0-E068-E949-BAE0-0D101622772C}" type="slidenum">
              <a:rPr lang="en-US" smtClean="0"/>
              <a:t>3</a:t>
            </a:fld>
            <a:endParaRPr lang="en-US"/>
          </a:p>
        </p:txBody>
      </p:sp>
    </p:spTree>
    <p:extLst>
      <p:ext uri="{BB962C8B-B14F-4D97-AF65-F5344CB8AC3E}">
        <p14:creationId xmlns:p14="http://schemas.microsoft.com/office/powerpoint/2010/main" val="2328241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306C7-1C83-F706-7A55-E49751CE43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8F612-10E9-69A2-564D-D2785F4FC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D9BE1-33A6-FAF9-ED8C-ED91D7350923}"/>
              </a:ext>
            </a:extLst>
          </p:cNvPr>
          <p:cNvSpPr>
            <a:spLocks noGrp="1"/>
          </p:cNvSpPr>
          <p:nvPr>
            <p:ph type="body" idx="1"/>
          </p:nvPr>
        </p:nvSpPr>
        <p:spPr/>
        <p:txBody>
          <a:bodyPr/>
          <a:lstStyle/>
          <a:p>
            <a:pPr marL="171450" indent="-171450">
              <a:buFont typeface="Arial" panose="020B0604020202020204" pitchFamily="34" charset="0"/>
              <a:buChar char="•"/>
            </a:pPr>
            <a:r>
              <a:rPr lang="en-US"/>
              <a:t>Inconsistencies: Cloud chamber experiments have different environmental parameters than where the chain aggregates are observed in the real atmosphere.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Cirrus clouds have global and regions climatological influences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To accurately measure their impacts on the climate, we must figure out and analyze the particle types found in these clouds. This is because it is known that cirrus cloud radiative impacts are based on many different parameters, but more importantly the particle sizes found in the cirrus, and their asymmetry factor.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relative change in </a:t>
            </a:r>
            <a:r>
              <a:rPr lang="en-US" sz="1200" b="0" i="1" kern="1200">
                <a:solidFill>
                  <a:schemeClr val="tx1"/>
                </a:solidFill>
                <a:effectLst/>
                <a:latin typeface="+mn-lt"/>
                <a:ea typeface="+mn-ea"/>
                <a:cs typeface="+mn-cs"/>
              </a:rPr>
              <a:t>asymmetry factor</a:t>
            </a:r>
            <a:r>
              <a:rPr lang="en-US" sz="1200" b="0" i="0" kern="1200">
                <a:solidFill>
                  <a:schemeClr val="tx1"/>
                </a:solidFill>
                <a:effectLst/>
                <a:latin typeface="+mn-lt"/>
                <a:ea typeface="+mn-ea"/>
                <a:cs typeface="+mn-cs"/>
              </a:rPr>
              <a:t> is about 5% when going from the initial monomer to the three- and six-component hexagonal column aggregate. This decrease in </a:t>
            </a:r>
            <a:r>
              <a:rPr lang="en-US" sz="1200" b="0" i="1" kern="1200">
                <a:solidFill>
                  <a:schemeClr val="tx1"/>
                </a:solidFill>
                <a:effectLst/>
                <a:latin typeface="+mn-lt"/>
                <a:ea typeface="+mn-ea"/>
                <a:cs typeface="+mn-cs"/>
              </a:rPr>
              <a:t>asymmetry factor</a:t>
            </a:r>
            <a:r>
              <a:rPr lang="en-US" sz="1200" b="0" i="0" kern="1200">
                <a:solidFill>
                  <a:schemeClr val="tx1"/>
                </a:solidFill>
                <a:effectLst/>
                <a:latin typeface="+mn-lt"/>
                <a:ea typeface="+mn-ea"/>
                <a:cs typeface="+mn-cs"/>
              </a:rPr>
              <a:t> would imply an instantaneous local flux shortwave error of about 15 W m</a:t>
            </a:r>
            <a:r>
              <a:rPr lang="en-US" sz="1200" b="0" i="0" kern="1200" baseline="30000">
                <a:solidFill>
                  <a:schemeClr val="tx1"/>
                </a:solidFill>
                <a:effectLst/>
                <a:latin typeface="+mn-lt"/>
                <a:ea typeface="+mn-ea"/>
                <a:cs typeface="+mn-cs"/>
              </a:rPr>
              <a:t>−2</a:t>
            </a:r>
            <a:r>
              <a:rPr lang="en-US" sz="1200" b="0" i="0" kern="1200">
                <a:solidFill>
                  <a:schemeClr val="tx1"/>
                </a:solidFill>
                <a:effectLst/>
                <a:latin typeface="+mn-lt"/>
                <a:ea typeface="+mn-ea"/>
                <a:cs typeface="+mn-cs"/>
              </a:rPr>
              <a:t> and the difference in reflected incident solar radiation could be as much as 20%.</a:t>
            </a:r>
            <a:endParaRPr lang="en-US"/>
          </a:p>
        </p:txBody>
      </p:sp>
      <p:sp>
        <p:nvSpPr>
          <p:cNvPr id="4" name="Slide Number Placeholder 3">
            <a:extLst>
              <a:ext uri="{FF2B5EF4-FFF2-40B4-BE49-F238E27FC236}">
                <a16:creationId xmlns:a16="http://schemas.microsoft.com/office/drawing/2014/main" id="{945E70A6-9420-88EC-9C7B-0D9120BA2200}"/>
              </a:ext>
            </a:extLst>
          </p:cNvPr>
          <p:cNvSpPr>
            <a:spLocks noGrp="1"/>
          </p:cNvSpPr>
          <p:nvPr>
            <p:ph type="sldNum" sz="quarter" idx="5"/>
          </p:nvPr>
        </p:nvSpPr>
        <p:spPr/>
        <p:txBody>
          <a:bodyPr/>
          <a:lstStyle/>
          <a:p>
            <a:fld id="{F9723BB0-E068-E949-BAE0-0D101622772C}" type="slidenum">
              <a:rPr lang="en-US" smtClean="0"/>
              <a:t>4</a:t>
            </a:fld>
            <a:endParaRPr lang="en-US"/>
          </a:p>
        </p:txBody>
      </p:sp>
    </p:spTree>
    <p:extLst>
      <p:ext uri="{BB962C8B-B14F-4D97-AF65-F5344CB8AC3E}">
        <p14:creationId xmlns:p14="http://schemas.microsoft.com/office/powerpoint/2010/main" val="3371541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3F1D8-CB5C-4B77-0852-9A0759398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F27B1-12DE-13FB-3B45-FAD9830496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B90F8E-1434-E35B-607D-7BDADF46F6AF}"/>
              </a:ext>
            </a:extLst>
          </p:cNvPr>
          <p:cNvSpPr>
            <a:spLocks noGrp="1"/>
          </p:cNvSpPr>
          <p:nvPr>
            <p:ph type="body" idx="1"/>
          </p:nvPr>
        </p:nvSpPr>
        <p:spPr/>
        <p:txBody>
          <a:bodyPr/>
          <a:lstStyle/>
          <a:p>
            <a:pPr marL="171450" indent="-171450">
              <a:buFont typeface="Arial" panose="020B0604020202020204" pitchFamily="34" charset="0"/>
              <a:buChar char="•"/>
            </a:pPr>
            <a:r>
              <a:rPr lang="en-US"/>
              <a:t>Inconsistencies: Cloud chamber experiments have different environmental parameters than where the chain aggregates are observed in the real atmosphere.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Cirrus clouds have global and regions climatological influences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To accurately measure their impacts on the climate, we must figure out and analyze the particle types found in these clouds. This is because it is known that cirrus cloud radiative impacts are based on many different parameters, but more importantly the particle sizes found in the cirrus, and their asymmetry factor.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relative change in </a:t>
            </a:r>
            <a:r>
              <a:rPr lang="en-US" sz="1200" b="0" i="1" kern="1200">
                <a:solidFill>
                  <a:schemeClr val="tx1"/>
                </a:solidFill>
                <a:effectLst/>
                <a:latin typeface="+mn-lt"/>
                <a:ea typeface="+mn-ea"/>
                <a:cs typeface="+mn-cs"/>
              </a:rPr>
              <a:t>asymmetry factor</a:t>
            </a:r>
            <a:r>
              <a:rPr lang="en-US" sz="1200" b="0" i="0" kern="1200">
                <a:solidFill>
                  <a:schemeClr val="tx1"/>
                </a:solidFill>
                <a:effectLst/>
                <a:latin typeface="+mn-lt"/>
                <a:ea typeface="+mn-ea"/>
                <a:cs typeface="+mn-cs"/>
              </a:rPr>
              <a:t> is about 5% when going from the initial monomer to the three- and six-component hexagonal column aggregate. This decrease in </a:t>
            </a:r>
            <a:r>
              <a:rPr lang="en-US" sz="1200" b="0" i="1" kern="1200">
                <a:solidFill>
                  <a:schemeClr val="tx1"/>
                </a:solidFill>
                <a:effectLst/>
                <a:latin typeface="+mn-lt"/>
                <a:ea typeface="+mn-ea"/>
                <a:cs typeface="+mn-cs"/>
              </a:rPr>
              <a:t>asymmetry factor</a:t>
            </a:r>
            <a:r>
              <a:rPr lang="en-US" sz="1200" b="0" i="0" kern="1200">
                <a:solidFill>
                  <a:schemeClr val="tx1"/>
                </a:solidFill>
                <a:effectLst/>
                <a:latin typeface="+mn-lt"/>
                <a:ea typeface="+mn-ea"/>
                <a:cs typeface="+mn-cs"/>
              </a:rPr>
              <a:t> would imply an instantaneous local flux shortwave error of about 15 W m</a:t>
            </a:r>
            <a:r>
              <a:rPr lang="en-US" sz="1200" b="0" i="0" kern="1200" baseline="30000">
                <a:solidFill>
                  <a:schemeClr val="tx1"/>
                </a:solidFill>
                <a:effectLst/>
                <a:latin typeface="+mn-lt"/>
                <a:ea typeface="+mn-ea"/>
                <a:cs typeface="+mn-cs"/>
              </a:rPr>
              <a:t>−2</a:t>
            </a:r>
            <a:r>
              <a:rPr lang="en-US" sz="1200" b="0" i="0" kern="1200">
                <a:solidFill>
                  <a:schemeClr val="tx1"/>
                </a:solidFill>
                <a:effectLst/>
                <a:latin typeface="+mn-lt"/>
                <a:ea typeface="+mn-ea"/>
                <a:cs typeface="+mn-cs"/>
              </a:rPr>
              <a:t> and the difference in reflected incident solar radiation could be as much as 20%.</a:t>
            </a:r>
            <a:endParaRPr lang="en-US"/>
          </a:p>
        </p:txBody>
      </p:sp>
      <p:sp>
        <p:nvSpPr>
          <p:cNvPr id="4" name="Slide Number Placeholder 3">
            <a:extLst>
              <a:ext uri="{FF2B5EF4-FFF2-40B4-BE49-F238E27FC236}">
                <a16:creationId xmlns:a16="http://schemas.microsoft.com/office/drawing/2014/main" id="{47E4C1B3-60E0-0BBE-5F6F-BDF8109D73C7}"/>
              </a:ext>
            </a:extLst>
          </p:cNvPr>
          <p:cNvSpPr>
            <a:spLocks noGrp="1"/>
          </p:cNvSpPr>
          <p:nvPr>
            <p:ph type="sldNum" sz="quarter" idx="5"/>
          </p:nvPr>
        </p:nvSpPr>
        <p:spPr/>
        <p:txBody>
          <a:bodyPr/>
          <a:lstStyle/>
          <a:p>
            <a:fld id="{F9723BB0-E068-E949-BAE0-0D101622772C}" type="slidenum">
              <a:rPr lang="en-US" smtClean="0"/>
              <a:t>5</a:t>
            </a:fld>
            <a:endParaRPr lang="en-US"/>
          </a:p>
        </p:txBody>
      </p:sp>
    </p:spTree>
    <p:extLst>
      <p:ext uri="{BB962C8B-B14F-4D97-AF65-F5344CB8AC3E}">
        <p14:creationId xmlns:p14="http://schemas.microsoft.com/office/powerpoint/2010/main" val="3717227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TAMMS is composed of several subsystems including: (1) distributed pressure ports coupled with absolute and differential pressure transducers and temperature sensors, (2) aircraft inertial and satellite navigation systems, (3) a central data acquisition/processing system, and (4) water vapor instruments and potentially other trace gas or aerosol sensors.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03A94FD-10DC-408D-85EC-414FEAC50A22}" type="slidenum">
              <a:rPr lang="en-US" smtClean="0"/>
              <a:t>6</a:t>
            </a:fld>
            <a:endParaRPr lang="en-US"/>
          </a:p>
        </p:txBody>
      </p:sp>
    </p:spTree>
    <p:extLst>
      <p:ext uri="{BB962C8B-B14F-4D97-AF65-F5344CB8AC3E}">
        <p14:creationId xmlns:p14="http://schemas.microsoft.com/office/powerpoint/2010/main" val="2928984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A94FD-10DC-408D-85EC-414FEAC50A22}" type="slidenum">
              <a:rPr lang="en-US" smtClean="0"/>
              <a:t>8</a:t>
            </a:fld>
            <a:endParaRPr lang="en-US"/>
          </a:p>
        </p:txBody>
      </p:sp>
    </p:spTree>
    <p:extLst>
      <p:ext uri="{BB962C8B-B14F-4D97-AF65-F5344CB8AC3E}">
        <p14:creationId xmlns:p14="http://schemas.microsoft.com/office/powerpoint/2010/main" val="2097259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TAMMS is composed of several subsystems including: (1) distributed pressure ports coupled with absolute and differential pressure transducers and temperature sensors, (2) aircraft inertial and satellite navigation systems, (3) a central data acquisition/processing system, and (4) water vapor instruments and potentially other trace gas or aerosol sensors.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03A94FD-10DC-408D-85EC-414FEAC50A22}" type="slidenum">
              <a:rPr lang="en-US" smtClean="0"/>
              <a:t>11</a:t>
            </a:fld>
            <a:endParaRPr lang="en-US"/>
          </a:p>
        </p:txBody>
      </p:sp>
    </p:spTree>
    <p:extLst>
      <p:ext uri="{BB962C8B-B14F-4D97-AF65-F5344CB8AC3E}">
        <p14:creationId xmlns:p14="http://schemas.microsoft.com/office/powerpoint/2010/main" val="1032052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081A6-46A2-3185-EC18-F5275D106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68051-854A-A2BA-09C5-E6977D105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2FFFEB-43CA-B0C2-D510-6B40705EA6D2}"/>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25E56DA9-9AE8-9E40-B87B-BFD96447CA16}"/>
              </a:ext>
            </a:extLst>
          </p:cNvPr>
          <p:cNvSpPr>
            <a:spLocks noGrp="1"/>
          </p:cNvSpPr>
          <p:nvPr>
            <p:ph type="sldNum" sz="quarter" idx="5"/>
          </p:nvPr>
        </p:nvSpPr>
        <p:spPr/>
        <p:txBody>
          <a:bodyPr/>
          <a:lstStyle/>
          <a:p>
            <a:fld id="{F9723BB0-E068-E949-BAE0-0D101622772C}" type="slidenum">
              <a:rPr lang="en-US" smtClean="0"/>
              <a:t>15</a:t>
            </a:fld>
            <a:endParaRPr lang="en-US"/>
          </a:p>
        </p:txBody>
      </p:sp>
    </p:spTree>
    <p:extLst>
      <p:ext uri="{BB962C8B-B14F-4D97-AF65-F5344CB8AC3E}">
        <p14:creationId xmlns:p14="http://schemas.microsoft.com/office/powerpoint/2010/main" val="41098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081A6-46A2-3185-EC18-F5275D106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68051-854A-A2BA-09C5-E6977D105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2FFFEB-43CA-B0C2-D510-6B40705EA6D2}"/>
              </a:ext>
            </a:extLst>
          </p:cNvPr>
          <p:cNvSpPr>
            <a:spLocks noGrp="1"/>
          </p:cNvSpPr>
          <p:nvPr>
            <p:ph type="body" idx="1"/>
          </p:nvPr>
        </p:nvSpPr>
        <p:spPr/>
        <p:txBody>
          <a:bodyPr/>
          <a:lstStyle/>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5E56DA9-9AE8-9E40-B87B-BFD96447CA16}"/>
              </a:ext>
            </a:extLst>
          </p:cNvPr>
          <p:cNvSpPr>
            <a:spLocks noGrp="1"/>
          </p:cNvSpPr>
          <p:nvPr>
            <p:ph type="sldNum" sz="quarter" idx="5"/>
          </p:nvPr>
        </p:nvSpPr>
        <p:spPr/>
        <p:txBody>
          <a:bodyPr/>
          <a:lstStyle/>
          <a:p>
            <a:fld id="{F9723BB0-E068-E949-BAE0-0D101622772C}" type="slidenum">
              <a:rPr lang="en-US" smtClean="0"/>
              <a:t>16</a:t>
            </a:fld>
            <a:endParaRPr lang="en-US"/>
          </a:p>
        </p:txBody>
      </p:sp>
    </p:spTree>
    <p:extLst>
      <p:ext uri="{BB962C8B-B14F-4D97-AF65-F5344CB8AC3E}">
        <p14:creationId xmlns:p14="http://schemas.microsoft.com/office/powerpoint/2010/main" val="3342966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2F176-0281-EEB1-DFDA-BBF29994CA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9D9780-CE62-177D-E456-6A40A786A1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2BD6AC-2D94-DF9B-BB03-7A5C5A67D6C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227C359-E273-1EDF-89AF-FC8AAEDEB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8FBED-F6E1-FB45-B95C-4E2A835DB499}"/>
              </a:ext>
            </a:extLst>
          </p:cNvPr>
          <p:cNvSpPr>
            <a:spLocks noGrp="1"/>
          </p:cNvSpPr>
          <p:nvPr>
            <p:ph type="sldNum" sz="quarter" idx="12"/>
          </p:nvPr>
        </p:nvSpPr>
        <p:spPr/>
        <p:txBody>
          <a:bodyPr/>
          <a:lstStyle/>
          <a:p>
            <a:fld id="{6D982821-C7B5-D74A-81A7-0EC55A059745}" type="slidenum">
              <a:rPr lang="en-US" smtClean="0"/>
              <a:t>‹#›</a:t>
            </a:fld>
            <a:endParaRPr lang="en-US"/>
          </a:p>
        </p:txBody>
      </p:sp>
    </p:spTree>
    <p:extLst>
      <p:ext uri="{BB962C8B-B14F-4D97-AF65-F5344CB8AC3E}">
        <p14:creationId xmlns:p14="http://schemas.microsoft.com/office/powerpoint/2010/main" val="5360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7D7B-3C3E-D1D6-7B73-C3806B5571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6CC33A-7AF3-BA08-E1B6-5DBDCA9177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34473-11F5-3279-75BF-144A421FD6F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1F27564-392C-85A8-708B-9E43700B9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05296-0CA9-AD68-A2CD-5AD0FA4E6B5C}"/>
              </a:ext>
            </a:extLst>
          </p:cNvPr>
          <p:cNvSpPr>
            <a:spLocks noGrp="1"/>
          </p:cNvSpPr>
          <p:nvPr>
            <p:ph type="sldNum" sz="quarter" idx="12"/>
          </p:nvPr>
        </p:nvSpPr>
        <p:spPr/>
        <p:txBody>
          <a:bodyPr/>
          <a:lstStyle/>
          <a:p>
            <a:fld id="{6D982821-C7B5-D74A-81A7-0EC55A059745}" type="slidenum">
              <a:rPr lang="en-US" smtClean="0"/>
              <a:t>‹#›</a:t>
            </a:fld>
            <a:endParaRPr lang="en-US"/>
          </a:p>
        </p:txBody>
      </p:sp>
    </p:spTree>
    <p:extLst>
      <p:ext uri="{BB962C8B-B14F-4D97-AF65-F5344CB8AC3E}">
        <p14:creationId xmlns:p14="http://schemas.microsoft.com/office/powerpoint/2010/main" val="1859537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FD4492-9F90-9563-8C1D-DA66FD70FA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3DD579-ACE8-8625-7A8E-08A48964A4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443DB-C3CE-4898-4B74-BE1FB5469A7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57A0656-FEEF-5E67-7835-0EE6451B9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B61C5-E66A-0B29-968E-6F2C6D4D42CF}"/>
              </a:ext>
            </a:extLst>
          </p:cNvPr>
          <p:cNvSpPr>
            <a:spLocks noGrp="1"/>
          </p:cNvSpPr>
          <p:nvPr>
            <p:ph type="sldNum" sz="quarter" idx="12"/>
          </p:nvPr>
        </p:nvSpPr>
        <p:spPr/>
        <p:txBody>
          <a:bodyPr/>
          <a:lstStyle/>
          <a:p>
            <a:fld id="{6D982821-C7B5-D74A-81A7-0EC55A059745}" type="slidenum">
              <a:rPr lang="en-US" smtClean="0"/>
              <a:t>‹#›</a:t>
            </a:fld>
            <a:endParaRPr lang="en-US"/>
          </a:p>
        </p:txBody>
      </p:sp>
    </p:spTree>
    <p:extLst>
      <p:ext uri="{BB962C8B-B14F-4D97-AF65-F5344CB8AC3E}">
        <p14:creationId xmlns:p14="http://schemas.microsoft.com/office/powerpoint/2010/main" val="1263140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1993B75-1F82-864F-BEEB-20B73F1A64B2}"/>
              </a:ext>
            </a:extLst>
          </p:cNvPr>
          <p:cNvSpPr>
            <a:spLocks noGrp="1"/>
          </p:cNvSpPr>
          <p:nvPr>
            <p:ph type="title"/>
          </p:nvPr>
        </p:nvSpPr>
        <p:spPr>
          <a:xfrm>
            <a:off x="413951" y="2866393"/>
            <a:ext cx="11491782" cy="1265967"/>
          </a:xfrm>
          <a:prstGeom prst="rect">
            <a:avLst/>
          </a:prstGeom>
        </p:spPr>
        <p:txBody>
          <a:bodyPr anchor="ctr">
            <a:normAutofit/>
          </a:bodyPr>
          <a:lstStyle>
            <a:lvl1pPr algn="ctr">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12C55C62-4E4C-D74F-9F88-FBBFEC6F5244}"/>
              </a:ext>
            </a:extLst>
          </p:cNvPr>
          <p:cNvSpPr>
            <a:spLocks noGrp="1"/>
          </p:cNvSpPr>
          <p:nvPr>
            <p:ph type="body" sz="quarter" idx="10" hasCustomPrompt="1"/>
          </p:nvPr>
        </p:nvSpPr>
        <p:spPr>
          <a:xfrm>
            <a:off x="414338" y="4132263"/>
            <a:ext cx="11491912" cy="631825"/>
          </a:xfrm>
        </p:spPr>
        <p:txBody>
          <a:bodyPr>
            <a:noAutofit/>
          </a:bodyPr>
          <a:lstStyle>
            <a:lvl1pPr algn="ctr">
              <a:buNone/>
              <a:defRPr sz="2000">
                <a:solidFill>
                  <a:schemeClr val="bg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a:t>Click to edit Master subtitle styles</a:t>
            </a:r>
          </a:p>
        </p:txBody>
      </p:sp>
    </p:spTree>
    <p:extLst>
      <p:ext uri="{BB962C8B-B14F-4D97-AF65-F5344CB8AC3E}">
        <p14:creationId xmlns:p14="http://schemas.microsoft.com/office/powerpoint/2010/main" val="2244688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Bulleted List">
    <p:spTree>
      <p:nvGrpSpPr>
        <p:cNvPr id="1" name=""/>
        <p:cNvGrpSpPr/>
        <p:nvPr/>
      </p:nvGrpSpPr>
      <p:grpSpPr>
        <a:xfrm>
          <a:off x="0" y="0"/>
          <a:ext cx="0" cy="0"/>
          <a:chOff x="0" y="0"/>
          <a:chExt cx="0" cy="0"/>
        </a:xfrm>
      </p:grpSpPr>
      <p:sp>
        <p:nvSpPr>
          <p:cNvPr id="15" name="Slide Number Placeholder">
            <a:extLst>
              <a:ext uri="{FF2B5EF4-FFF2-40B4-BE49-F238E27FC236}">
                <a16:creationId xmlns:a16="http://schemas.microsoft.com/office/drawing/2014/main" id="{36B9A0DF-C1FB-E120-A02D-60AD4116DDBE}"/>
              </a:ext>
            </a:extLst>
          </p:cNvPr>
          <p:cNvSpPr>
            <a:spLocks noGrp="1"/>
          </p:cNvSpPr>
          <p:nvPr>
            <p:ph type="sldNum" sz="quarter" idx="10"/>
          </p:nvPr>
        </p:nvSpPr>
        <p:spPr/>
        <p:txBody>
          <a:bodyPr/>
          <a:lstStyle/>
          <a:p>
            <a:fld id="{CD824FE9-DCF5-A546-91B8-A1EA6C94E693}" type="slidenum">
              <a:rPr lang="en-US" smtClean="0"/>
              <a:pPr/>
              <a:t>‹#›</a:t>
            </a:fld>
            <a:endParaRPr lang="en-US"/>
          </a:p>
        </p:txBody>
      </p:sp>
      <p:sp>
        <p:nvSpPr>
          <p:cNvPr id="2" name="Slide Title">
            <a:extLst>
              <a:ext uri="{FF2B5EF4-FFF2-40B4-BE49-F238E27FC236}">
                <a16:creationId xmlns:a16="http://schemas.microsoft.com/office/drawing/2014/main" id="{972E2DD0-52F0-B3E3-0FD7-8F0F7B3E6151}"/>
              </a:ext>
            </a:extLst>
          </p:cNvPr>
          <p:cNvSpPr>
            <a:spLocks noGrp="1"/>
          </p:cNvSpPr>
          <p:nvPr>
            <p:ph type="title" hasCustomPrompt="1"/>
          </p:nvPr>
        </p:nvSpPr>
        <p:spPr>
          <a:xfrm>
            <a:off x="616563" y="1371603"/>
            <a:ext cx="10365445" cy="590931"/>
          </a:xfrm>
          <a:prstGeom prst="rect">
            <a:avLst/>
          </a:prstGeom>
        </p:spPr>
        <p:txBody>
          <a:bodyPr wrap="square" lIns="0" rIns="0" anchor="t">
            <a:noAutofit/>
          </a:bodyPr>
          <a:lstStyle>
            <a:lvl1pPr>
              <a:defRPr sz="3599">
                <a:solidFill>
                  <a:srgbClr val="009A44"/>
                </a:solidFill>
              </a:defRPr>
            </a:lvl1pPr>
          </a:lstStyle>
          <a:p>
            <a:r>
              <a:rPr lang="en-US"/>
              <a:t>TITLE &amp; BULLETED LIST </a:t>
            </a:r>
          </a:p>
        </p:txBody>
      </p:sp>
      <p:sp>
        <p:nvSpPr>
          <p:cNvPr id="4" name="Bulleted List">
            <a:extLst>
              <a:ext uri="{FF2B5EF4-FFF2-40B4-BE49-F238E27FC236}">
                <a16:creationId xmlns:a16="http://schemas.microsoft.com/office/drawing/2014/main" id="{05F70E31-3689-B00A-3072-EB4495E47760}"/>
              </a:ext>
            </a:extLst>
          </p:cNvPr>
          <p:cNvSpPr>
            <a:spLocks noGrp="1"/>
          </p:cNvSpPr>
          <p:nvPr>
            <p:ph type="body" sz="quarter" idx="11" hasCustomPrompt="1"/>
          </p:nvPr>
        </p:nvSpPr>
        <p:spPr>
          <a:xfrm>
            <a:off x="1219200" y="1972230"/>
            <a:ext cx="9753600" cy="4428570"/>
          </a:xfrm>
          <a:prstGeom prst="rect">
            <a:avLst/>
          </a:prstGeom>
        </p:spPr>
        <p:txBody>
          <a:bodyPr lIns="0" tIns="0" rIns="0" numCol="1" spcCol="457200"/>
          <a:lstStyle>
            <a:lvl1pPr marL="0" indent="0">
              <a:lnSpc>
                <a:spcPct val="100000"/>
              </a:lnSpc>
              <a:spcAft>
                <a:spcPts val="600"/>
              </a:spcAft>
              <a:buFont typeface="Courier New" panose="02070309020205020404" pitchFamily="49" charset="0"/>
              <a:buNone/>
              <a:defRPr sz="2400"/>
            </a:lvl1pPr>
            <a:lvl2pPr marL="342831" indent="0">
              <a:buNone/>
              <a:defRPr/>
            </a:lvl2pPr>
          </a:lstStyle>
          <a:p>
            <a:pPr marL="285693" marR="0" lvl="0" indent="-285693" algn="l" defTabSz="685663" rtl="0" eaLnBrk="1" fontAlgn="auto" latinLnBrk="0" hangingPunct="1">
              <a:lnSpc>
                <a:spcPct val="150000"/>
              </a:lnSpc>
              <a:spcBef>
                <a:spcPts val="750"/>
              </a:spcBef>
              <a:spcAft>
                <a:spcPts val="0"/>
              </a:spcAft>
              <a:buClr>
                <a:srgbClr val="039A44"/>
              </a:buClr>
              <a:buSzTx/>
              <a:buFont typeface="Courier New" panose="02070309020205020404" pitchFamily="49" charset="0"/>
              <a:buChar char="o"/>
              <a:tabLst/>
              <a:defRPr/>
            </a:pPr>
            <a:r>
              <a:rPr lang="en-US"/>
              <a:t>Click to add a bulleted list</a:t>
            </a:r>
          </a:p>
          <a:p>
            <a:pPr marL="285693" marR="0" lvl="0" indent="-285693" algn="l" defTabSz="685663" rtl="0" eaLnBrk="1" fontAlgn="auto" latinLnBrk="0" hangingPunct="1">
              <a:lnSpc>
                <a:spcPct val="150000"/>
              </a:lnSpc>
              <a:spcBef>
                <a:spcPts val="750"/>
              </a:spcBef>
              <a:spcAft>
                <a:spcPts val="0"/>
              </a:spcAft>
              <a:buClr>
                <a:srgbClr val="039A44"/>
              </a:buClr>
              <a:buSzTx/>
              <a:buFont typeface="Courier New" panose="02070309020205020404" pitchFamily="49" charset="0"/>
              <a:buChar char="o"/>
              <a:tabLst/>
              <a:defRPr/>
            </a:pPr>
            <a:r>
              <a:rPr lang="en-US"/>
              <a:t>Click to add a bulleted list</a:t>
            </a:r>
          </a:p>
        </p:txBody>
      </p:sp>
    </p:spTree>
    <p:extLst>
      <p:ext uri="{BB962C8B-B14F-4D97-AF65-F5344CB8AC3E}">
        <p14:creationId xmlns:p14="http://schemas.microsoft.com/office/powerpoint/2010/main" val="226868745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230114D-1CB3-5043-8089-B69E806697D3}"/>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1849C5CF-D69B-9947-9774-C0D7DEFDC4D3}"/>
              </a:ext>
            </a:extLst>
          </p:cNvPr>
          <p:cNvSpPr>
            <a:spLocks noGrp="1"/>
          </p:cNvSpPr>
          <p:nvPr>
            <p:ph idx="1"/>
          </p:nvPr>
        </p:nvSpPr>
        <p:spPr>
          <a:xfrm>
            <a:off x="350109" y="1841157"/>
            <a:ext cx="11491782" cy="41395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FE528447-E327-4DBE-F419-2F10B7F13F45}"/>
              </a:ext>
            </a:extLst>
          </p:cNvPr>
          <p:cNvSpPr>
            <a:spLocks noGrp="1"/>
          </p:cNvSpPr>
          <p:nvPr>
            <p:ph type="dt" sz="half" idx="10"/>
          </p:nvPr>
        </p:nvSpPr>
        <p:spPr>
          <a:xfrm>
            <a:off x="993689" y="6356349"/>
            <a:ext cx="2743200" cy="365125"/>
          </a:xfrm>
        </p:spPr>
        <p:txBody>
          <a:bodyPr/>
          <a:lstStyle/>
          <a:p>
            <a:endParaRPr lang="en-US"/>
          </a:p>
        </p:txBody>
      </p:sp>
      <p:sp>
        <p:nvSpPr>
          <p:cNvPr id="3" name="Footer Placeholder 2">
            <a:extLst>
              <a:ext uri="{FF2B5EF4-FFF2-40B4-BE49-F238E27FC236}">
                <a16:creationId xmlns:a16="http://schemas.microsoft.com/office/drawing/2014/main" id="{91A253A6-3968-C4EA-DC0F-4707D3D765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039F46-569D-256B-4B46-9C76C96DB64B}"/>
              </a:ext>
            </a:extLst>
          </p:cNvPr>
          <p:cNvSpPr>
            <a:spLocks noGrp="1"/>
          </p:cNvSpPr>
          <p:nvPr>
            <p:ph type="sldNum" sz="quarter" idx="12"/>
          </p:nvPr>
        </p:nvSpPr>
        <p:spPr>
          <a:xfrm>
            <a:off x="-2321011" y="6356349"/>
            <a:ext cx="2743200" cy="365125"/>
          </a:xfrm>
        </p:spPr>
        <p:txBody>
          <a:bodyPr/>
          <a:lstStyle>
            <a:lvl1pPr>
              <a:defRPr sz="1800" b="1">
                <a:solidFill>
                  <a:schemeClr val="tx1"/>
                </a:solidFill>
              </a:defRPr>
            </a:lvl1pPr>
          </a:lstStyle>
          <a:p>
            <a:fld id="{CDFFE814-68E4-0C4A-BCC3-703C26BE2070}" type="slidenum">
              <a:rPr lang="en-US" smtClean="0"/>
              <a:pPr/>
              <a:t>‹#›</a:t>
            </a:fld>
            <a:endParaRPr lang="en-US"/>
          </a:p>
        </p:txBody>
      </p:sp>
    </p:spTree>
    <p:extLst>
      <p:ext uri="{BB962C8B-B14F-4D97-AF65-F5344CB8AC3E}">
        <p14:creationId xmlns:p14="http://schemas.microsoft.com/office/powerpoint/2010/main" val="383922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1993B75-1F82-864F-BEEB-20B73F1A64B2}"/>
              </a:ext>
            </a:extLst>
          </p:cNvPr>
          <p:cNvSpPr>
            <a:spLocks noGrp="1"/>
          </p:cNvSpPr>
          <p:nvPr>
            <p:ph type="title"/>
          </p:nvPr>
        </p:nvSpPr>
        <p:spPr>
          <a:xfrm>
            <a:off x="413951" y="2866393"/>
            <a:ext cx="11491782" cy="1265967"/>
          </a:xfrm>
          <a:prstGeom prst="rect">
            <a:avLst/>
          </a:prstGeom>
        </p:spPr>
        <p:txBody>
          <a:bodyPr anchor="ctr">
            <a:normAutofit/>
          </a:bodyPr>
          <a:lstStyle>
            <a:lvl1pPr algn="ctr">
              <a:defRPr sz="60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0" name="Text Placeholder 9">
            <a:extLst>
              <a:ext uri="{FF2B5EF4-FFF2-40B4-BE49-F238E27FC236}">
                <a16:creationId xmlns:a16="http://schemas.microsoft.com/office/drawing/2014/main" id="{12C55C62-4E4C-D74F-9F88-FBBFEC6F5244}"/>
              </a:ext>
            </a:extLst>
          </p:cNvPr>
          <p:cNvSpPr>
            <a:spLocks noGrp="1"/>
          </p:cNvSpPr>
          <p:nvPr>
            <p:ph type="body" sz="quarter" idx="10" hasCustomPrompt="1"/>
          </p:nvPr>
        </p:nvSpPr>
        <p:spPr>
          <a:xfrm>
            <a:off x="414338" y="4132263"/>
            <a:ext cx="11491912" cy="631825"/>
          </a:xfrm>
        </p:spPr>
        <p:txBody>
          <a:bodyPr>
            <a:noAutofit/>
          </a:bodyPr>
          <a:lstStyle>
            <a:lvl1pPr algn="ctr">
              <a:buNone/>
              <a:defRPr sz="2000">
                <a:solidFill>
                  <a:schemeClr val="bg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a:t>Click to edit Master subtitle styles</a:t>
            </a:r>
          </a:p>
        </p:txBody>
      </p:sp>
      <p:sp>
        <p:nvSpPr>
          <p:cNvPr id="6" name="Date Placeholder 5">
            <a:extLst>
              <a:ext uri="{FF2B5EF4-FFF2-40B4-BE49-F238E27FC236}">
                <a16:creationId xmlns:a16="http://schemas.microsoft.com/office/drawing/2014/main" id="{593973F2-2142-F55E-1B21-6C0B32C5AABF}"/>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E7741B1-3191-63EC-E8A9-DB33C0DA5329}"/>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64230502-73F1-FBB0-3997-C90FB40BFBA0}"/>
              </a:ext>
            </a:extLst>
          </p:cNvPr>
          <p:cNvSpPr>
            <a:spLocks noGrp="1"/>
          </p:cNvSpPr>
          <p:nvPr>
            <p:ph type="sldNum" sz="quarter" idx="13"/>
          </p:nvPr>
        </p:nvSpPr>
        <p:spPr/>
        <p:txBody>
          <a:bodyPr/>
          <a:lstStyle/>
          <a:p>
            <a:fld id="{CDFFE814-68E4-0C4A-BCC3-703C26BE2070}" type="slidenum">
              <a:rPr lang="en-US" smtClean="0"/>
              <a:pPr/>
              <a:t>‹#›</a:t>
            </a:fld>
            <a:endParaRPr lang="en-US"/>
          </a:p>
        </p:txBody>
      </p:sp>
    </p:spTree>
    <p:extLst>
      <p:ext uri="{BB962C8B-B14F-4D97-AF65-F5344CB8AC3E}">
        <p14:creationId xmlns:p14="http://schemas.microsoft.com/office/powerpoint/2010/main" val="2708645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Slide - G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5984A4E-9219-5248-BE84-26F0E648281B}"/>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Content Placeholder 2">
            <a:extLst>
              <a:ext uri="{FF2B5EF4-FFF2-40B4-BE49-F238E27FC236}">
                <a16:creationId xmlns:a16="http://schemas.microsoft.com/office/drawing/2014/main" id="{820C13D4-63AE-7C4D-A066-B5C8246095F1}"/>
              </a:ext>
            </a:extLst>
          </p:cNvPr>
          <p:cNvSpPr>
            <a:spLocks noGrp="1"/>
          </p:cNvSpPr>
          <p:nvPr>
            <p:ph idx="1"/>
          </p:nvPr>
        </p:nvSpPr>
        <p:spPr>
          <a:xfrm>
            <a:off x="350109" y="2174789"/>
            <a:ext cx="11491782" cy="37935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F0BF4A84-6541-0402-D43A-912AAA3A818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0C11DE8-F707-CBDF-C733-C72565EA20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4089BC-8E63-0791-A5DA-6DA348D0AD74}"/>
              </a:ext>
            </a:extLst>
          </p:cNvPr>
          <p:cNvSpPr>
            <a:spLocks noGrp="1"/>
          </p:cNvSpPr>
          <p:nvPr>
            <p:ph type="sldNum" sz="quarter" idx="12"/>
          </p:nvPr>
        </p:nvSpPr>
        <p:spPr/>
        <p:txBody>
          <a:bodyPr/>
          <a:lstStyle/>
          <a:p>
            <a:fld id="{CDFFE814-68E4-0C4A-BCC3-703C26BE2070}" type="slidenum">
              <a:rPr lang="en-US" smtClean="0"/>
              <a:pPr/>
              <a:t>‹#›</a:t>
            </a:fld>
            <a:endParaRPr lang="en-US"/>
          </a:p>
        </p:txBody>
      </p:sp>
    </p:spTree>
    <p:extLst>
      <p:ext uri="{BB962C8B-B14F-4D97-AF65-F5344CB8AC3E}">
        <p14:creationId xmlns:p14="http://schemas.microsoft.com/office/powerpoint/2010/main" val="3909032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G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9CB275-21B9-AA40-AD09-998563A30B1F}"/>
              </a:ext>
            </a:extLst>
          </p:cNvPr>
          <p:cNvSpPr>
            <a:spLocks noGrp="1"/>
          </p:cNvSpPr>
          <p:nvPr>
            <p:ph type="body" idx="1"/>
          </p:nvPr>
        </p:nvSpPr>
        <p:spPr>
          <a:xfrm>
            <a:off x="345990" y="2137718"/>
            <a:ext cx="5597610" cy="453855"/>
          </a:xfrm>
          <a:prstGeom prst="rect">
            <a:avLst/>
          </a:prstGeo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634723-A922-C64B-B61D-894A47D5455C}"/>
              </a:ext>
            </a:extLst>
          </p:cNvPr>
          <p:cNvSpPr>
            <a:spLocks noGrp="1"/>
          </p:cNvSpPr>
          <p:nvPr>
            <p:ph sz="half" idx="2"/>
          </p:nvPr>
        </p:nvSpPr>
        <p:spPr>
          <a:xfrm>
            <a:off x="345990" y="2591574"/>
            <a:ext cx="5597610" cy="3314957"/>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DF76F3DC-82CA-724D-9986-4CCBC146D051}"/>
              </a:ext>
            </a:extLst>
          </p:cNvPr>
          <p:cNvSpPr>
            <a:spLocks noGrp="1"/>
          </p:cNvSpPr>
          <p:nvPr>
            <p:ph sz="quarter" idx="4"/>
          </p:nvPr>
        </p:nvSpPr>
        <p:spPr>
          <a:xfrm>
            <a:off x="6240163" y="2601099"/>
            <a:ext cx="5597610" cy="3314957"/>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A5984A4E-9219-5248-BE84-26F0E648281B}"/>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9" name="Text Placeholder 2">
            <a:extLst>
              <a:ext uri="{FF2B5EF4-FFF2-40B4-BE49-F238E27FC236}">
                <a16:creationId xmlns:a16="http://schemas.microsoft.com/office/drawing/2014/main" id="{14E0D043-4951-494A-A2F4-D5F1944507A0}"/>
              </a:ext>
            </a:extLst>
          </p:cNvPr>
          <p:cNvSpPr>
            <a:spLocks noGrp="1"/>
          </p:cNvSpPr>
          <p:nvPr>
            <p:ph type="body" idx="10"/>
          </p:nvPr>
        </p:nvSpPr>
        <p:spPr>
          <a:xfrm>
            <a:off x="6240163" y="2137718"/>
            <a:ext cx="5597610" cy="453855"/>
          </a:xfrm>
          <a:prstGeom prst="rect">
            <a:avLst/>
          </a:prstGeo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38202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Blank G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1C3523-86E2-7C42-9068-7F65C52C47D2}"/>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Content Placeholder 2">
            <a:extLst>
              <a:ext uri="{FF2B5EF4-FFF2-40B4-BE49-F238E27FC236}">
                <a16:creationId xmlns:a16="http://schemas.microsoft.com/office/drawing/2014/main" id="{EEF465E8-99B4-1044-B027-5C51D0E098A0}"/>
              </a:ext>
            </a:extLst>
          </p:cNvPr>
          <p:cNvSpPr>
            <a:spLocks noGrp="1"/>
          </p:cNvSpPr>
          <p:nvPr>
            <p:ph idx="1"/>
          </p:nvPr>
        </p:nvSpPr>
        <p:spPr>
          <a:xfrm>
            <a:off x="350109" y="2174788"/>
            <a:ext cx="11491782" cy="4367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099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F683ED-D9E1-684F-B26F-349E45540335}"/>
              </a:ext>
            </a:extLst>
          </p:cNvPr>
          <p:cNvSpPr>
            <a:spLocks noGrp="1"/>
          </p:cNvSpPr>
          <p:nvPr>
            <p:ph type="title"/>
          </p:nvPr>
        </p:nvSpPr>
        <p:spPr>
          <a:xfrm>
            <a:off x="350109" y="315698"/>
            <a:ext cx="11491782" cy="1265967"/>
          </a:xfrm>
          <a:prstGeom prst="rect">
            <a:avLst/>
          </a:prstGeom>
        </p:spPr>
        <p:txBody>
          <a:bodyPr anchor="ctr"/>
          <a:lstStyle>
            <a:lvl1pPr>
              <a:defRPr b="0" i="0">
                <a:solidFill>
                  <a:srgbClr val="009A44"/>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Content Placeholder 2">
            <a:extLst>
              <a:ext uri="{FF2B5EF4-FFF2-40B4-BE49-F238E27FC236}">
                <a16:creationId xmlns:a16="http://schemas.microsoft.com/office/drawing/2014/main" id="{7BC4BAAE-DE9A-764C-B9A9-98DB04E4E063}"/>
              </a:ext>
            </a:extLst>
          </p:cNvPr>
          <p:cNvSpPr>
            <a:spLocks noGrp="1"/>
          </p:cNvSpPr>
          <p:nvPr>
            <p:ph idx="1"/>
          </p:nvPr>
        </p:nvSpPr>
        <p:spPr>
          <a:xfrm>
            <a:off x="350109" y="1841156"/>
            <a:ext cx="11491782" cy="47011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3186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13831-1445-154C-253E-1EF074FEA8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938D26-A47C-FA43-E2D1-4C03B9FB1B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212E4-F23D-9231-3FA0-A093BC39711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678DCF5-FD2B-3DC5-DBDF-5197F2D4C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68C16-8E10-E9BF-5864-020164937525}"/>
              </a:ext>
            </a:extLst>
          </p:cNvPr>
          <p:cNvSpPr>
            <a:spLocks noGrp="1"/>
          </p:cNvSpPr>
          <p:nvPr>
            <p:ph type="sldNum" sz="quarter" idx="12"/>
          </p:nvPr>
        </p:nvSpPr>
        <p:spPr/>
        <p:txBody>
          <a:bodyPr/>
          <a:lstStyle/>
          <a:p>
            <a:fld id="{6D982821-C7B5-D74A-81A7-0EC55A059745}" type="slidenum">
              <a:rPr lang="en-US" smtClean="0"/>
              <a:t>‹#›</a:t>
            </a:fld>
            <a:endParaRPr lang="en-US"/>
          </a:p>
        </p:txBody>
      </p:sp>
    </p:spTree>
    <p:extLst>
      <p:ext uri="{BB962C8B-B14F-4D97-AF65-F5344CB8AC3E}">
        <p14:creationId xmlns:p14="http://schemas.microsoft.com/office/powerpoint/2010/main" val="2483649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230114D-1CB3-5043-8089-B69E806697D3}"/>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1849C5CF-D69B-9947-9774-C0D7DEFDC4D3}"/>
              </a:ext>
            </a:extLst>
          </p:cNvPr>
          <p:cNvSpPr>
            <a:spLocks noGrp="1"/>
          </p:cNvSpPr>
          <p:nvPr>
            <p:ph idx="1"/>
          </p:nvPr>
        </p:nvSpPr>
        <p:spPr>
          <a:xfrm>
            <a:off x="350109" y="1841157"/>
            <a:ext cx="11491782" cy="41395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FE528447-E327-4DBE-F419-2F10B7F13F45}"/>
              </a:ext>
            </a:extLst>
          </p:cNvPr>
          <p:cNvSpPr>
            <a:spLocks noGrp="1"/>
          </p:cNvSpPr>
          <p:nvPr>
            <p:ph type="dt" sz="half" idx="10"/>
          </p:nvPr>
        </p:nvSpPr>
        <p:spPr>
          <a:xfrm>
            <a:off x="993689" y="6356349"/>
            <a:ext cx="2743200" cy="365125"/>
          </a:xfrm>
        </p:spPr>
        <p:txBody>
          <a:bodyPr/>
          <a:lstStyle/>
          <a:p>
            <a:endParaRPr lang="en-US"/>
          </a:p>
        </p:txBody>
      </p:sp>
      <p:sp>
        <p:nvSpPr>
          <p:cNvPr id="3" name="Footer Placeholder 2">
            <a:extLst>
              <a:ext uri="{FF2B5EF4-FFF2-40B4-BE49-F238E27FC236}">
                <a16:creationId xmlns:a16="http://schemas.microsoft.com/office/drawing/2014/main" id="{91A253A6-3968-C4EA-DC0F-4707D3D765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039F46-569D-256B-4B46-9C76C96DB64B}"/>
              </a:ext>
            </a:extLst>
          </p:cNvPr>
          <p:cNvSpPr>
            <a:spLocks noGrp="1"/>
          </p:cNvSpPr>
          <p:nvPr>
            <p:ph type="sldNum" sz="quarter" idx="12"/>
          </p:nvPr>
        </p:nvSpPr>
        <p:spPr>
          <a:xfrm>
            <a:off x="-2321011" y="6356349"/>
            <a:ext cx="2743200" cy="365125"/>
          </a:xfrm>
        </p:spPr>
        <p:txBody>
          <a:bodyPr/>
          <a:lstStyle>
            <a:lvl1pPr>
              <a:defRPr sz="1800" b="1">
                <a:solidFill>
                  <a:schemeClr val="tx1"/>
                </a:solidFill>
              </a:defRPr>
            </a:lvl1pPr>
          </a:lstStyle>
          <a:p>
            <a:fld id="{CDFFE814-68E4-0C4A-BCC3-703C26BE2070}" type="slidenum">
              <a:rPr lang="en-US" smtClean="0"/>
              <a:pPr/>
              <a:t>‹#›</a:t>
            </a:fld>
            <a:endParaRPr lang="en-US"/>
          </a:p>
        </p:txBody>
      </p:sp>
    </p:spTree>
    <p:extLst>
      <p:ext uri="{BB962C8B-B14F-4D97-AF65-F5344CB8AC3E}">
        <p14:creationId xmlns:p14="http://schemas.microsoft.com/office/powerpoint/2010/main" val="3291389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White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25650B-A443-D04F-B471-C3D0E55BA963}"/>
              </a:ext>
            </a:extLst>
          </p:cNvPr>
          <p:cNvSpPr>
            <a:spLocks noGrp="1"/>
          </p:cNvSpPr>
          <p:nvPr>
            <p:ph type="title"/>
          </p:nvPr>
        </p:nvSpPr>
        <p:spPr>
          <a:xfrm>
            <a:off x="413951" y="2837518"/>
            <a:ext cx="11491782" cy="1265967"/>
          </a:xfrm>
          <a:prstGeom prst="rect">
            <a:avLst/>
          </a:prstGeom>
        </p:spPr>
        <p:txBody>
          <a:bodyPr anchor="ctr">
            <a:normAutofit/>
          </a:bodyPr>
          <a:lstStyle>
            <a:lvl1pPr algn="ctr">
              <a:defRPr sz="6000" b="0" i="0">
                <a:solidFill>
                  <a:srgbClr val="009A44"/>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Text Placeholder 9">
            <a:extLst>
              <a:ext uri="{FF2B5EF4-FFF2-40B4-BE49-F238E27FC236}">
                <a16:creationId xmlns:a16="http://schemas.microsoft.com/office/drawing/2014/main" id="{FF7B0841-1247-164A-B8C7-095B4A58157B}"/>
              </a:ext>
            </a:extLst>
          </p:cNvPr>
          <p:cNvSpPr>
            <a:spLocks noGrp="1"/>
          </p:cNvSpPr>
          <p:nvPr>
            <p:ph type="body" sz="quarter" idx="10" hasCustomPrompt="1"/>
          </p:nvPr>
        </p:nvSpPr>
        <p:spPr>
          <a:xfrm>
            <a:off x="414338" y="4103388"/>
            <a:ext cx="11491912" cy="631825"/>
          </a:xfrm>
        </p:spPr>
        <p:txBody>
          <a:bodyPr>
            <a:noAutofit/>
          </a:bodyPr>
          <a:lstStyle>
            <a:lvl1pPr algn="ctr">
              <a:buNone/>
              <a:defRPr sz="2000">
                <a:solidFill>
                  <a:schemeClr val="tx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a:t>Click to edit Master subtitle styles</a:t>
            </a:r>
          </a:p>
        </p:txBody>
      </p:sp>
    </p:spTree>
    <p:extLst>
      <p:ext uri="{BB962C8B-B14F-4D97-AF65-F5344CB8AC3E}">
        <p14:creationId xmlns:p14="http://schemas.microsoft.com/office/powerpoint/2010/main" val="3619594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Green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21BDDC-4D65-6F46-9A7E-F150C21BEE82}"/>
              </a:ext>
            </a:extLst>
          </p:cNvPr>
          <p:cNvSpPr>
            <a:spLocks noGrp="1"/>
          </p:cNvSpPr>
          <p:nvPr>
            <p:ph type="title"/>
          </p:nvPr>
        </p:nvSpPr>
        <p:spPr>
          <a:xfrm>
            <a:off x="413951" y="2866393"/>
            <a:ext cx="11491782" cy="1265967"/>
          </a:xfrm>
          <a:prstGeom prst="rect">
            <a:avLst/>
          </a:prstGeom>
        </p:spPr>
        <p:txBody>
          <a:bodyPr anchor="ctr">
            <a:normAutofit/>
          </a:bodyPr>
          <a:lstStyle>
            <a:lvl1pPr algn="ctr">
              <a:defRPr sz="60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Text Placeholder 9">
            <a:extLst>
              <a:ext uri="{FF2B5EF4-FFF2-40B4-BE49-F238E27FC236}">
                <a16:creationId xmlns:a16="http://schemas.microsoft.com/office/drawing/2014/main" id="{F0DC9DA5-B31F-EC4A-8D8B-8BC6EF07AB62}"/>
              </a:ext>
            </a:extLst>
          </p:cNvPr>
          <p:cNvSpPr>
            <a:spLocks noGrp="1"/>
          </p:cNvSpPr>
          <p:nvPr>
            <p:ph type="body" sz="quarter" idx="10" hasCustomPrompt="1"/>
          </p:nvPr>
        </p:nvSpPr>
        <p:spPr>
          <a:xfrm>
            <a:off x="414338" y="4132263"/>
            <a:ext cx="11491912" cy="631825"/>
          </a:xfrm>
        </p:spPr>
        <p:txBody>
          <a:bodyPr>
            <a:noAutofit/>
          </a:bodyPr>
          <a:lstStyle>
            <a:lvl1pPr algn="ctr">
              <a:buNone/>
              <a:defRPr sz="2000">
                <a:solidFill>
                  <a:schemeClr val="bg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a:t>Click to edit Master subtitle styles</a:t>
            </a:r>
          </a:p>
        </p:txBody>
      </p:sp>
    </p:spTree>
    <p:extLst>
      <p:ext uri="{BB962C8B-B14F-4D97-AF65-F5344CB8AC3E}">
        <p14:creationId xmlns:p14="http://schemas.microsoft.com/office/powerpoint/2010/main" val="952254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 Green + White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5A97DB-0D5E-B948-A88D-51AD16EFCC17}"/>
              </a:ext>
            </a:extLst>
          </p:cNvPr>
          <p:cNvSpPr>
            <a:spLocks noGrp="1"/>
          </p:cNvSpPr>
          <p:nvPr>
            <p:ph type="title"/>
          </p:nvPr>
        </p:nvSpPr>
        <p:spPr>
          <a:xfrm>
            <a:off x="354229" y="4011799"/>
            <a:ext cx="11491782" cy="1265967"/>
          </a:xfrm>
          <a:prstGeom prst="rect">
            <a:avLst/>
          </a:prstGeom>
        </p:spPr>
        <p:txBody>
          <a:bodyPr anchor="ctr">
            <a:normAutofit/>
          </a:bodyPr>
          <a:lstStyle>
            <a:lvl1pPr algn="ctr">
              <a:defRPr sz="60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Text Placeholder 9">
            <a:extLst>
              <a:ext uri="{FF2B5EF4-FFF2-40B4-BE49-F238E27FC236}">
                <a16:creationId xmlns:a16="http://schemas.microsoft.com/office/drawing/2014/main" id="{ED42E5A5-C3F6-0E46-BE63-1991485CB596}"/>
              </a:ext>
            </a:extLst>
          </p:cNvPr>
          <p:cNvSpPr>
            <a:spLocks noGrp="1"/>
          </p:cNvSpPr>
          <p:nvPr>
            <p:ph type="body" sz="quarter" idx="10" hasCustomPrompt="1"/>
          </p:nvPr>
        </p:nvSpPr>
        <p:spPr>
          <a:xfrm>
            <a:off x="354616" y="5622324"/>
            <a:ext cx="11491912" cy="631825"/>
          </a:xfrm>
        </p:spPr>
        <p:txBody>
          <a:bodyPr>
            <a:noAutofit/>
          </a:bodyPr>
          <a:lstStyle>
            <a:lvl1pPr algn="ctr">
              <a:buNone/>
              <a:defRPr sz="2400">
                <a:solidFill>
                  <a:schemeClr val="tx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a:t>Click to edit Master subtitle styles</a:t>
            </a:r>
          </a:p>
        </p:txBody>
      </p:sp>
    </p:spTree>
    <p:extLst>
      <p:ext uri="{BB962C8B-B14F-4D97-AF65-F5344CB8AC3E}">
        <p14:creationId xmlns:p14="http://schemas.microsoft.com/office/powerpoint/2010/main" val="1733654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0DFF7B-8EB7-E944-81D6-BFFF3641FBCD}"/>
              </a:ext>
            </a:extLst>
          </p:cNvPr>
          <p:cNvSpPr>
            <a:spLocks noGrp="1"/>
          </p:cNvSpPr>
          <p:nvPr>
            <p:ph sz="half" idx="1"/>
          </p:nvPr>
        </p:nvSpPr>
        <p:spPr>
          <a:xfrm>
            <a:off x="350109" y="1837987"/>
            <a:ext cx="5669691" cy="4155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5B0ADA-C7B4-8746-A253-DB8CA8DCE9FA}"/>
              </a:ext>
            </a:extLst>
          </p:cNvPr>
          <p:cNvSpPr>
            <a:spLocks noGrp="1"/>
          </p:cNvSpPr>
          <p:nvPr>
            <p:ph sz="half" idx="2"/>
          </p:nvPr>
        </p:nvSpPr>
        <p:spPr>
          <a:xfrm>
            <a:off x="6172199" y="1837987"/>
            <a:ext cx="5669691" cy="4155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230114D-1CB3-5043-8089-B69E806697D3}"/>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200642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Slide - Blank G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1C3523-86E2-7C42-9068-7F65C52C47D2}"/>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4" name="Content Placeholder 2">
            <a:extLst>
              <a:ext uri="{FF2B5EF4-FFF2-40B4-BE49-F238E27FC236}">
                <a16:creationId xmlns:a16="http://schemas.microsoft.com/office/drawing/2014/main" id="{B59F3ED9-8339-7A4F-9545-D213ED742FB6}"/>
              </a:ext>
            </a:extLst>
          </p:cNvPr>
          <p:cNvSpPr>
            <a:spLocks noGrp="1"/>
          </p:cNvSpPr>
          <p:nvPr>
            <p:ph sz="half" idx="1"/>
          </p:nvPr>
        </p:nvSpPr>
        <p:spPr>
          <a:xfrm>
            <a:off x="350109" y="2171621"/>
            <a:ext cx="5669691" cy="43706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E10A489A-4F67-2340-91D6-36B26B7135AB}"/>
              </a:ext>
            </a:extLst>
          </p:cNvPr>
          <p:cNvSpPr>
            <a:spLocks noGrp="1"/>
          </p:cNvSpPr>
          <p:nvPr>
            <p:ph sz="half" idx="2"/>
          </p:nvPr>
        </p:nvSpPr>
        <p:spPr>
          <a:xfrm>
            <a:off x="6172199" y="2171621"/>
            <a:ext cx="5669691" cy="43706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674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F683ED-D9E1-684F-B26F-349E45540335}"/>
              </a:ext>
            </a:extLst>
          </p:cNvPr>
          <p:cNvSpPr>
            <a:spLocks noGrp="1"/>
          </p:cNvSpPr>
          <p:nvPr>
            <p:ph type="title"/>
          </p:nvPr>
        </p:nvSpPr>
        <p:spPr>
          <a:xfrm>
            <a:off x="350109" y="315698"/>
            <a:ext cx="11491782" cy="1265967"/>
          </a:xfrm>
          <a:prstGeom prst="rect">
            <a:avLst/>
          </a:prstGeom>
        </p:spPr>
        <p:txBody>
          <a:bodyPr anchor="ctr"/>
          <a:lstStyle>
            <a:lvl1pPr>
              <a:defRPr b="0" i="0">
                <a:solidFill>
                  <a:srgbClr val="009A44"/>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D888CDA0-28B2-1142-AF5D-85401A507355}"/>
              </a:ext>
            </a:extLst>
          </p:cNvPr>
          <p:cNvSpPr>
            <a:spLocks noGrp="1"/>
          </p:cNvSpPr>
          <p:nvPr>
            <p:ph type="body" idx="1"/>
          </p:nvPr>
        </p:nvSpPr>
        <p:spPr>
          <a:xfrm>
            <a:off x="345990" y="1791729"/>
            <a:ext cx="5597610" cy="453855"/>
          </a:xfrm>
          <a:prstGeom prst="rect">
            <a:avLst/>
          </a:prstGeo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id="{DC2BCD1E-0073-2344-B1EC-B08CA8BD60AF}"/>
              </a:ext>
            </a:extLst>
          </p:cNvPr>
          <p:cNvSpPr>
            <a:spLocks noGrp="1"/>
          </p:cNvSpPr>
          <p:nvPr>
            <p:ph sz="half" idx="2"/>
          </p:nvPr>
        </p:nvSpPr>
        <p:spPr>
          <a:xfrm>
            <a:off x="345990" y="2245585"/>
            <a:ext cx="5597610" cy="4296717"/>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4793F5A-91E1-9145-BC8C-E59527CC9EA6}"/>
              </a:ext>
            </a:extLst>
          </p:cNvPr>
          <p:cNvSpPr>
            <a:spLocks noGrp="1"/>
          </p:cNvSpPr>
          <p:nvPr>
            <p:ph sz="quarter" idx="4"/>
          </p:nvPr>
        </p:nvSpPr>
        <p:spPr>
          <a:xfrm>
            <a:off x="6240163" y="2255110"/>
            <a:ext cx="5597610" cy="4296717"/>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69C6ED90-CCB5-E847-A356-92FD6BA47EB6}"/>
              </a:ext>
            </a:extLst>
          </p:cNvPr>
          <p:cNvSpPr>
            <a:spLocks noGrp="1"/>
          </p:cNvSpPr>
          <p:nvPr>
            <p:ph type="body" idx="10"/>
          </p:nvPr>
        </p:nvSpPr>
        <p:spPr>
          <a:xfrm>
            <a:off x="6240163" y="1791729"/>
            <a:ext cx="5597610" cy="453855"/>
          </a:xfrm>
          <a:prstGeom prst="rect">
            <a:avLst/>
          </a:prstGeo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96505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ouble Content Slide - Green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A954C1-DD6B-3B41-8D09-7805E4A3161C}"/>
              </a:ext>
            </a:extLst>
          </p:cNvPr>
          <p:cNvSpPr>
            <a:spLocks noGrp="1"/>
          </p:cNvSpPr>
          <p:nvPr>
            <p:ph type="title"/>
          </p:nvPr>
        </p:nvSpPr>
        <p:spPr>
          <a:xfrm>
            <a:off x="428625" y="1198606"/>
            <a:ext cx="3463754" cy="1699054"/>
          </a:xfrm>
          <a:prstGeom prst="rect">
            <a:avLst/>
          </a:prstGeom>
        </p:spPr>
        <p:txBody>
          <a:bodyPr anchor="b"/>
          <a:lstStyle>
            <a:lvl1pPr>
              <a:defRPr sz="40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Text Placeholder 3">
            <a:extLst>
              <a:ext uri="{FF2B5EF4-FFF2-40B4-BE49-F238E27FC236}">
                <a16:creationId xmlns:a16="http://schemas.microsoft.com/office/drawing/2014/main" id="{9E30DEBC-2133-FD4A-85C7-E86D7C122BE0}"/>
              </a:ext>
            </a:extLst>
          </p:cNvPr>
          <p:cNvSpPr>
            <a:spLocks noGrp="1"/>
          </p:cNvSpPr>
          <p:nvPr>
            <p:ph type="body" sz="half" idx="2"/>
          </p:nvPr>
        </p:nvSpPr>
        <p:spPr>
          <a:xfrm>
            <a:off x="428625" y="2908256"/>
            <a:ext cx="3463754" cy="35666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Content Placeholder 2">
            <a:extLst>
              <a:ext uri="{FF2B5EF4-FFF2-40B4-BE49-F238E27FC236}">
                <a16:creationId xmlns:a16="http://schemas.microsoft.com/office/drawing/2014/main" id="{F3ABB3B5-AE59-4841-A13C-F1F9E92D2A04}"/>
              </a:ext>
            </a:extLst>
          </p:cNvPr>
          <p:cNvSpPr>
            <a:spLocks noGrp="1"/>
          </p:cNvSpPr>
          <p:nvPr>
            <p:ph idx="1"/>
          </p:nvPr>
        </p:nvSpPr>
        <p:spPr>
          <a:xfrm>
            <a:off x="5213523" y="1257302"/>
            <a:ext cx="6172200" cy="467394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769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Double Content Slide - Blank Green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165D-AC6C-4743-A16D-EBBC1EAAD744}"/>
              </a:ext>
            </a:extLst>
          </p:cNvPr>
          <p:cNvSpPr>
            <a:spLocks noGrp="1"/>
          </p:cNvSpPr>
          <p:nvPr>
            <p:ph type="title"/>
          </p:nvPr>
        </p:nvSpPr>
        <p:spPr>
          <a:xfrm>
            <a:off x="428625" y="407774"/>
            <a:ext cx="3463754" cy="1699054"/>
          </a:xfrm>
          <a:prstGeom prst="rect">
            <a:avLst/>
          </a:prstGeom>
        </p:spPr>
        <p:txBody>
          <a:bodyPr anchor="b"/>
          <a:lstStyle>
            <a:lvl1pPr>
              <a:defRPr sz="40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870F113-7C17-5140-861B-24B618A53E77}"/>
              </a:ext>
            </a:extLst>
          </p:cNvPr>
          <p:cNvSpPr>
            <a:spLocks noGrp="1"/>
          </p:cNvSpPr>
          <p:nvPr>
            <p:ph idx="1"/>
          </p:nvPr>
        </p:nvSpPr>
        <p:spPr>
          <a:xfrm>
            <a:off x="5213523" y="1257301"/>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E900CF-71BB-CF46-B3A8-E10763AF6FD9}"/>
              </a:ext>
            </a:extLst>
          </p:cNvPr>
          <p:cNvSpPr>
            <a:spLocks noGrp="1"/>
          </p:cNvSpPr>
          <p:nvPr>
            <p:ph type="body" sz="half" idx="2"/>
          </p:nvPr>
        </p:nvSpPr>
        <p:spPr>
          <a:xfrm>
            <a:off x="428625" y="2117424"/>
            <a:ext cx="3463754" cy="433280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596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White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DDC5-D844-CC49-8475-8E90A3ABCE71}"/>
              </a:ext>
            </a:extLst>
          </p:cNvPr>
          <p:cNvSpPr>
            <a:spLocks noGrp="1"/>
          </p:cNvSpPr>
          <p:nvPr>
            <p:ph type="title"/>
          </p:nvPr>
        </p:nvSpPr>
        <p:spPr>
          <a:xfrm>
            <a:off x="518984" y="457200"/>
            <a:ext cx="4253041" cy="1600200"/>
          </a:xfrm>
          <a:prstGeom prst="rect">
            <a:avLst/>
          </a:prstGeom>
        </p:spPr>
        <p:txBody>
          <a:bodyPr anchor="b"/>
          <a:lstStyle>
            <a:lvl1pPr>
              <a:defRPr sz="4000" b="0" i="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Picture Placeholder 2">
            <a:extLst>
              <a:ext uri="{FF2B5EF4-FFF2-40B4-BE49-F238E27FC236}">
                <a16:creationId xmlns:a16="http://schemas.microsoft.com/office/drawing/2014/main" id="{BA2E7E59-108A-A14D-A303-40631431937E}"/>
              </a:ext>
            </a:extLst>
          </p:cNvPr>
          <p:cNvSpPr>
            <a:spLocks noGrp="1"/>
          </p:cNvSpPr>
          <p:nvPr>
            <p:ph type="pic" idx="1"/>
          </p:nvPr>
        </p:nvSpPr>
        <p:spPr>
          <a:xfrm>
            <a:off x="5183188" y="987425"/>
            <a:ext cx="6489828"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D918E2-8D82-3E4F-86F3-4D9FF229B4E7}"/>
              </a:ext>
            </a:extLst>
          </p:cNvPr>
          <p:cNvSpPr>
            <a:spLocks noGrp="1"/>
          </p:cNvSpPr>
          <p:nvPr>
            <p:ph type="body" sz="half" idx="2"/>
          </p:nvPr>
        </p:nvSpPr>
        <p:spPr>
          <a:xfrm>
            <a:off x="518984" y="2057400"/>
            <a:ext cx="4253041"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7771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F9B12-5EB6-7591-D2A6-E7B6D612E2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659119-1BA8-6D90-C801-8006643029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E44BAA-A642-FA37-8ED6-3DC1B0B1C71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F90B8E3-6480-DBD2-7930-6B4FFF6C5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EC49C-C9BD-F80A-E252-6AE8831C7218}"/>
              </a:ext>
            </a:extLst>
          </p:cNvPr>
          <p:cNvSpPr>
            <a:spLocks noGrp="1"/>
          </p:cNvSpPr>
          <p:nvPr>
            <p:ph type="sldNum" sz="quarter" idx="12"/>
          </p:nvPr>
        </p:nvSpPr>
        <p:spPr/>
        <p:txBody>
          <a:bodyPr/>
          <a:lstStyle/>
          <a:p>
            <a:fld id="{6D982821-C7B5-D74A-81A7-0EC55A059745}" type="slidenum">
              <a:rPr lang="en-US" smtClean="0"/>
              <a:t>‹#›</a:t>
            </a:fld>
            <a:endParaRPr lang="en-US"/>
          </a:p>
        </p:txBody>
      </p:sp>
    </p:spTree>
    <p:extLst>
      <p:ext uri="{BB962C8B-B14F-4D97-AF65-F5344CB8AC3E}">
        <p14:creationId xmlns:p14="http://schemas.microsoft.com/office/powerpoint/2010/main" val="2262904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Slide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D4E92-2499-8F47-9B92-AE3273D6421B}"/>
              </a:ext>
            </a:extLst>
          </p:cNvPr>
          <p:cNvSpPr>
            <a:spLocks noGrp="1"/>
          </p:cNvSpPr>
          <p:nvPr>
            <p:ph type="title"/>
          </p:nvPr>
        </p:nvSpPr>
        <p:spPr>
          <a:xfrm>
            <a:off x="413951" y="2866393"/>
            <a:ext cx="11491782" cy="1265967"/>
          </a:xfrm>
          <a:prstGeom prst="rect">
            <a:avLst/>
          </a:prstGeom>
        </p:spPr>
        <p:txBody>
          <a:bodyPr anchor="ctr">
            <a:normAutofit/>
          </a:bodyPr>
          <a:lstStyle>
            <a:lvl1pPr algn="ctr">
              <a:defRPr sz="60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432241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744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Blank Green">
    <p:bg>
      <p:bgPr>
        <a:solidFill>
          <a:srgbClr val="009A4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840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84C7E-60B2-C840-BD67-B7F1F2186781}" type="slidenum">
              <a:rPr lang="en-US" smtClean="0"/>
              <a:t>‹#›</a:t>
            </a:fld>
            <a:endParaRPr lang="en-US"/>
          </a:p>
        </p:txBody>
      </p:sp>
    </p:spTree>
    <p:extLst>
      <p:ext uri="{BB962C8B-B14F-4D97-AF65-F5344CB8AC3E}">
        <p14:creationId xmlns:p14="http://schemas.microsoft.com/office/powerpoint/2010/main" val="2476977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28F99-C370-14CA-A2DF-DC1EB8230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CAC0D-D8CA-2C94-6479-99A3C7A2CD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745D6A-C8F4-C97C-2CF0-168FB39FA1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A7A7D8-D46C-5E98-996B-5C89DFA4046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5AAC381-9F93-1AC0-D473-A90281A6D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E0128-F3A1-44F5-0A10-3003B06F22CB}"/>
              </a:ext>
            </a:extLst>
          </p:cNvPr>
          <p:cNvSpPr>
            <a:spLocks noGrp="1"/>
          </p:cNvSpPr>
          <p:nvPr>
            <p:ph type="sldNum" sz="quarter" idx="12"/>
          </p:nvPr>
        </p:nvSpPr>
        <p:spPr/>
        <p:txBody>
          <a:bodyPr/>
          <a:lstStyle/>
          <a:p>
            <a:fld id="{6D982821-C7B5-D74A-81A7-0EC55A059745}" type="slidenum">
              <a:rPr lang="en-US" smtClean="0"/>
              <a:t>‹#›</a:t>
            </a:fld>
            <a:endParaRPr lang="en-US"/>
          </a:p>
        </p:txBody>
      </p:sp>
    </p:spTree>
    <p:extLst>
      <p:ext uri="{BB962C8B-B14F-4D97-AF65-F5344CB8AC3E}">
        <p14:creationId xmlns:p14="http://schemas.microsoft.com/office/powerpoint/2010/main" val="2453305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C6F2-17A3-1AC3-B0AD-FEA86B314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07D7EE-BD72-8274-277A-49A980A0A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4B6114-DE7D-C1C8-D533-620D4C028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829013-8756-103D-8D39-5A39A76CEB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4828C0-0BE0-14CE-7EFD-55EB1D5603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033ED3-3DBE-5180-6010-5851F295718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1889022-03D1-5F76-6ADD-F676A24B8B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ECB717-BAB7-C9BD-60C4-9B702BBD17A4}"/>
              </a:ext>
            </a:extLst>
          </p:cNvPr>
          <p:cNvSpPr>
            <a:spLocks noGrp="1"/>
          </p:cNvSpPr>
          <p:nvPr>
            <p:ph type="sldNum" sz="quarter" idx="12"/>
          </p:nvPr>
        </p:nvSpPr>
        <p:spPr/>
        <p:txBody>
          <a:bodyPr/>
          <a:lstStyle/>
          <a:p>
            <a:fld id="{6D982821-C7B5-D74A-81A7-0EC55A059745}" type="slidenum">
              <a:rPr lang="en-US" smtClean="0"/>
              <a:t>‹#›</a:t>
            </a:fld>
            <a:endParaRPr lang="en-US"/>
          </a:p>
        </p:txBody>
      </p:sp>
    </p:spTree>
    <p:extLst>
      <p:ext uri="{BB962C8B-B14F-4D97-AF65-F5344CB8AC3E}">
        <p14:creationId xmlns:p14="http://schemas.microsoft.com/office/powerpoint/2010/main" val="3177820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6101-935E-E28C-E53C-676535D012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19983C-51C0-15DA-88C4-421CA50CAC3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E8301B1-91CB-FE61-CB5A-96C579C055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6ED521-DE96-B1D0-DF27-E48EB00328A0}"/>
              </a:ext>
            </a:extLst>
          </p:cNvPr>
          <p:cNvSpPr>
            <a:spLocks noGrp="1"/>
          </p:cNvSpPr>
          <p:nvPr>
            <p:ph type="sldNum" sz="quarter" idx="12"/>
          </p:nvPr>
        </p:nvSpPr>
        <p:spPr/>
        <p:txBody>
          <a:bodyPr/>
          <a:lstStyle/>
          <a:p>
            <a:fld id="{6D982821-C7B5-D74A-81A7-0EC55A059745}" type="slidenum">
              <a:rPr lang="en-US" smtClean="0"/>
              <a:t>‹#›</a:t>
            </a:fld>
            <a:endParaRPr lang="en-US"/>
          </a:p>
        </p:txBody>
      </p:sp>
    </p:spTree>
    <p:extLst>
      <p:ext uri="{BB962C8B-B14F-4D97-AF65-F5344CB8AC3E}">
        <p14:creationId xmlns:p14="http://schemas.microsoft.com/office/powerpoint/2010/main" val="216573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EC7F14-7B4D-398E-3C1C-709DB6A8BB3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62A00B8-BD8E-4AD8-389E-D2B175FA8C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6D6704-7D0C-FB05-6649-37E0239EC24F}"/>
              </a:ext>
            </a:extLst>
          </p:cNvPr>
          <p:cNvSpPr>
            <a:spLocks noGrp="1"/>
          </p:cNvSpPr>
          <p:nvPr>
            <p:ph type="sldNum" sz="quarter" idx="12"/>
          </p:nvPr>
        </p:nvSpPr>
        <p:spPr/>
        <p:txBody>
          <a:bodyPr/>
          <a:lstStyle/>
          <a:p>
            <a:fld id="{6D982821-C7B5-D74A-81A7-0EC55A059745}" type="slidenum">
              <a:rPr lang="en-US" smtClean="0"/>
              <a:t>‹#›</a:t>
            </a:fld>
            <a:endParaRPr lang="en-US"/>
          </a:p>
        </p:txBody>
      </p:sp>
    </p:spTree>
    <p:extLst>
      <p:ext uri="{BB962C8B-B14F-4D97-AF65-F5344CB8AC3E}">
        <p14:creationId xmlns:p14="http://schemas.microsoft.com/office/powerpoint/2010/main" val="2440341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0BD1-5E66-9F00-7AB7-837EA9AF32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FF6163-AB42-52EF-1E16-443921E27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EA3548-3D5A-69F1-1CD0-05E683DD6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B64CA4-0CBF-21D8-B7DB-243BC0FABF7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98F45A8-D4B9-D063-1B69-E2D708CEDB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3915E4-0393-A51B-7876-37DB4FCA1522}"/>
              </a:ext>
            </a:extLst>
          </p:cNvPr>
          <p:cNvSpPr>
            <a:spLocks noGrp="1"/>
          </p:cNvSpPr>
          <p:nvPr>
            <p:ph type="sldNum" sz="quarter" idx="12"/>
          </p:nvPr>
        </p:nvSpPr>
        <p:spPr/>
        <p:txBody>
          <a:bodyPr/>
          <a:lstStyle/>
          <a:p>
            <a:fld id="{6D982821-C7B5-D74A-81A7-0EC55A059745}" type="slidenum">
              <a:rPr lang="en-US" smtClean="0"/>
              <a:t>‹#›</a:t>
            </a:fld>
            <a:endParaRPr lang="en-US"/>
          </a:p>
        </p:txBody>
      </p:sp>
    </p:spTree>
    <p:extLst>
      <p:ext uri="{BB962C8B-B14F-4D97-AF65-F5344CB8AC3E}">
        <p14:creationId xmlns:p14="http://schemas.microsoft.com/office/powerpoint/2010/main" val="3500873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3E4F0-4F4F-AE5B-D7AA-DB568EBBCF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007E85-8D52-1B2C-1900-2473162DC9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C5A88A-F093-6977-F17D-1C07B2C1BC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447300-490F-FFC1-0502-D3FED8A8A0B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6174766-86CA-CA2F-0620-0C6C373C4C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73B413-F69A-5C12-1232-133A84F63960}"/>
              </a:ext>
            </a:extLst>
          </p:cNvPr>
          <p:cNvSpPr>
            <a:spLocks noGrp="1"/>
          </p:cNvSpPr>
          <p:nvPr>
            <p:ph type="sldNum" sz="quarter" idx="12"/>
          </p:nvPr>
        </p:nvSpPr>
        <p:spPr/>
        <p:txBody>
          <a:bodyPr/>
          <a:lstStyle/>
          <a:p>
            <a:fld id="{6D982821-C7B5-D74A-81A7-0EC55A059745}" type="slidenum">
              <a:rPr lang="en-US" smtClean="0"/>
              <a:t>‹#›</a:t>
            </a:fld>
            <a:endParaRPr lang="en-US"/>
          </a:p>
        </p:txBody>
      </p:sp>
    </p:spTree>
    <p:extLst>
      <p:ext uri="{BB962C8B-B14F-4D97-AF65-F5344CB8AC3E}">
        <p14:creationId xmlns:p14="http://schemas.microsoft.com/office/powerpoint/2010/main" val="3655555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EEB39B-1CF8-2865-09EF-0D84128ACF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26CDC0-3F4E-9FF2-B33E-A3BDC3F849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E2653B-A4B0-4A6D-EAD4-AF454F9DF1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6B3B53F-092C-B5D5-A5C1-D6A18FE8CF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FB9C1B-EE62-1D18-CE02-E5BFDF74A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82821-C7B5-D74A-81A7-0EC55A059745}" type="slidenum">
              <a:rPr lang="en-US" smtClean="0"/>
              <a:t>‹#›</a:t>
            </a:fld>
            <a:endParaRPr lang="en-US"/>
          </a:p>
        </p:txBody>
      </p:sp>
    </p:spTree>
    <p:extLst>
      <p:ext uri="{BB962C8B-B14F-4D97-AF65-F5344CB8AC3E}">
        <p14:creationId xmlns:p14="http://schemas.microsoft.com/office/powerpoint/2010/main" val="9727171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3" r:id="rId4"/>
    <p:sldLayoutId id="2147483695" r:id="rId5"/>
    <p:sldLayoutId id="2147483702" r:id="rId6"/>
    <p:sldLayoutId id="2147483707" r:id="rId7"/>
    <p:sldLayoutId id="2147483696" r:id="rId8"/>
    <p:sldLayoutId id="2147483697" r:id="rId9"/>
    <p:sldLayoutId id="2147483698" r:id="rId10"/>
    <p:sldLayoutId id="2147483711" r:id="rId11"/>
    <p:sldLayoutId id="2147483712" r:id="rId12"/>
    <p:sldLayoutId id="2147483701" r:id="rId13"/>
    <p:sldLayoutId id="214748371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9162ABC-463C-4B44-871D-0030A804B49D}"/>
              </a:ext>
            </a:extLst>
          </p:cNvPr>
          <p:cNvSpPr>
            <a:spLocks noGrp="1"/>
          </p:cNvSpPr>
          <p:nvPr>
            <p:ph type="title"/>
          </p:nvPr>
        </p:nvSpPr>
        <p:spPr>
          <a:xfrm>
            <a:off x="345989" y="345247"/>
            <a:ext cx="11491784"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2">
            <a:extLst>
              <a:ext uri="{FF2B5EF4-FFF2-40B4-BE49-F238E27FC236}">
                <a16:creationId xmlns:a16="http://schemas.microsoft.com/office/drawing/2014/main" id="{055AA115-1ABE-214F-ACD0-6B7CA22406E1}"/>
              </a:ext>
            </a:extLst>
          </p:cNvPr>
          <p:cNvSpPr>
            <a:spLocks noGrp="1"/>
          </p:cNvSpPr>
          <p:nvPr>
            <p:ph type="body" idx="1"/>
          </p:nvPr>
        </p:nvSpPr>
        <p:spPr>
          <a:xfrm>
            <a:off x="345989" y="1805747"/>
            <a:ext cx="1149178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783F9464-3B62-2F4F-B6E5-0C3DACF4B172}"/>
              </a:ext>
            </a:extLst>
          </p:cNvPr>
          <p:cNvSpPr>
            <a:spLocks noGrp="1"/>
          </p:cNvSpPr>
          <p:nvPr>
            <p:ph type="dt" sz="half" idx="2"/>
          </p:nvPr>
        </p:nvSpPr>
        <p:spPr>
          <a:xfrm>
            <a:off x="345989"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imes New Roman" panose="02020603050405020304" pitchFamily="18" charset="0"/>
              </a:defRPr>
            </a:lvl1pPr>
          </a:lstStyle>
          <a:p>
            <a:endParaRPr lang="en-US"/>
          </a:p>
        </p:txBody>
      </p:sp>
      <p:sp>
        <p:nvSpPr>
          <p:cNvPr id="7" name="Footer Placeholder 4">
            <a:extLst>
              <a:ext uri="{FF2B5EF4-FFF2-40B4-BE49-F238E27FC236}">
                <a16:creationId xmlns:a16="http://schemas.microsoft.com/office/drawing/2014/main" id="{32736E33-5730-544E-B0A9-E785C5CF4B8F}"/>
              </a:ext>
            </a:extLst>
          </p:cNvPr>
          <p:cNvSpPr>
            <a:spLocks noGrp="1"/>
          </p:cNvSpPr>
          <p:nvPr>
            <p:ph type="ftr" sz="quarter" idx="3"/>
          </p:nvPr>
        </p:nvSpPr>
        <p:spPr>
          <a:xfrm>
            <a:off x="4034481" y="6361327"/>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imes New Roman" panose="02020603050405020304" pitchFamily="18" charset="0"/>
              </a:defRPr>
            </a:lvl1pPr>
          </a:lstStyle>
          <a:p>
            <a:endParaRPr lang="en-US"/>
          </a:p>
        </p:txBody>
      </p:sp>
      <p:sp>
        <p:nvSpPr>
          <p:cNvPr id="8" name="Slide Number Placeholder 5">
            <a:extLst>
              <a:ext uri="{FF2B5EF4-FFF2-40B4-BE49-F238E27FC236}">
                <a16:creationId xmlns:a16="http://schemas.microsoft.com/office/drawing/2014/main" id="{06CF60AD-0C9B-2E4C-B5B8-AD38AF08ABD3}"/>
              </a:ext>
            </a:extLst>
          </p:cNvPr>
          <p:cNvSpPr>
            <a:spLocks noGrp="1"/>
          </p:cNvSpPr>
          <p:nvPr>
            <p:ph type="sldNum" sz="quarter" idx="4"/>
          </p:nvPr>
        </p:nvSpPr>
        <p:spPr>
          <a:xfrm>
            <a:off x="9094573"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imes New Roman" panose="02020603050405020304" pitchFamily="18" charset="0"/>
              </a:defRPr>
            </a:lvl1pPr>
          </a:lstStyle>
          <a:p>
            <a:fld id="{CDFFE814-68E4-0C4A-BCC3-703C26BE2070}" type="slidenum">
              <a:rPr lang="en-US" smtClean="0"/>
              <a:pPr/>
              <a:t>‹#›</a:t>
            </a:fld>
            <a:endParaRPr lang="en-US"/>
          </a:p>
        </p:txBody>
      </p:sp>
    </p:spTree>
    <p:extLst>
      <p:ext uri="{BB962C8B-B14F-4D97-AF65-F5344CB8AC3E}">
        <p14:creationId xmlns:p14="http://schemas.microsoft.com/office/powerpoint/2010/main" val="1056094636"/>
      </p:ext>
    </p:extLst>
  </p:cSld>
  <p:clrMap bg1="lt1" tx1="dk1" bg2="lt2" tx2="dk2" accent1="accent1" accent2="accent2" accent3="accent3" accent4="accent4" accent5="accent5" accent6="accent6" hlink="hlink" folHlink="folHlink"/>
  <p:sldLayoutIdLst>
    <p:sldLayoutId id="2147483666" r:id="rId1"/>
    <p:sldLayoutId id="2147483664" r:id="rId2"/>
    <p:sldLayoutId id="2147483653" r:id="rId3"/>
    <p:sldLayoutId id="2147483661" r:id="rId4"/>
    <p:sldLayoutId id="2147483654" r:id="rId5"/>
    <p:sldLayoutId id="2147483652" r:id="rId6"/>
    <p:sldLayoutId id="2147483649" r:id="rId7"/>
    <p:sldLayoutId id="2147483650" r:id="rId8"/>
    <p:sldLayoutId id="2147483651" r:id="rId9"/>
    <p:sldLayoutId id="2147483663" r:id="rId10"/>
    <p:sldLayoutId id="2147483662" r:id="rId11"/>
    <p:sldLayoutId id="2147483665" r:id="rId12"/>
    <p:sldLayoutId id="2147483655" r:id="rId13"/>
    <p:sldLayoutId id="2147483656" r:id="rId14"/>
    <p:sldLayoutId id="2147483657" r:id="rId15"/>
    <p:sldLayoutId id="2147483658" r:id="rId16"/>
    <p:sldLayoutId id="2147483659" r:id="rId17"/>
    <p:sldLayoutId id="2147483660" r:id="rId18"/>
    <p:sldLayoutId id="2147483667" r:id="rId19"/>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christian.nairy@und.edu" TargetMode="Externa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hyperlink" Target="http://dx.doi.org/10.5067/IMPACTS/DATA101" TargetMode="External"/><Relationship Id="rId3" Type="http://schemas.openxmlformats.org/officeDocument/2006/relationships/hyperlink" Target="https://doi.org/10.1016/j.jqsrt.2009.02.026" TargetMode="External"/><Relationship Id="rId7" Type="http://schemas.openxmlformats.org/officeDocument/2006/relationships/hyperlink" Target="https://doi.org/10.5194/acp-14-1973-2014"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hyperlink" Target="https://doi.org/10.1175/1520-0469(1990)047%3c1742:TROTMA%3e2.0.CO;2" TargetMode="External"/><Relationship Id="rId5" Type="http://schemas.openxmlformats.org/officeDocument/2006/relationships/hyperlink" Target="https://doi.org/10.2151/jmsj1965.53.2_121" TargetMode="External"/><Relationship Id="rId4" Type="http://schemas.openxmlformats.org/officeDocument/2006/relationships/hyperlink" Target="https://commons.und.edu/theses/4363/" TargetMode="Externa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1B284A1-4730-FB4C-833B-613797609B60}"/>
              </a:ext>
            </a:extLst>
          </p:cNvPr>
          <p:cNvSpPr>
            <a:spLocks noGrp="1"/>
          </p:cNvSpPr>
          <p:nvPr>
            <p:ph type="title"/>
          </p:nvPr>
        </p:nvSpPr>
        <p:spPr>
          <a:xfrm>
            <a:off x="0" y="2374027"/>
            <a:ext cx="12192000" cy="1265967"/>
          </a:xfrm>
        </p:spPr>
        <p:txBody>
          <a:bodyPr>
            <a:noAutofit/>
          </a:bodyPr>
          <a:lstStyle/>
          <a:p>
            <a:r>
              <a:rPr lang="en-US" sz="4800" dirty="0">
                <a:latin typeface="Times New Roman"/>
                <a:cs typeface="Arial"/>
              </a:rPr>
              <a:t>Chain Aggregate Particles in Mid-to-upper Tropospheric Clouds during IMPACTS –     15 January 2023 Case Study</a:t>
            </a:r>
            <a:endParaRPr lang="en-US" sz="4800" dirty="0">
              <a:latin typeface="Times New Roman"/>
            </a:endParaRPr>
          </a:p>
        </p:txBody>
      </p:sp>
      <p:sp>
        <p:nvSpPr>
          <p:cNvPr id="13" name="Text Placeholder 12">
            <a:extLst>
              <a:ext uri="{FF2B5EF4-FFF2-40B4-BE49-F238E27FC236}">
                <a16:creationId xmlns:a16="http://schemas.microsoft.com/office/drawing/2014/main" id="{257FE60E-191E-874D-91EF-A815A8A5DD00}"/>
              </a:ext>
            </a:extLst>
          </p:cNvPr>
          <p:cNvSpPr>
            <a:spLocks noGrp="1"/>
          </p:cNvSpPr>
          <p:nvPr>
            <p:ph type="body" sz="quarter" idx="10"/>
          </p:nvPr>
        </p:nvSpPr>
        <p:spPr>
          <a:xfrm>
            <a:off x="2220686" y="4315078"/>
            <a:ext cx="7453229" cy="631825"/>
          </a:xfrm>
        </p:spPr>
        <p:txBody>
          <a:bodyPr vert="horz" lIns="91440" tIns="45720" rIns="91440" bIns="45720" rtlCol="0" anchor="t">
            <a:noAutofit/>
          </a:bodyPr>
          <a:lstStyle/>
          <a:p>
            <a:r>
              <a:rPr lang="en-US" dirty="0">
                <a:latin typeface="Times New Roman"/>
                <a:ea typeface="+mn-lt"/>
                <a:cs typeface="+mn-lt"/>
              </a:rPr>
              <a:t>Christian Nairy</a:t>
            </a:r>
            <a:r>
              <a:rPr lang="en-US" baseline="30000" dirty="0">
                <a:latin typeface="Times New Roman"/>
                <a:ea typeface="+mn-lt"/>
                <a:cs typeface="+mn-lt"/>
              </a:rPr>
              <a:t>1</a:t>
            </a:r>
            <a:r>
              <a:rPr lang="en-US" dirty="0">
                <a:latin typeface="Times New Roman"/>
                <a:ea typeface="+mn-lt"/>
                <a:cs typeface="+mn-lt"/>
              </a:rPr>
              <a:t> (</a:t>
            </a:r>
            <a:r>
              <a:rPr lang="en-US" dirty="0">
                <a:latin typeface="Times New Roman"/>
                <a:ea typeface="+mn-lt"/>
                <a:cs typeface="+mn-lt"/>
                <a:hlinkClick r:id="rId2"/>
              </a:rPr>
              <a:t>christian.nairy@und.edu</a:t>
            </a:r>
            <a:r>
              <a:rPr lang="en-US" dirty="0">
                <a:latin typeface="Times New Roman"/>
                <a:ea typeface="+mn-lt"/>
                <a:cs typeface="+mn-lt"/>
              </a:rPr>
              <a:t>), David Delene</a:t>
            </a:r>
            <a:r>
              <a:rPr lang="en-US" baseline="30000" dirty="0">
                <a:latin typeface="Times New Roman"/>
                <a:ea typeface="+mn-lt"/>
                <a:cs typeface="+mn-lt"/>
              </a:rPr>
              <a:t>1</a:t>
            </a:r>
            <a:r>
              <a:rPr lang="en-US" dirty="0">
                <a:latin typeface="Times New Roman"/>
                <a:ea typeface="+mn-lt"/>
                <a:cs typeface="+mn-lt"/>
              </a:rPr>
              <a:t>, Andrew Detwiler</a:t>
            </a:r>
            <a:r>
              <a:rPr lang="en-US" baseline="30000" dirty="0">
                <a:latin typeface="Times New Roman"/>
                <a:ea typeface="+mn-lt"/>
                <a:cs typeface="+mn-lt"/>
              </a:rPr>
              <a:t>1</a:t>
            </a:r>
            <a:r>
              <a:rPr lang="en-US" dirty="0">
                <a:latin typeface="Times New Roman"/>
                <a:ea typeface="+mn-lt"/>
                <a:cs typeface="+mn-lt"/>
              </a:rPr>
              <a:t>, John Yorks</a:t>
            </a:r>
            <a:r>
              <a:rPr lang="en-US" baseline="30000" dirty="0">
                <a:latin typeface="Times New Roman"/>
                <a:ea typeface="+mn-lt"/>
                <a:cs typeface="+mn-lt"/>
              </a:rPr>
              <a:t>2</a:t>
            </a:r>
            <a:r>
              <a:rPr lang="en-US" dirty="0">
                <a:latin typeface="Times New Roman"/>
                <a:ea typeface="+mn-lt"/>
                <a:cs typeface="+mn-lt"/>
              </a:rPr>
              <a:t>, and Joseph Finlon</a:t>
            </a:r>
            <a:r>
              <a:rPr lang="en-US" baseline="30000" dirty="0">
                <a:latin typeface="Times New Roman"/>
                <a:ea typeface="+mn-lt"/>
                <a:cs typeface="+mn-lt"/>
              </a:rPr>
              <a:t>2, 3</a:t>
            </a:r>
            <a:endParaRPr lang="en-US" baseline="30000" dirty="0">
              <a:latin typeface="Times New Roman"/>
              <a:cs typeface="Times New Roman"/>
            </a:endParaRPr>
          </a:p>
          <a:p>
            <a:r>
              <a:rPr lang="en-US" sz="1600" baseline="30000" dirty="0">
                <a:latin typeface="Times New Roman"/>
                <a:ea typeface="+mn-lt"/>
                <a:cs typeface="+mn-lt"/>
              </a:rPr>
              <a:t>1</a:t>
            </a:r>
            <a:r>
              <a:rPr lang="en-US" sz="1600" dirty="0">
                <a:latin typeface="Times New Roman"/>
                <a:ea typeface="+mn-lt"/>
                <a:cs typeface="+mn-lt"/>
              </a:rPr>
              <a:t>University of North Dakota, Department of Atmospheric Science</a:t>
            </a:r>
          </a:p>
          <a:p>
            <a:r>
              <a:rPr lang="en-US" sz="1600" baseline="30000" dirty="0">
                <a:latin typeface="Times New Roman"/>
                <a:ea typeface="+mn-lt"/>
                <a:cs typeface="+mn-lt"/>
              </a:rPr>
              <a:t>2</a:t>
            </a:r>
            <a:r>
              <a:rPr lang="en-US" sz="1600" dirty="0">
                <a:latin typeface="Times New Roman"/>
                <a:ea typeface="+mn-lt"/>
                <a:cs typeface="+mn-lt"/>
              </a:rPr>
              <a:t>National Aeronautics and Space Administration (NASA) - Goddard Space Flight Center</a:t>
            </a:r>
            <a:endParaRPr lang="en-US" sz="1600" dirty="0">
              <a:latin typeface="Times New Roman"/>
              <a:cs typeface="Arial" panose="020B0604020202020204"/>
            </a:endParaRPr>
          </a:p>
          <a:p>
            <a:r>
              <a:rPr lang="en-US" sz="1600" baseline="30000" dirty="0">
                <a:latin typeface="Times New Roman"/>
                <a:ea typeface="+mn-lt"/>
                <a:cs typeface="+mn-lt"/>
              </a:rPr>
              <a:t>3</a:t>
            </a:r>
            <a:r>
              <a:rPr lang="en-US" sz="1600" dirty="0">
                <a:latin typeface="Times New Roman"/>
                <a:ea typeface="+mn-lt"/>
                <a:cs typeface="+mn-lt"/>
              </a:rPr>
              <a:t>Earth System Science Interdisciplinary Center (ESSIC), University of Maryland</a:t>
            </a:r>
            <a:endParaRPr lang="en-US" sz="1600" dirty="0">
              <a:latin typeface="Times New Roman"/>
              <a:cs typeface="Arial" panose="020B0604020202020204"/>
            </a:endParaRPr>
          </a:p>
        </p:txBody>
      </p:sp>
      <p:pic>
        <p:nvPicPr>
          <p:cNvPr id="6" name="Picture 5" descr="Logo, icon&#10;&#10;Description automatically generated">
            <a:extLst>
              <a:ext uri="{FF2B5EF4-FFF2-40B4-BE49-F238E27FC236}">
                <a16:creationId xmlns:a16="http://schemas.microsoft.com/office/drawing/2014/main" id="{077CC2AC-6964-A0DB-E6EF-32F6179191B1}"/>
              </a:ext>
            </a:extLst>
          </p:cNvPr>
          <p:cNvPicPr>
            <a:picLocks noChangeAspect="1"/>
          </p:cNvPicPr>
          <p:nvPr/>
        </p:nvPicPr>
        <p:blipFill>
          <a:blip r:embed="rId3"/>
          <a:stretch>
            <a:fillRect/>
          </a:stretch>
        </p:blipFill>
        <p:spPr>
          <a:xfrm>
            <a:off x="9579429" y="4690829"/>
            <a:ext cx="2612570" cy="2167170"/>
          </a:xfrm>
          <a:prstGeom prst="rect">
            <a:avLst/>
          </a:prstGeom>
        </p:spPr>
      </p:pic>
      <p:sp>
        <p:nvSpPr>
          <p:cNvPr id="2" name="TextBox 1">
            <a:extLst>
              <a:ext uri="{FF2B5EF4-FFF2-40B4-BE49-F238E27FC236}">
                <a16:creationId xmlns:a16="http://schemas.microsoft.com/office/drawing/2014/main" id="{26A300DA-E441-2FA8-83FE-F66CC5964534}"/>
              </a:ext>
            </a:extLst>
          </p:cNvPr>
          <p:cNvSpPr txBox="1"/>
          <p:nvPr/>
        </p:nvSpPr>
        <p:spPr>
          <a:xfrm>
            <a:off x="2128425" y="6605679"/>
            <a:ext cx="99381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u="sng">
                <a:latin typeface="Times New Roman"/>
                <a:cs typeface="Arial"/>
              </a:rPr>
              <a:t>104th AMS Annual Meeting – First Symposium on Cloud Physics: Cloud Properties in Winter Storms II</a:t>
            </a:r>
          </a:p>
        </p:txBody>
      </p:sp>
      <p:pic>
        <p:nvPicPr>
          <p:cNvPr id="4" name="Picture 3" descr="A logo with planes and map&#10;&#10;Description automatically generated">
            <a:extLst>
              <a:ext uri="{FF2B5EF4-FFF2-40B4-BE49-F238E27FC236}">
                <a16:creationId xmlns:a16="http://schemas.microsoft.com/office/drawing/2014/main" id="{8E9026DE-38D8-7E1B-1E84-DCCE270077B2}"/>
              </a:ext>
            </a:extLst>
          </p:cNvPr>
          <p:cNvPicPr>
            <a:picLocks noChangeAspect="1"/>
          </p:cNvPicPr>
          <p:nvPr/>
        </p:nvPicPr>
        <p:blipFill>
          <a:blip r:embed="rId4"/>
          <a:stretch>
            <a:fillRect/>
          </a:stretch>
        </p:blipFill>
        <p:spPr>
          <a:xfrm>
            <a:off x="1266" y="4646803"/>
            <a:ext cx="2219420" cy="2209384"/>
          </a:xfrm>
          <a:prstGeom prst="rect">
            <a:avLst/>
          </a:prstGeom>
        </p:spPr>
      </p:pic>
    </p:spTree>
    <p:extLst>
      <p:ext uri="{BB962C8B-B14F-4D97-AF65-F5344CB8AC3E}">
        <p14:creationId xmlns:p14="http://schemas.microsoft.com/office/powerpoint/2010/main" val="1974812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omputer screen&#10;&#10;Description automatically generated">
            <a:extLst>
              <a:ext uri="{FF2B5EF4-FFF2-40B4-BE49-F238E27FC236}">
                <a16:creationId xmlns:a16="http://schemas.microsoft.com/office/drawing/2014/main" id="{D62C2004-1F7C-C222-4F67-D66C9E209318}"/>
              </a:ext>
            </a:extLst>
          </p:cNvPr>
          <p:cNvPicPr>
            <a:picLocks noChangeAspect="1"/>
          </p:cNvPicPr>
          <p:nvPr/>
        </p:nvPicPr>
        <p:blipFill rotWithShape="1">
          <a:blip r:embed="rId2"/>
          <a:srcRect t="38" r="11079" b="69115"/>
          <a:stretch/>
        </p:blipFill>
        <p:spPr>
          <a:xfrm>
            <a:off x="18743" y="2499430"/>
            <a:ext cx="5472139" cy="1897052"/>
          </a:xfrm>
          <a:prstGeom prst="rect">
            <a:avLst/>
          </a:prstGeom>
        </p:spPr>
      </p:pic>
      <p:pic>
        <p:nvPicPr>
          <p:cNvPr id="22" name="Picture 21" descr="A screenshot of a computer screen&#10;&#10;Description automatically generated">
            <a:extLst>
              <a:ext uri="{FF2B5EF4-FFF2-40B4-BE49-F238E27FC236}">
                <a16:creationId xmlns:a16="http://schemas.microsoft.com/office/drawing/2014/main" id="{74C30A23-464B-85F9-1D4F-E906129352DE}"/>
              </a:ext>
            </a:extLst>
          </p:cNvPr>
          <p:cNvPicPr>
            <a:picLocks noChangeAspect="1"/>
          </p:cNvPicPr>
          <p:nvPr/>
        </p:nvPicPr>
        <p:blipFill rotWithShape="1">
          <a:blip r:embed="rId2"/>
          <a:srcRect t="64673" r="11079" b="4037"/>
          <a:stretch/>
        </p:blipFill>
        <p:spPr>
          <a:xfrm>
            <a:off x="15133" y="4480653"/>
            <a:ext cx="5472139" cy="1924266"/>
          </a:xfrm>
          <a:prstGeom prst="rect">
            <a:avLst/>
          </a:prstGeom>
        </p:spPr>
      </p:pic>
      <p:pic>
        <p:nvPicPr>
          <p:cNvPr id="23" name="Picture 22" descr="A screenshot of a computer screen&#10;&#10;Description automatically generated">
            <a:extLst>
              <a:ext uri="{FF2B5EF4-FFF2-40B4-BE49-F238E27FC236}">
                <a16:creationId xmlns:a16="http://schemas.microsoft.com/office/drawing/2014/main" id="{B6CF8922-9DC4-BE5E-6662-BCFF39B86694}"/>
              </a:ext>
            </a:extLst>
          </p:cNvPr>
          <p:cNvPicPr>
            <a:picLocks noChangeAspect="1"/>
          </p:cNvPicPr>
          <p:nvPr/>
        </p:nvPicPr>
        <p:blipFill rotWithShape="1">
          <a:blip r:embed="rId2"/>
          <a:srcRect t="32669" r="11079" b="36559"/>
          <a:stretch/>
        </p:blipFill>
        <p:spPr>
          <a:xfrm>
            <a:off x="18743" y="480946"/>
            <a:ext cx="5472139" cy="1892399"/>
          </a:xfrm>
          <a:prstGeom prst="rect">
            <a:avLst/>
          </a:prstGeom>
        </p:spPr>
      </p:pic>
      <p:cxnSp>
        <p:nvCxnSpPr>
          <p:cNvPr id="3" name="Straight Arrow Connector 2">
            <a:extLst>
              <a:ext uri="{FF2B5EF4-FFF2-40B4-BE49-F238E27FC236}">
                <a16:creationId xmlns:a16="http://schemas.microsoft.com/office/drawing/2014/main" id="{008BF6F9-1C1E-BCFB-7CCE-5444EEC0E3F3}"/>
              </a:ext>
            </a:extLst>
          </p:cNvPr>
          <p:cNvCxnSpPr/>
          <p:nvPr/>
        </p:nvCxnSpPr>
        <p:spPr>
          <a:xfrm flipV="1">
            <a:off x="430648" y="1126743"/>
            <a:ext cx="501407" cy="4653"/>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DD5992E-A084-32CE-B1D8-E3A9BBE52176}"/>
              </a:ext>
            </a:extLst>
          </p:cNvPr>
          <p:cNvSpPr txBox="1"/>
          <p:nvPr/>
        </p:nvSpPr>
        <p:spPr>
          <a:xfrm>
            <a:off x="341069" y="1131978"/>
            <a:ext cx="7945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5C2984"/>
                </a:solidFill>
                <a:latin typeface="Times New Roman"/>
                <a:ea typeface="Calibri"/>
                <a:cs typeface="Calibri"/>
              </a:rPr>
              <a:t>10 km</a:t>
            </a:r>
          </a:p>
        </p:txBody>
      </p:sp>
      <p:cxnSp>
        <p:nvCxnSpPr>
          <p:cNvPr id="6" name="Straight Arrow Connector 5">
            <a:extLst>
              <a:ext uri="{FF2B5EF4-FFF2-40B4-BE49-F238E27FC236}">
                <a16:creationId xmlns:a16="http://schemas.microsoft.com/office/drawing/2014/main" id="{D63669DF-B380-D30C-8C5B-489254DDCCE2}"/>
              </a:ext>
            </a:extLst>
          </p:cNvPr>
          <p:cNvCxnSpPr>
            <a:cxnSpLocks/>
          </p:cNvCxnSpPr>
          <p:nvPr/>
        </p:nvCxnSpPr>
        <p:spPr>
          <a:xfrm flipV="1">
            <a:off x="4580142" y="2658856"/>
            <a:ext cx="501407" cy="4653"/>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FFEA14C-C0E0-4F9D-504D-E0F5CFAF8465}"/>
              </a:ext>
            </a:extLst>
          </p:cNvPr>
          <p:cNvSpPr txBox="1"/>
          <p:nvPr/>
        </p:nvSpPr>
        <p:spPr>
          <a:xfrm>
            <a:off x="4490563" y="2664091"/>
            <a:ext cx="7945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5C2984"/>
                </a:solidFill>
                <a:latin typeface="Times New Roman"/>
                <a:ea typeface="Calibri"/>
                <a:cs typeface="Calibri"/>
              </a:rPr>
              <a:t>10 km</a:t>
            </a:r>
          </a:p>
        </p:txBody>
      </p:sp>
      <p:cxnSp>
        <p:nvCxnSpPr>
          <p:cNvPr id="9" name="Straight Arrow Connector 8">
            <a:extLst>
              <a:ext uri="{FF2B5EF4-FFF2-40B4-BE49-F238E27FC236}">
                <a16:creationId xmlns:a16="http://schemas.microsoft.com/office/drawing/2014/main" id="{1D909CD0-BC05-F4AB-DBCE-E32DA566854B}"/>
              </a:ext>
            </a:extLst>
          </p:cNvPr>
          <p:cNvCxnSpPr>
            <a:cxnSpLocks/>
          </p:cNvCxnSpPr>
          <p:nvPr/>
        </p:nvCxnSpPr>
        <p:spPr>
          <a:xfrm flipV="1">
            <a:off x="4574326" y="4654017"/>
            <a:ext cx="501407" cy="4653"/>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526A70C-353C-635B-9B66-F3F1DFEDB5A7}"/>
              </a:ext>
            </a:extLst>
          </p:cNvPr>
          <p:cNvSpPr txBox="1"/>
          <p:nvPr/>
        </p:nvSpPr>
        <p:spPr>
          <a:xfrm>
            <a:off x="4484747" y="4659252"/>
            <a:ext cx="7945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5C2984"/>
                </a:solidFill>
                <a:latin typeface="Times New Roman"/>
                <a:ea typeface="Calibri"/>
                <a:cs typeface="Calibri"/>
              </a:rPr>
              <a:t>10 km</a:t>
            </a:r>
          </a:p>
        </p:txBody>
      </p:sp>
      <p:pic>
        <p:nvPicPr>
          <p:cNvPr id="15" name="Picture 14" descr="A screenshot of a computer screen&#10;&#10;Description automatically generated">
            <a:extLst>
              <a:ext uri="{FF2B5EF4-FFF2-40B4-BE49-F238E27FC236}">
                <a16:creationId xmlns:a16="http://schemas.microsoft.com/office/drawing/2014/main" id="{3E36900F-75D3-9F51-5ADB-595BF2BDA350}"/>
              </a:ext>
            </a:extLst>
          </p:cNvPr>
          <p:cNvPicPr>
            <a:picLocks noChangeAspect="1"/>
          </p:cNvPicPr>
          <p:nvPr/>
        </p:nvPicPr>
        <p:blipFill rotWithShape="1">
          <a:blip r:embed="rId2"/>
          <a:srcRect l="91105" t="64348" r="-146" b="-38"/>
          <a:stretch/>
        </p:blipFill>
        <p:spPr>
          <a:xfrm>
            <a:off x="5472810" y="4468267"/>
            <a:ext cx="556318" cy="2194840"/>
          </a:xfrm>
          <a:prstGeom prst="rect">
            <a:avLst/>
          </a:prstGeom>
        </p:spPr>
      </p:pic>
      <p:pic>
        <p:nvPicPr>
          <p:cNvPr id="16" name="Picture 15" descr="A screenshot of a graph&#10;&#10;Description automatically generated">
            <a:extLst>
              <a:ext uri="{FF2B5EF4-FFF2-40B4-BE49-F238E27FC236}">
                <a16:creationId xmlns:a16="http://schemas.microsoft.com/office/drawing/2014/main" id="{18B26318-F61F-8DB7-C038-3BB49FCD4CCC}"/>
              </a:ext>
            </a:extLst>
          </p:cNvPr>
          <p:cNvPicPr>
            <a:picLocks noChangeAspect="1"/>
          </p:cNvPicPr>
          <p:nvPr/>
        </p:nvPicPr>
        <p:blipFill rotWithShape="1">
          <a:blip r:embed="rId3"/>
          <a:srcRect t="31918" b="37000"/>
          <a:stretch/>
        </p:blipFill>
        <p:spPr>
          <a:xfrm>
            <a:off x="5997746" y="447572"/>
            <a:ext cx="6153912" cy="1911473"/>
          </a:xfrm>
          <a:prstGeom prst="rect">
            <a:avLst/>
          </a:prstGeom>
        </p:spPr>
      </p:pic>
      <p:sp>
        <p:nvSpPr>
          <p:cNvPr id="2" name="TextBox 1">
            <a:extLst>
              <a:ext uri="{FF2B5EF4-FFF2-40B4-BE49-F238E27FC236}">
                <a16:creationId xmlns:a16="http://schemas.microsoft.com/office/drawing/2014/main" id="{9F6A2B66-A5E0-B4CE-EF79-DFD2057567F2}"/>
              </a:ext>
            </a:extLst>
          </p:cNvPr>
          <p:cNvSpPr txBox="1"/>
          <p:nvPr/>
        </p:nvSpPr>
        <p:spPr>
          <a:xfrm>
            <a:off x="6274949" y="4819625"/>
            <a:ext cx="5943076" cy="1754326"/>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Where are the chain aggregates observed?</a:t>
            </a:r>
          </a:p>
          <a:p>
            <a:r>
              <a:rPr lang="en-US" dirty="0">
                <a:latin typeface="Times New Roman" panose="02020603050405020304" pitchFamily="18" charset="0"/>
                <a:cs typeface="Times New Roman" panose="02020603050405020304" pitchFamily="18" charset="0"/>
              </a:rPr>
              <a:t>- Downstream of TROWAL where electrification is occurring.</a:t>
            </a:r>
          </a:p>
          <a:p>
            <a:r>
              <a:rPr lang="en-US"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Small scale convective areas.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 Mixed vertical motion.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LDR values between -18.5 to -21.5 </a:t>
            </a:r>
            <a:r>
              <a:rPr lang="en-US" dirty="0" err="1">
                <a:latin typeface="Times New Roman" panose="02020603050405020304" pitchFamily="18" charset="0"/>
                <a:cs typeface="Times New Roman" panose="02020603050405020304" pitchFamily="18" charset="0"/>
              </a:rPr>
              <a:t>dB.</a:t>
            </a:r>
            <a:endParaRPr lang="en-US"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643AC9C-3909-2402-B723-C1901618F8E6}"/>
              </a:ext>
            </a:extLst>
          </p:cNvPr>
          <p:cNvSpPr txBox="1"/>
          <p:nvPr/>
        </p:nvSpPr>
        <p:spPr>
          <a:xfrm>
            <a:off x="5722099" y="6632893"/>
            <a:ext cx="65545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u="sng" dirty="0">
                <a:solidFill>
                  <a:schemeClr val="bg1">
                    <a:lumMod val="50000"/>
                  </a:schemeClr>
                </a:solidFill>
                <a:latin typeface="Times New Roman"/>
                <a:cs typeface="Arial"/>
              </a:rPr>
              <a:t>104th AMS Annual Meeting – First Symposium on Cloud Physics: Cloud Properties in Winter Storms II</a:t>
            </a:r>
          </a:p>
        </p:txBody>
      </p:sp>
      <p:sp>
        <p:nvSpPr>
          <p:cNvPr id="19" name="Rectangle 18">
            <a:extLst>
              <a:ext uri="{FF2B5EF4-FFF2-40B4-BE49-F238E27FC236}">
                <a16:creationId xmlns:a16="http://schemas.microsoft.com/office/drawing/2014/main" id="{AD1EABD9-2D27-3259-67D4-8B6E2EFFF44C}"/>
              </a:ext>
            </a:extLst>
          </p:cNvPr>
          <p:cNvSpPr/>
          <p:nvPr/>
        </p:nvSpPr>
        <p:spPr>
          <a:xfrm>
            <a:off x="6260343" y="4819625"/>
            <a:ext cx="5891315" cy="181420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7A084AC-9D0D-9897-C8CB-0417111BA0E7}"/>
              </a:ext>
            </a:extLst>
          </p:cNvPr>
          <p:cNvSpPr txBox="1"/>
          <p:nvPr/>
        </p:nvSpPr>
        <p:spPr>
          <a:xfrm>
            <a:off x="1095580" y="143981"/>
            <a:ext cx="358950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W-band Cloud Radar System (CRS) </a:t>
            </a:r>
          </a:p>
        </p:txBody>
      </p:sp>
      <p:sp>
        <p:nvSpPr>
          <p:cNvPr id="13" name="Slide Number Placeholder 10">
            <a:extLst>
              <a:ext uri="{FF2B5EF4-FFF2-40B4-BE49-F238E27FC236}">
                <a16:creationId xmlns:a16="http://schemas.microsoft.com/office/drawing/2014/main" id="{22877A05-62A7-B87B-F2F3-8EE9BA0F1BAA}"/>
              </a:ext>
            </a:extLst>
          </p:cNvPr>
          <p:cNvSpPr txBox="1">
            <a:spLocks/>
          </p:cNvSpPr>
          <p:nvPr/>
        </p:nvSpPr>
        <p:spPr>
          <a:xfrm>
            <a:off x="-2321011" y="65106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FE814-68E4-0C4A-BCC3-703C26BE2070}" type="slidenum">
              <a:rPr lang="en-US" b="1" dirty="0" smtClean="0">
                <a:solidFill>
                  <a:schemeClr val="tx1"/>
                </a:solidFill>
                <a:latin typeface="Times New Roman"/>
                <a:cs typeface="Times New Roman"/>
              </a:rPr>
              <a:pPr/>
              <a:t>10</a:t>
            </a:fld>
            <a:endParaRPr lang="en-US" dirty="0">
              <a:solidFill>
                <a:schemeClr val="tx1"/>
              </a:solidFill>
              <a:latin typeface="Times New Roman"/>
              <a:cs typeface="Times New Roman"/>
            </a:endParaRPr>
          </a:p>
        </p:txBody>
      </p:sp>
      <p:cxnSp>
        <p:nvCxnSpPr>
          <p:cNvPr id="12" name="Elbow Connector 11">
            <a:extLst>
              <a:ext uri="{FF2B5EF4-FFF2-40B4-BE49-F238E27FC236}">
                <a16:creationId xmlns:a16="http://schemas.microsoft.com/office/drawing/2014/main" id="{EDE45E69-2AB5-6A01-D03F-29E6B3EE4F82}"/>
              </a:ext>
            </a:extLst>
          </p:cNvPr>
          <p:cNvCxnSpPr>
            <a:cxnSpLocks/>
          </p:cNvCxnSpPr>
          <p:nvPr/>
        </p:nvCxnSpPr>
        <p:spPr>
          <a:xfrm rot="5400000" flipH="1" flipV="1">
            <a:off x="4564384" y="449352"/>
            <a:ext cx="632053" cy="390645"/>
          </a:xfrm>
          <a:prstGeom prst="bentConnector3">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248B1BE-C191-AD60-35A3-8606B7B3090A}"/>
              </a:ext>
            </a:extLst>
          </p:cNvPr>
          <p:cNvSpPr txBox="1"/>
          <p:nvPr/>
        </p:nvSpPr>
        <p:spPr>
          <a:xfrm>
            <a:off x="4736269" y="47522"/>
            <a:ext cx="1359731"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P-3 Flight Track</a:t>
            </a:r>
          </a:p>
        </p:txBody>
      </p:sp>
      <p:sp>
        <p:nvSpPr>
          <p:cNvPr id="24" name="TextBox 23">
            <a:extLst>
              <a:ext uri="{FF2B5EF4-FFF2-40B4-BE49-F238E27FC236}">
                <a16:creationId xmlns:a16="http://schemas.microsoft.com/office/drawing/2014/main" id="{5088E0BE-8C10-0CE0-ACEC-1229D6450F42}"/>
              </a:ext>
            </a:extLst>
          </p:cNvPr>
          <p:cNvSpPr txBox="1"/>
          <p:nvPr/>
        </p:nvSpPr>
        <p:spPr>
          <a:xfrm>
            <a:off x="395711" y="6294339"/>
            <a:ext cx="655949"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16:07</a:t>
            </a:r>
          </a:p>
        </p:txBody>
      </p:sp>
      <p:sp>
        <p:nvSpPr>
          <p:cNvPr id="25" name="TextBox 24">
            <a:extLst>
              <a:ext uri="{FF2B5EF4-FFF2-40B4-BE49-F238E27FC236}">
                <a16:creationId xmlns:a16="http://schemas.microsoft.com/office/drawing/2014/main" id="{3D78A945-7F50-D02F-6302-7509F52FA203}"/>
              </a:ext>
            </a:extLst>
          </p:cNvPr>
          <p:cNvSpPr txBox="1"/>
          <p:nvPr/>
        </p:nvSpPr>
        <p:spPr>
          <a:xfrm>
            <a:off x="1368793" y="6294339"/>
            <a:ext cx="65274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16:09</a:t>
            </a:r>
          </a:p>
        </p:txBody>
      </p:sp>
      <p:sp>
        <p:nvSpPr>
          <p:cNvPr id="26" name="TextBox 25">
            <a:extLst>
              <a:ext uri="{FF2B5EF4-FFF2-40B4-BE49-F238E27FC236}">
                <a16:creationId xmlns:a16="http://schemas.microsoft.com/office/drawing/2014/main" id="{964A26B5-299B-9FA0-6F15-CCC23A16FABE}"/>
              </a:ext>
            </a:extLst>
          </p:cNvPr>
          <p:cNvSpPr txBox="1"/>
          <p:nvPr/>
        </p:nvSpPr>
        <p:spPr>
          <a:xfrm>
            <a:off x="2348449" y="6294339"/>
            <a:ext cx="64511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16:11</a:t>
            </a:r>
          </a:p>
        </p:txBody>
      </p:sp>
      <p:sp>
        <p:nvSpPr>
          <p:cNvPr id="27" name="TextBox 26">
            <a:extLst>
              <a:ext uri="{FF2B5EF4-FFF2-40B4-BE49-F238E27FC236}">
                <a16:creationId xmlns:a16="http://schemas.microsoft.com/office/drawing/2014/main" id="{E2BE2F60-2E59-CDBE-7580-FFDE1185AC46}"/>
              </a:ext>
            </a:extLst>
          </p:cNvPr>
          <p:cNvSpPr txBox="1"/>
          <p:nvPr/>
        </p:nvSpPr>
        <p:spPr>
          <a:xfrm>
            <a:off x="3328379" y="6294339"/>
            <a:ext cx="65274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16:13</a:t>
            </a:r>
          </a:p>
        </p:txBody>
      </p:sp>
      <p:sp>
        <p:nvSpPr>
          <p:cNvPr id="28" name="TextBox 27">
            <a:extLst>
              <a:ext uri="{FF2B5EF4-FFF2-40B4-BE49-F238E27FC236}">
                <a16:creationId xmlns:a16="http://schemas.microsoft.com/office/drawing/2014/main" id="{6AE4CC49-AAA7-4115-6459-30E7D4A56C61}"/>
              </a:ext>
            </a:extLst>
          </p:cNvPr>
          <p:cNvSpPr txBox="1"/>
          <p:nvPr/>
        </p:nvSpPr>
        <p:spPr>
          <a:xfrm>
            <a:off x="4305249" y="6298193"/>
            <a:ext cx="65274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16:15</a:t>
            </a:r>
          </a:p>
        </p:txBody>
      </p:sp>
      <p:sp>
        <p:nvSpPr>
          <p:cNvPr id="29" name="TextBox 28">
            <a:extLst>
              <a:ext uri="{FF2B5EF4-FFF2-40B4-BE49-F238E27FC236}">
                <a16:creationId xmlns:a16="http://schemas.microsoft.com/office/drawing/2014/main" id="{B9860E69-A2FD-F432-6593-00BEBF3546DD}"/>
              </a:ext>
            </a:extLst>
          </p:cNvPr>
          <p:cNvSpPr txBox="1"/>
          <p:nvPr/>
        </p:nvSpPr>
        <p:spPr>
          <a:xfrm>
            <a:off x="2285456" y="6523963"/>
            <a:ext cx="1209755"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Time [UTC]</a:t>
            </a:r>
          </a:p>
        </p:txBody>
      </p:sp>
      <p:sp>
        <p:nvSpPr>
          <p:cNvPr id="30" name="TextBox 29">
            <a:extLst>
              <a:ext uri="{FF2B5EF4-FFF2-40B4-BE49-F238E27FC236}">
                <a16:creationId xmlns:a16="http://schemas.microsoft.com/office/drawing/2014/main" id="{BB55F773-D55E-1009-3602-C4D9442B68C0}"/>
              </a:ext>
            </a:extLst>
          </p:cNvPr>
          <p:cNvSpPr txBox="1"/>
          <p:nvPr/>
        </p:nvSpPr>
        <p:spPr>
          <a:xfrm>
            <a:off x="6459527" y="4261048"/>
            <a:ext cx="655949"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16:07</a:t>
            </a:r>
          </a:p>
        </p:txBody>
      </p:sp>
      <p:sp>
        <p:nvSpPr>
          <p:cNvPr id="31" name="TextBox 30">
            <a:extLst>
              <a:ext uri="{FF2B5EF4-FFF2-40B4-BE49-F238E27FC236}">
                <a16:creationId xmlns:a16="http://schemas.microsoft.com/office/drawing/2014/main" id="{5148D96F-FD61-059B-B0B8-AA0755F18CC1}"/>
              </a:ext>
            </a:extLst>
          </p:cNvPr>
          <p:cNvSpPr txBox="1"/>
          <p:nvPr/>
        </p:nvSpPr>
        <p:spPr>
          <a:xfrm>
            <a:off x="7566468" y="4256316"/>
            <a:ext cx="65274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16:09</a:t>
            </a:r>
          </a:p>
        </p:txBody>
      </p:sp>
      <p:sp>
        <p:nvSpPr>
          <p:cNvPr id="32" name="TextBox 31">
            <a:extLst>
              <a:ext uri="{FF2B5EF4-FFF2-40B4-BE49-F238E27FC236}">
                <a16:creationId xmlns:a16="http://schemas.microsoft.com/office/drawing/2014/main" id="{488EA06C-9EBC-DC98-5687-67995F08A659}"/>
              </a:ext>
            </a:extLst>
          </p:cNvPr>
          <p:cNvSpPr txBox="1"/>
          <p:nvPr/>
        </p:nvSpPr>
        <p:spPr>
          <a:xfrm>
            <a:off x="8686726" y="4256316"/>
            <a:ext cx="64511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16:11</a:t>
            </a:r>
          </a:p>
        </p:txBody>
      </p:sp>
      <p:sp>
        <p:nvSpPr>
          <p:cNvPr id="33" name="TextBox 32">
            <a:extLst>
              <a:ext uri="{FF2B5EF4-FFF2-40B4-BE49-F238E27FC236}">
                <a16:creationId xmlns:a16="http://schemas.microsoft.com/office/drawing/2014/main" id="{BD1D5559-3E60-6F78-2099-07B5519A3127}"/>
              </a:ext>
            </a:extLst>
          </p:cNvPr>
          <p:cNvSpPr txBox="1"/>
          <p:nvPr/>
        </p:nvSpPr>
        <p:spPr>
          <a:xfrm>
            <a:off x="9794908" y="4256316"/>
            <a:ext cx="65274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16:13</a:t>
            </a:r>
          </a:p>
        </p:txBody>
      </p:sp>
      <p:sp>
        <p:nvSpPr>
          <p:cNvPr id="34" name="TextBox 33">
            <a:extLst>
              <a:ext uri="{FF2B5EF4-FFF2-40B4-BE49-F238E27FC236}">
                <a16:creationId xmlns:a16="http://schemas.microsoft.com/office/drawing/2014/main" id="{BA3BB723-B934-030D-F855-853D81FC4E88}"/>
              </a:ext>
            </a:extLst>
          </p:cNvPr>
          <p:cNvSpPr txBox="1"/>
          <p:nvPr/>
        </p:nvSpPr>
        <p:spPr>
          <a:xfrm>
            <a:off x="10910720" y="4266332"/>
            <a:ext cx="65274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16:15</a:t>
            </a:r>
          </a:p>
        </p:txBody>
      </p:sp>
      <p:sp>
        <p:nvSpPr>
          <p:cNvPr id="35" name="TextBox 34">
            <a:extLst>
              <a:ext uri="{FF2B5EF4-FFF2-40B4-BE49-F238E27FC236}">
                <a16:creationId xmlns:a16="http://schemas.microsoft.com/office/drawing/2014/main" id="{72205A1B-07F1-4040-1811-C727358E0503}"/>
              </a:ext>
            </a:extLst>
          </p:cNvPr>
          <p:cNvSpPr txBox="1"/>
          <p:nvPr/>
        </p:nvSpPr>
        <p:spPr>
          <a:xfrm>
            <a:off x="8391664" y="4468267"/>
            <a:ext cx="1209755"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Time [UTC]</a:t>
            </a:r>
          </a:p>
        </p:txBody>
      </p:sp>
      <p:pic>
        <p:nvPicPr>
          <p:cNvPr id="36" name="Picture 35" descr="A screenshot of a graph&#10;&#10;Description automatically generated">
            <a:extLst>
              <a:ext uri="{FF2B5EF4-FFF2-40B4-BE49-F238E27FC236}">
                <a16:creationId xmlns:a16="http://schemas.microsoft.com/office/drawing/2014/main" id="{F50990D2-1E33-F948-CC51-66794517034A}"/>
              </a:ext>
            </a:extLst>
          </p:cNvPr>
          <p:cNvPicPr>
            <a:picLocks noChangeAspect="1"/>
          </p:cNvPicPr>
          <p:nvPr/>
        </p:nvPicPr>
        <p:blipFill rotWithShape="1">
          <a:blip r:embed="rId3"/>
          <a:srcRect t="37" b="69416"/>
          <a:stretch/>
        </p:blipFill>
        <p:spPr>
          <a:xfrm>
            <a:off x="5997746" y="2438665"/>
            <a:ext cx="6153912" cy="1878541"/>
          </a:xfrm>
          <a:prstGeom prst="rect">
            <a:avLst/>
          </a:prstGeom>
        </p:spPr>
      </p:pic>
      <p:pic>
        <p:nvPicPr>
          <p:cNvPr id="37" name="Picture 36" descr="A screenshot of a computer screen&#10;&#10;Description automatically generated">
            <a:extLst>
              <a:ext uri="{FF2B5EF4-FFF2-40B4-BE49-F238E27FC236}">
                <a16:creationId xmlns:a16="http://schemas.microsoft.com/office/drawing/2014/main" id="{8FF3FC3D-CE8A-B1B1-798A-F15B9F56B979}"/>
              </a:ext>
            </a:extLst>
          </p:cNvPr>
          <p:cNvPicPr>
            <a:picLocks noChangeAspect="1"/>
          </p:cNvPicPr>
          <p:nvPr/>
        </p:nvPicPr>
        <p:blipFill rotWithShape="1">
          <a:blip r:embed="rId2"/>
          <a:srcRect l="91399" t="32078" r="-146" b="35750"/>
          <a:stretch/>
        </p:blipFill>
        <p:spPr>
          <a:xfrm>
            <a:off x="5472810" y="447243"/>
            <a:ext cx="538246" cy="1978495"/>
          </a:xfrm>
          <a:prstGeom prst="rect">
            <a:avLst/>
          </a:prstGeom>
        </p:spPr>
      </p:pic>
      <p:pic>
        <p:nvPicPr>
          <p:cNvPr id="38" name="Picture 37" descr="A screenshot of a computer screen&#10;&#10;Description automatically generated">
            <a:extLst>
              <a:ext uri="{FF2B5EF4-FFF2-40B4-BE49-F238E27FC236}">
                <a16:creationId xmlns:a16="http://schemas.microsoft.com/office/drawing/2014/main" id="{9980E8DB-17ED-20F7-403F-0E6966E53CAC}"/>
              </a:ext>
            </a:extLst>
          </p:cNvPr>
          <p:cNvPicPr>
            <a:picLocks noChangeAspect="1"/>
          </p:cNvPicPr>
          <p:nvPr/>
        </p:nvPicPr>
        <p:blipFill rotWithShape="1">
          <a:blip r:embed="rId2"/>
          <a:srcRect l="91394" t="38" r="-146" b="69416"/>
          <a:stretch/>
        </p:blipFill>
        <p:spPr>
          <a:xfrm>
            <a:off x="5488294" y="2517940"/>
            <a:ext cx="538605" cy="1878541"/>
          </a:xfrm>
          <a:prstGeom prst="rect">
            <a:avLst/>
          </a:prstGeom>
        </p:spPr>
      </p:pic>
      <p:sp>
        <p:nvSpPr>
          <p:cNvPr id="39" name="TextBox 38">
            <a:extLst>
              <a:ext uri="{FF2B5EF4-FFF2-40B4-BE49-F238E27FC236}">
                <a16:creationId xmlns:a16="http://schemas.microsoft.com/office/drawing/2014/main" id="{4A04CB0E-8270-2217-964A-16602D2B91E6}"/>
              </a:ext>
            </a:extLst>
          </p:cNvPr>
          <p:cNvSpPr txBox="1"/>
          <p:nvPr/>
        </p:nvSpPr>
        <p:spPr>
          <a:xfrm>
            <a:off x="7690546" y="143981"/>
            <a:ext cx="259577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P-3 Wind (TAMMS) Data</a:t>
            </a:r>
          </a:p>
        </p:txBody>
      </p:sp>
    </p:spTree>
    <p:extLst>
      <p:ext uri="{BB962C8B-B14F-4D97-AF65-F5344CB8AC3E}">
        <p14:creationId xmlns:p14="http://schemas.microsoft.com/office/powerpoint/2010/main" val="3368651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8F88B3DB-A31B-3BA5-456F-0BFAED7136B5}"/>
              </a:ext>
            </a:extLst>
          </p:cNvPr>
          <p:cNvSpPr txBox="1"/>
          <p:nvPr/>
        </p:nvSpPr>
        <p:spPr>
          <a:xfrm>
            <a:off x="5704169" y="6632893"/>
            <a:ext cx="65545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u="sng" dirty="0">
                <a:solidFill>
                  <a:schemeClr val="bg1">
                    <a:lumMod val="50000"/>
                  </a:schemeClr>
                </a:solidFill>
                <a:latin typeface="Times New Roman"/>
                <a:cs typeface="Arial"/>
              </a:rPr>
              <a:t>104th AMS Annual Meeting – First Symposium on Cloud Physics: Cloud Properties in Winter Storms II</a:t>
            </a:r>
          </a:p>
        </p:txBody>
      </p:sp>
      <p:sp>
        <p:nvSpPr>
          <p:cNvPr id="7" name="Slide Number Placeholder 10">
            <a:extLst>
              <a:ext uri="{FF2B5EF4-FFF2-40B4-BE49-F238E27FC236}">
                <a16:creationId xmlns:a16="http://schemas.microsoft.com/office/drawing/2014/main" id="{DB710B65-5BE6-FB23-F903-769FC3DD81F5}"/>
              </a:ext>
            </a:extLst>
          </p:cNvPr>
          <p:cNvSpPr>
            <a:spLocks noGrp="1"/>
          </p:cNvSpPr>
          <p:nvPr>
            <p:ph type="sldNum" sz="quarter" idx="12"/>
          </p:nvPr>
        </p:nvSpPr>
        <p:spPr>
          <a:xfrm>
            <a:off x="-2332887" y="6492875"/>
            <a:ext cx="2743200" cy="365125"/>
          </a:xfrm>
        </p:spPr>
        <p:txBody>
          <a:bodyPr/>
          <a:lstStyle/>
          <a:p>
            <a:fld id="{CDFFE814-68E4-0C4A-BCC3-703C26BE2070}" type="slidenum">
              <a:rPr lang="en-US" sz="1200" dirty="0" smtClean="0">
                <a:latin typeface="Times New Roman"/>
                <a:cs typeface="Times New Roman"/>
              </a:rPr>
              <a:pPr/>
              <a:t>11</a:t>
            </a:fld>
            <a:endParaRPr lang="en-US" sz="1200" dirty="0">
              <a:latin typeface="Times New Roman"/>
              <a:cs typeface="Times New Roman"/>
            </a:endParaRPr>
          </a:p>
        </p:txBody>
      </p:sp>
      <p:sp>
        <p:nvSpPr>
          <p:cNvPr id="33" name="Title 1">
            <a:extLst>
              <a:ext uri="{FF2B5EF4-FFF2-40B4-BE49-F238E27FC236}">
                <a16:creationId xmlns:a16="http://schemas.microsoft.com/office/drawing/2014/main" id="{BEF08DBD-9345-795A-1228-2B0AC144B3EC}"/>
              </a:ext>
            </a:extLst>
          </p:cNvPr>
          <p:cNvSpPr txBox="1">
            <a:spLocks/>
          </p:cNvSpPr>
          <p:nvPr/>
        </p:nvSpPr>
        <p:spPr>
          <a:xfrm>
            <a:off x="838200" y="18256"/>
            <a:ext cx="10515600" cy="9540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Times New Roman" panose="02020603050405020304" pitchFamily="18" charset="0"/>
                <a:ea typeface="+mj-ea"/>
                <a:cs typeface="Times New Roman" panose="02020603050405020304" pitchFamily="18" charset="0"/>
              </a:defRPr>
            </a:lvl1pPr>
          </a:lstStyle>
          <a:p>
            <a:r>
              <a:rPr lang="en-US" b="1" dirty="0">
                <a:latin typeface="Times New Roman"/>
                <a:cs typeface="Times New Roman"/>
              </a:rPr>
              <a:t>Need to Analyze More Cases…</a:t>
            </a:r>
          </a:p>
        </p:txBody>
      </p:sp>
      <p:sp>
        <p:nvSpPr>
          <p:cNvPr id="34" name="Content Placeholder 2">
            <a:extLst>
              <a:ext uri="{FF2B5EF4-FFF2-40B4-BE49-F238E27FC236}">
                <a16:creationId xmlns:a16="http://schemas.microsoft.com/office/drawing/2014/main" id="{9854A5D4-D21D-4197-4136-16DEB640A28E}"/>
              </a:ext>
            </a:extLst>
          </p:cNvPr>
          <p:cNvSpPr>
            <a:spLocks noGrp="1"/>
          </p:cNvSpPr>
          <p:nvPr>
            <p:ph idx="1"/>
          </p:nvPr>
        </p:nvSpPr>
        <p:spPr>
          <a:xfrm>
            <a:off x="0" y="1135474"/>
            <a:ext cx="12192000" cy="4833145"/>
          </a:xfrm>
        </p:spPr>
        <p:txBody>
          <a:bodyPr vert="horz" lIns="91440" tIns="45720" rIns="91440" bIns="45720" rtlCol="0" anchor="t">
            <a:normAutofit fontScale="92500" lnSpcReduction="10000"/>
          </a:bodyPr>
          <a:lstStyle/>
          <a:p>
            <a:pPr marL="0" indent="0">
              <a:buNone/>
            </a:pPr>
            <a:r>
              <a:rPr lang="en-US" dirty="0">
                <a:latin typeface="Times New Roman"/>
                <a:cs typeface="Times New Roman"/>
              </a:rPr>
              <a:t>…to relate chain aggregates to radar/lidar observations.</a:t>
            </a:r>
          </a:p>
          <a:p>
            <a:r>
              <a:rPr lang="en-US" dirty="0">
                <a:latin typeface="Times New Roman"/>
                <a:cs typeface="Times New Roman"/>
              </a:rPr>
              <a:t>Chain aggregates observed during </a:t>
            </a:r>
            <a:r>
              <a:rPr lang="en-US" b="1" dirty="0">
                <a:latin typeface="Times New Roman"/>
                <a:cs typeface="Times New Roman"/>
              </a:rPr>
              <a:t>17 research flights</a:t>
            </a:r>
            <a:r>
              <a:rPr lang="en-US" dirty="0">
                <a:latin typeface="Times New Roman"/>
                <a:cs typeface="Times New Roman"/>
              </a:rPr>
              <a:t> in 2022 &amp; 2023.</a:t>
            </a:r>
          </a:p>
          <a:p>
            <a:pPr lvl="1"/>
            <a:r>
              <a:rPr lang="en-US" dirty="0">
                <a:latin typeface="Times New Roman"/>
                <a:cs typeface="Times New Roman"/>
              </a:rPr>
              <a:t>Observed on almost every science flight in 2023!</a:t>
            </a:r>
          </a:p>
          <a:p>
            <a:pPr marL="457200" lvl="1" indent="0">
              <a:buNone/>
            </a:pPr>
            <a:endParaRPr lang="en-US" dirty="0">
              <a:latin typeface="Times New Roman"/>
              <a:cs typeface="Times New Roman"/>
            </a:endParaRPr>
          </a:p>
          <a:p>
            <a:r>
              <a:rPr lang="en-US" b="1" dirty="0">
                <a:latin typeface="Times New Roman"/>
                <a:cs typeface="Times New Roman"/>
              </a:rPr>
              <a:t>However, more cases → more CPI images to classify → very time consuming!</a:t>
            </a:r>
          </a:p>
          <a:p>
            <a:endParaRPr lang="en-US" dirty="0">
              <a:latin typeface="Times New Roman"/>
              <a:cs typeface="Times New Roman"/>
            </a:endParaRPr>
          </a:p>
          <a:p>
            <a:r>
              <a:rPr lang="en-US" dirty="0">
                <a:latin typeface="Times New Roman"/>
                <a:cs typeface="Times New Roman"/>
              </a:rPr>
              <a:t>Only interested where chain aggregates are located </a:t>
            </a:r>
            <a:r>
              <a:rPr lang="en-US" b="1" dirty="0">
                <a:latin typeface="Times New Roman"/>
                <a:cs typeface="Times New Roman"/>
              </a:rPr>
              <a:t>→ </a:t>
            </a:r>
            <a:r>
              <a:rPr lang="en-US" dirty="0">
                <a:latin typeface="Times New Roman"/>
                <a:cs typeface="Times New Roman"/>
              </a:rPr>
              <a:t>need an automated chain aggregate detection method.</a:t>
            </a:r>
          </a:p>
          <a:p>
            <a:pPr lvl="1"/>
            <a:r>
              <a:rPr lang="en-US" dirty="0">
                <a:solidFill>
                  <a:srgbClr val="000000"/>
                </a:solidFill>
                <a:latin typeface="Times New Roman" panose="02020603050405020304" pitchFamily="18" charset="0"/>
              </a:rPr>
              <a:t>U</a:t>
            </a:r>
            <a:r>
              <a:rPr lang="en-US" b="0" i="0" dirty="0">
                <a:solidFill>
                  <a:srgbClr val="000000"/>
                </a:solidFill>
                <a:effectLst/>
                <a:latin typeface="Times New Roman" panose="02020603050405020304" pitchFamily="18" charset="0"/>
              </a:rPr>
              <a:t>tilize common chain aggregate properties to segregate them from the overall particle population</a:t>
            </a:r>
            <a:endParaRPr lang="en-US" dirty="0">
              <a:latin typeface="Times New Roman"/>
              <a:cs typeface="Times New Roman"/>
            </a:endParaRPr>
          </a:p>
          <a:p>
            <a:pPr marL="0" indent="0">
              <a:buNone/>
            </a:pPr>
            <a:endParaRPr lang="en-US" dirty="0">
              <a:latin typeface="Times New Roman"/>
              <a:cs typeface="Times New Roman"/>
            </a:endParaRPr>
          </a:p>
          <a:p>
            <a:r>
              <a:rPr lang="en-US" sz="2800" b="0" i="0" dirty="0">
                <a:solidFill>
                  <a:srgbClr val="000000"/>
                </a:solidFill>
                <a:effectLst/>
                <a:latin typeface="Times New Roman" panose="02020603050405020304" pitchFamily="18" charset="0"/>
              </a:rPr>
              <a:t>Apply Method to other in-situ probes (e.g. 2D-S) with larger sample volumes to establish a less uncertain chain aggregate detection scheme.</a:t>
            </a:r>
            <a:endParaRPr lang="en-US" dirty="0">
              <a:latin typeface="Times New Roman"/>
              <a:cs typeface="Times New Roman"/>
            </a:endParaRPr>
          </a:p>
        </p:txBody>
      </p:sp>
    </p:spTree>
    <p:extLst>
      <p:ext uri="{BB962C8B-B14F-4D97-AF65-F5344CB8AC3E}">
        <p14:creationId xmlns:p14="http://schemas.microsoft.com/office/powerpoint/2010/main" val="1021727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56B0FD-13F2-37AA-D7F2-462D12254AE9}"/>
              </a:ext>
            </a:extLst>
          </p:cNvPr>
          <p:cNvSpPr txBox="1"/>
          <p:nvPr/>
        </p:nvSpPr>
        <p:spPr>
          <a:xfrm>
            <a:off x="7639667" y="5831953"/>
            <a:ext cx="4482303" cy="830997"/>
          </a:xfrm>
          <a:prstGeom prst="rect">
            <a:avLst/>
          </a:prstGeom>
          <a:noFill/>
        </p:spPr>
        <p:txBody>
          <a:bodyPr wrap="square" rtlCol="0">
            <a:spAutoFit/>
          </a:bodyPr>
          <a:lstStyle/>
          <a:p>
            <a:r>
              <a:rPr lang="en-US" sz="1600" dirty="0">
                <a:solidFill>
                  <a:schemeClr val="tx1">
                    <a:alpha val="20249"/>
                  </a:schemeClr>
                </a:solidFill>
                <a:latin typeface="Times New Roman" panose="02020603050405020304" pitchFamily="18" charset="0"/>
                <a:cs typeface="Times New Roman" panose="02020603050405020304" pitchFamily="18" charset="0"/>
              </a:rPr>
              <a:t>Chain aggregates have a higher D</a:t>
            </a:r>
            <a:r>
              <a:rPr lang="en-US" sz="1600" baseline="-25000" dirty="0">
                <a:solidFill>
                  <a:schemeClr val="tx1">
                    <a:alpha val="20249"/>
                  </a:schemeClr>
                </a:solidFill>
                <a:latin typeface="Times New Roman" panose="02020603050405020304" pitchFamily="18" charset="0"/>
                <a:cs typeface="Times New Roman" panose="02020603050405020304" pitchFamily="18" charset="0"/>
              </a:rPr>
              <a:t>max</a:t>
            </a:r>
            <a:r>
              <a:rPr lang="en-US" sz="1600" dirty="0">
                <a:solidFill>
                  <a:schemeClr val="tx1">
                    <a:alpha val="20249"/>
                  </a:schemeClr>
                </a:solidFill>
                <a:latin typeface="Times New Roman" panose="02020603050405020304" pitchFamily="18" charset="0"/>
                <a:cs typeface="Times New Roman" panose="02020603050405020304" pitchFamily="18" charset="0"/>
              </a:rPr>
              <a:t>, area  ratio, circularity, and complexity compared to all particles observed.</a:t>
            </a:r>
          </a:p>
        </p:txBody>
      </p:sp>
      <p:sp>
        <p:nvSpPr>
          <p:cNvPr id="7" name="TextBox 6">
            <a:extLst>
              <a:ext uri="{FF2B5EF4-FFF2-40B4-BE49-F238E27FC236}">
                <a16:creationId xmlns:a16="http://schemas.microsoft.com/office/drawing/2014/main" id="{FF2F420A-1F91-373F-4D62-467686485659}"/>
              </a:ext>
            </a:extLst>
          </p:cNvPr>
          <p:cNvSpPr txBox="1"/>
          <p:nvPr/>
        </p:nvSpPr>
        <p:spPr>
          <a:xfrm>
            <a:off x="0" y="52945"/>
            <a:ext cx="166137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latin typeface="Times New Roman" panose="02020603050405020304" pitchFamily="18" charset="0"/>
                <a:ea typeface="Calibri"/>
                <a:cs typeface="Times New Roman" panose="02020603050405020304" pitchFamily="18" charset="0"/>
              </a:rPr>
              <a:t>CPI</a:t>
            </a:r>
            <a:endParaRPr lang="en-US" b="1" dirty="0">
              <a:latin typeface="Times New Roman" panose="02020603050405020304" pitchFamily="18" charset="0"/>
              <a:ea typeface="Calibri" panose="020F0502020204030204"/>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All Particle</a:t>
            </a:r>
          </a:p>
          <a:p>
            <a:r>
              <a:rPr lang="en-US" dirty="0">
                <a:latin typeface="Times New Roman" panose="02020603050405020304" pitchFamily="18" charset="0"/>
                <a:ea typeface="Calibri"/>
                <a:cs typeface="Times New Roman" panose="02020603050405020304" pitchFamily="18" charset="0"/>
              </a:rPr>
              <a:t>Properties</a:t>
            </a:r>
          </a:p>
          <a:p>
            <a:r>
              <a:rPr lang="en-US" sz="1800" dirty="0">
                <a:latin typeface="Times New Roman"/>
                <a:cs typeface="Times New Roman"/>
              </a:rPr>
              <a:t>≥</a:t>
            </a:r>
            <a:r>
              <a:rPr lang="en-US" dirty="0">
                <a:latin typeface="Times New Roman" panose="02020603050405020304" pitchFamily="18" charset="0"/>
                <a:ea typeface="Calibri"/>
                <a:cs typeface="Times New Roman" panose="02020603050405020304" pitchFamily="18" charset="0"/>
              </a:rPr>
              <a:t> 150 µm</a:t>
            </a:r>
          </a:p>
          <a:p>
            <a:endParaRPr lang="en-US" dirty="0">
              <a:latin typeface="Times New Roman" panose="02020603050405020304" pitchFamily="18" charset="0"/>
              <a:ea typeface="Calibri"/>
              <a:cs typeface="Times New Roman" panose="02020603050405020304" pitchFamily="18" charset="0"/>
            </a:endParaRPr>
          </a:p>
          <a:p>
            <a:endParaRPr lang="en-US" dirty="0">
              <a:latin typeface="Times New Roman" panose="02020603050405020304" pitchFamily="18" charset="0"/>
              <a:ea typeface="Calibri"/>
              <a:cs typeface="Times New Roman" panose="02020603050405020304" pitchFamily="18" charset="0"/>
            </a:endParaRPr>
          </a:p>
        </p:txBody>
      </p:sp>
      <p:sp>
        <p:nvSpPr>
          <p:cNvPr id="8" name="TextBox 7">
            <a:extLst>
              <a:ext uri="{FF2B5EF4-FFF2-40B4-BE49-F238E27FC236}">
                <a16:creationId xmlns:a16="http://schemas.microsoft.com/office/drawing/2014/main" id="{83DA0B9F-48DA-F9BB-3594-7DB6F44C8411}"/>
              </a:ext>
            </a:extLst>
          </p:cNvPr>
          <p:cNvSpPr txBox="1"/>
          <p:nvPr/>
        </p:nvSpPr>
        <p:spPr>
          <a:xfrm>
            <a:off x="0" y="3536372"/>
            <a:ext cx="146034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latin typeface="Times New Roman" panose="02020603050405020304" pitchFamily="18" charset="0"/>
                <a:cs typeface="Times New Roman" panose="02020603050405020304" pitchFamily="18" charset="0"/>
              </a:rPr>
              <a:t>CPI</a:t>
            </a:r>
          </a:p>
          <a:p>
            <a:r>
              <a:rPr lang="en-US" dirty="0">
                <a:latin typeface="Times New Roman" panose="02020603050405020304" pitchFamily="18" charset="0"/>
                <a:cs typeface="Times New Roman" panose="02020603050405020304" pitchFamily="18" charset="0"/>
              </a:rPr>
              <a:t>Classified Chain Aggregate</a:t>
            </a:r>
          </a:p>
          <a:p>
            <a:r>
              <a:rPr lang="en-US" dirty="0">
                <a:latin typeface="Times New Roman" panose="02020603050405020304" pitchFamily="18" charset="0"/>
                <a:ea typeface="Calibri"/>
                <a:cs typeface="Times New Roman" panose="02020603050405020304" pitchFamily="18" charset="0"/>
              </a:rPr>
              <a:t>Properties</a:t>
            </a:r>
          </a:p>
        </p:txBody>
      </p:sp>
      <p:cxnSp>
        <p:nvCxnSpPr>
          <p:cNvPr id="10" name="Straight Arrow Connector 9">
            <a:extLst>
              <a:ext uri="{FF2B5EF4-FFF2-40B4-BE49-F238E27FC236}">
                <a16:creationId xmlns:a16="http://schemas.microsoft.com/office/drawing/2014/main" id="{C2B8E8E9-5210-2B6C-7D05-5206B887D146}"/>
              </a:ext>
            </a:extLst>
          </p:cNvPr>
          <p:cNvCxnSpPr>
            <a:cxnSpLocks/>
          </p:cNvCxnSpPr>
          <p:nvPr/>
        </p:nvCxnSpPr>
        <p:spPr>
          <a:xfrm>
            <a:off x="61728" y="3431348"/>
            <a:ext cx="7382872" cy="0"/>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5" name="Picture 4" descr="A group of graphs showing the size of a person&#10;&#10;Description automatically generated with medium confidence">
            <a:extLst>
              <a:ext uri="{FF2B5EF4-FFF2-40B4-BE49-F238E27FC236}">
                <a16:creationId xmlns:a16="http://schemas.microsoft.com/office/drawing/2014/main" id="{6152DE26-243B-E073-ED92-349181BAAE8F}"/>
              </a:ext>
            </a:extLst>
          </p:cNvPr>
          <p:cNvPicPr>
            <a:picLocks noChangeAspect="1"/>
          </p:cNvPicPr>
          <p:nvPr/>
        </p:nvPicPr>
        <p:blipFill rotWithShape="1">
          <a:blip r:embed="rId2">
            <a:alphaModFix amt="20000"/>
          </a:blip>
          <a:srcRect l="2130" r="51427" b="52738"/>
          <a:stretch/>
        </p:blipFill>
        <p:spPr>
          <a:xfrm>
            <a:off x="7829789" y="22634"/>
            <a:ext cx="4129645" cy="2296024"/>
          </a:xfrm>
          <a:prstGeom prst="rect">
            <a:avLst/>
          </a:prstGeom>
        </p:spPr>
      </p:pic>
      <p:sp>
        <p:nvSpPr>
          <p:cNvPr id="3" name="Slide Number Placeholder 10">
            <a:extLst>
              <a:ext uri="{FF2B5EF4-FFF2-40B4-BE49-F238E27FC236}">
                <a16:creationId xmlns:a16="http://schemas.microsoft.com/office/drawing/2014/main" id="{4DBB6BA3-32BA-21D6-C6B8-1B307EC74858}"/>
              </a:ext>
            </a:extLst>
          </p:cNvPr>
          <p:cNvSpPr txBox="1">
            <a:spLocks/>
          </p:cNvSpPr>
          <p:nvPr/>
        </p:nvSpPr>
        <p:spPr>
          <a:xfrm>
            <a:off x="-2321011" y="65106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FE814-68E4-0C4A-BCC3-703C26BE2070}" type="slidenum">
              <a:rPr lang="en-US" b="1" dirty="0" smtClean="0">
                <a:solidFill>
                  <a:schemeClr val="tx1"/>
                </a:solidFill>
                <a:latin typeface="Times New Roman"/>
                <a:cs typeface="Times New Roman"/>
              </a:rPr>
              <a:pPr/>
              <a:t>12</a:t>
            </a:fld>
            <a:endParaRPr lang="en-US" dirty="0">
              <a:solidFill>
                <a:schemeClr val="tx1"/>
              </a:solidFill>
              <a:latin typeface="Times New Roman"/>
              <a:cs typeface="Times New Roman"/>
            </a:endParaRPr>
          </a:p>
        </p:txBody>
      </p:sp>
      <p:pic>
        <p:nvPicPr>
          <p:cNvPr id="13" name="Picture 12" descr="A group of blue lines&#10;&#10;Description automatically generated">
            <a:extLst>
              <a:ext uri="{FF2B5EF4-FFF2-40B4-BE49-F238E27FC236}">
                <a16:creationId xmlns:a16="http://schemas.microsoft.com/office/drawing/2014/main" id="{2446B772-70B0-6DB2-1934-69CC68DB6045}"/>
              </a:ext>
            </a:extLst>
          </p:cNvPr>
          <p:cNvPicPr>
            <a:picLocks noChangeAspect="1"/>
          </p:cNvPicPr>
          <p:nvPr/>
        </p:nvPicPr>
        <p:blipFill>
          <a:blip r:embed="rId3"/>
          <a:stretch>
            <a:fillRect/>
          </a:stretch>
        </p:blipFill>
        <p:spPr>
          <a:xfrm>
            <a:off x="1560656" y="3530741"/>
            <a:ext cx="5787342" cy="3297607"/>
          </a:xfrm>
          <a:prstGeom prst="rect">
            <a:avLst/>
          </a:prstGeom>
        </p:spPr>
      </p:pic>
      <p:pic>
        <p:nvPicPr>
          <p:cNvPr id="14" name="Picture 13" descr="A group of blue lines&#10;&#10;Description automatically generated">
            <a:extLst>
              <a:ext uri="{FF2B5EF4-FFF2-40B4-BE49-F238E27FC236}">
                <a16:creationId xmlns:a16="http://schemas.microsoft.com/office/drawing/2014/main" id="{7218D9D4-BAC6-1187-FC5F-D21D455E6F84}"/>
              </a:ext>
            </a:extLst>
          </p:cNvPr>
          <p:cNvPicPr>
            <a:picLocks noChangeAspect="1"/>
          </p:cNvPicPr>
          <p:nvPr/>
        </p:nvPicPr>
        <p:blipFill>
          <a:blip r:embed="rId4"/>
          <a:stretch>
            <a:fillRect/>
          </a:stretch>
        </p:blipFill>
        <p:spPr>
          <a:xfrm>
            <a:off x="1560656" y="34349"/>
            <a:ext cx="5787342" cy="3297607"/>
          </a:xfrm>
          <a:prstGeom prst="rect">
            <a:avLst/>
          </a:prstGeom>
        </p:spPr>
      </p:pic>
      <p:cxnSp>
        <p:nvCxnSpPr>
          <p:cNvPr id="16" name="Straight Arrow Connector 15">
            <a:extLst>
              <a:ext uri="{FF2B5EF4-FFF2-40B4-BE49-F238E27FC236}">
                <a16:creationId xmlns:a16="http://schemas.microsoft.com/office/drawing/2014/main" id="{0A2F0878-0B87-A51A-5E27-8AAB3B2A7317}"/>
              </a:ext>
            </a:extLst>
          </p:cNvPr>
          <p:cNvCxnSpPr>
            <a:cxnSpLocks/>
          </p:cNvCxnSpPr>
          <p:nvPr/>
        </p:nvCxnSpPr>
        <p:spPr>
          <a:xfrm flipH="1" flipV="1">
            <a:off x="7437769" y="19027"/>
            <a:ext cx="13662" cy="679212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FBCF4B4-0E50-00FB-55CC-0EF39A7EA3A3}"/>
              </a:ext>
            </a:extLst>
          </p:cNvPr>
          <p:cNvSpPr/>
          <p:nvPr/>
        </p:nvSpPr>
        <p:spPr>
          <a:xfrm>
            <a:off x="7626005" y="5880777"/>
            <a:ext cx="4495965" cy="835711"/>
          </a:xfrm>
          <a:prstGeom prst="rect">
            <a:avLst/>
          </a:prstGeom>
          <a:noFill/>
          <a:ln>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3">
            <a:extLst>
              <a:ext uri="{FF2B5EF4-FFF2-40B4-BE49-F238E27FC236}">
                <a16:creationId xmlns:a16="http://schemas.microsoft.com/office/drawing/2014/main" id="{068D56E2-655D-3D24-00C2-ABC0CBAD4DF8}"/>
              </a:ext>
            </a:extLst>
          </p:cNvPr>
          <p:cNvPicPr>
            <a:picLocks noGrp="1" noChangeAspect="1"/>
          </p:cNvPicPr>
          <p:nvPr>
            <p:ph idx="1"/>
          </p:nvPr>
        </p:nvPicPr>
        <p:blipFill rotWithShape="1">
          <a:blip r:embed="rId2">
            <a:alphaModFix amt="20000"/>
          </a:blip>
          <a:srcRect l="84095" t="51591" r="1931" b="41184"/>
          <a:stretch/>
        </p:blipFill>
        <p:spPr>
          <a:xfrm>
            <a:off x="8854188" y="119623"/>
            <a:ext cx="2188848" cy="620605"/>
          </a:xfrm>
        </p:spPr>
      </p:pic>
      <p:pic>
        <p:nvPicPr>
          <p:cNvPr id="20" name="Picture 19" descr="A group of graphs showing the size of a person&#10;&#10;Description automatically generated with medium confidence">
            <a:extLst>
              <a:ext uri="{FF2B5EF4-FFF2-40B4-BE49-F238E27FC236}">
                <a16:creationId xmlns:a16="http://schemas.microsoft.com/office/drawing/2014/main" id="{E4C41FF5-D17F-FF8E-86FD-E2586D269882}"/>
              </a:ext>
            </a:extLst>
          </p:cNvPr>
          <p:cNvPicPr>
            <a:picLocks noChangeAspect="1"/>
          </p:cNvPicPr>
          <p:nvPr/>
        </p:nvPicPr>
        <p:blipFill rotWithShape="1">
          <a:blip r:embed="rId2">
            <a:alphaModFix amt="20000"/>
          </a:blip>
          <a:srcRect l="2288" t="50000" r="51427"/>
          <a:stretch/>
        </p:blipFill>
        <p:spPr>
          <a:xfrm>
            <a:off x="7829789" y="2703951"/>
            <a:ext cx="4121098" cy="2432304"/>
          </a:xfrm>
          <a:prstGeom prst="rect">
            <a:avLst/>
          </a:prstGeom>
        </p:spPr>
      </p:pic>
      <p:grpSp>
        <p:nvGrpSpPr>
          <p:cNvPr id="31" name="Group 30">
            <a:extLst>
              <a:ext uri="{FF2B5EF4-FFF2-40B4-BE49-F238E27FC236}">
                <a16:creationId xmlns:a16="http://schemas.microsoft.com/office/drawing/2014/main" id="{BAD1AF9B-3E8C-F968-E307-BFD7BE148CF1}"/>
              </a:ext>
            </a:extLst>
          </p:cNvPr>
          <p:cNvGrpSpPr/>
          <p:nvPr/>
        </p:nvGrpSpPr>
        <p:grpSpPr>
          <a:xfrm>
            <a:off x="8441141" y="2241714"/>
            <a:ext cx="3074054" cy="523220"/>
            <a:chOff x="8441141" y="2241714"/>
            <a:chExt cx="3074054" cy="523220"/>
          </a:xfrm>
        </p:grpSpPr>
        <p:sp>
          <p:nvSpPr>
            <p:cNvPr id="9" name="TextBox 8">
              <a:extLst>
                <a:ext uri="{FF2B5EF4-FFF2-40B4-BE49-F238E27FC236}">
                  <a16:creationId xmlns:a16="http://schemas.microsoft.com/office/drawing/2014/main" id="{689132E7-09F8-0AFD-943E-A5386464BDCD}"/>
                </a:ext>
              </a:extLst>
            </p:cNvPr>
            <p:cNvSpPr txBox="1"/>
            <p:nvPr/>
          </p:nvSpPr>
          <p:spPr>
            <a:xfrm>
              <a:off x="9071309" y="2241714"/>
              <a:ext cx="2329484" cy="523220"/>
            </a:xfrm>
            <a:prstGeom prst="rect">
              <a:avLst/>
            </a:prstGeom>
            <a:noFill/>
          </p:spPr>
          <p:txBody>
            <a:bodyPr wrap="none" rtlCol="0">
              <a:spAutoFit/>
            </a:bodyPr>
            <a:lstStyle/>
            <a:p>
              <a:r>
                <a:rPr lang="en-US" sz="1400" dirty="0">
                  <a:solidFill>
                    <a:schemeClr val="tx1">
                      <a:alpha val="19713"/>
                    </a:schemeClr>
                  </a:solidFill>
                  <a:latin typeface="Times New Roman" panose="02020603050405020304" pitchFamily="18" charset="0"/>
                  <a:ea typeface="Calibri"/>
                  <a:cs typeface="Times New Roman" panose="02020603050405020304" pitchFamily="18" charset="0"/>
                </a:rPr>
                <a:t>µ</a:t>
              </a:r>
              <a:r>
                <a:rPr lang="en-US" sz="1400" i="1" baseline="-25000" dirty="0">
                  <a:solidFill>
                    <a:schemeClr val="tx1">
                      <a:alpha val="19713"/>
                    </a:schemeClr>
                  </a:solidFill>
                  <a:latin typeface="Times New Roman" panose="02020603050405020304" pitchFamily="18" charset="0"/>
                  <a:ea typeface="Calibri"/>
                  <a:cs typeface="Times New Roman" panose="02020603050405020304" pitchFamily="18" charset="0"/>
                </a:rPr>
                <a:t>chains</a:t>
              </a:r>
              <a:r>
                <a:rPr lang="en-US" sz="1400" dirty="0">
                  <a:solidFill>
                    <a:schemeClr val="tx1">
                      <a:alpha val="19713"/>
                    </a:schemeClr>
                  </a:solidFill>
                  <a:latin typeface="Times New Roman" panose="02020603050405020304" pitchFamily="18" charset="0"/>
                  <a:ea typeface="Calibri"/>
                  <a:cs typeface="Times New Roman" panose="02020603050405020304" pitchFamily="18" charset="0"/>
                </a:rPr>
                <a:t>, </a:t>
              </a:r>
              <a:r>
                <a:rPr lang="el-GR" sz="1400" b="0" i="0" dirty="0">
                  <a:solidFill>
                    <a:schemeClr val="tx1">
                      <a:alpha val="19713"/>
                    </a:schemeClr>
                  </a:solidFill>
                  <a:effectLst/>
                  <a:latin typeface="Times New Roman" panose="02020603050405020304" pitchFamily="18" charset="0"/>
                  <a:cs typeface="Times New Roman" panose="02020603050405020304" pitchFamily="18" charset="0"/>
                </a:rPr>
                <a:t>σ</a:t>
              </a:r>
              <a:r>
                <a:rPr lang="en-US" sz="1400" b="0" i="1" baseline="-25000" dirty="0">
                  <a:solidFill>
                    <a:schemeClr val="tx1">
                      <a:alpha val="19713"/>
                    </a:schemeClr>
                  </a:solidFill>
                  <a:effectLst/>
                  <a:latin typeface="Times New Roman" panose="02020603050405020304" pitchFamily="18" charset="0"/>
                  <a:cs typeface="Times New Roman" panose="02020603050405020304" pitchFamily="18" charset="0"/>
                </a:rPr>
                <a:t>chains</a:t>
              </a:r>
              <a:r>
                <a:rPr lang="en-US" sz="1400" b="0" i="0" dirty="0">
                  <a:solidFill>
                    <a:schemeClr val="tx1">
                      <a:alpha val="19713"/>
                    </a:schemeClr>
                  </a:solidFill>
                  <a:effectLst/>
                  <a:latin typeface="Times New Roman" panose="02020603050405020304" pitchFamily="18" charset="0"/>
                  <a:cs typeface="Times New Roman" panose="02020603050405020304" pitchFamily="18" charset="0"/>
                </a:rPr>
                <a:t> </a:t>
              </a:r>
              <a:r>
                <a:rPr lang="en-US" sz="1400" dirty="0">
                  <a:solidFill>
                    <a:schemeClr val="tx1">
                      <a:alpha val="19713"/>
                    </a:schemeClr>
                  </a:solidFill>
                  <a:latin typeface="Times New Roman" panose="02020603050405020304" pitchFamily="18" charset="0"/>
                  <a:ea typeface="Calibri"/>
                  <a:cs typeface="Times New Roman" panose="02020603050405020304" pitchFamily="18" charset="0"/>
                </a:rPr>
                <a:t>= 0.99, 0.41 mm</a:t>
              </a:r>
            </a:p>
            <a:p>
              <a:r>
                <a:rPr lang="en-US" sz="1400" dirty="0">
                  <a:solidFill>
                    <a:schemeClr val="tx1">
                      <a:alpha val="19713"/>
                    </a:schemeClr>
                  </a:solidFill>
                  <a:latin typeface="Times New Roman" panose="02020603050405020304" pitchFamily="18" charset="0"/>
                  <a:ea typeface="Calibri"/>
                  <a:cs typeface="Times New Roman" panose="02020603050405020304" pitchFamily="18" charset="0"/>
                </a:rPr>
                <a:t>µ</a:t>
              </a:r>
              <a:r>
                <a:rPr lang="en-US" sz="1400" i="1" baseline="-25000" dirty="0">
                  <a:solidFill>
                    <a:schemeClr val="tx1">
                      <a:alpha val="19713"/>
                    </a:schemeClr>
                  </a:solidFill>
                  <a:latin typeface="Times New Roman" panose="02020603050405020304" pitchFamily="18" charset="0"/>
                  <a:ea typeface="Calibri"/>
                  <a:cs typeface="Times New Roman" panose="02020603050405020304" pitchFamily="18" charset="0"/>
                </a:rPr>
                <a:t>total</a:t>
              </a:r>
              <a:r>
                <a:rPr lang="en-US" sz="1400" dirty="0">
                  <a:solidFill>
                    <a:schemeClr val="tx1">
                      <a:alpha val="19713"/>
                    </a:schemeClr>
                  </a:solidFill>
                  <a:latin typeface="Times New Roman" panose="02020603050405020304" pitchFamily="18" charset="0"/>
                  <a:ea typeface="Calibri"/>
                  <a:cs typeface="Times New Roman" panose="02020603050405020304" pitchFamily="18" charset="0"/>
                </a:rPr>
                <a:t>, </a:t>
              </a:r>
              <a:r>
                <a:rPr lang="el-GR" sz="1400" b="0" i="0" dirty="0">
                  <a:solidFill>
                    <a:schemeClr val="tx1">
                      <a:alpha val="19713"/>
                    </a:schemeClr>
                  </a:solidFill>
                  <a:effectLst/>
                  <a:latin typeface="Times New Roman" panose="02020603050405020304" pitchFamily="18" charset="0"/>
                  <a:cs typeface="Times New Roman" panose="02020603050405020304" pitchFamily="18" charset="0"/>
                </a:rPr>
                <a:t>σ</a:t>
              </a:r>
              <a:r>
                <a:rPr lang="en-US" sz="1400" b="0" i="1" baseline="-25000" dirty="0">
                  <a:solidFill>
                    <a:schemeClr val="tx1">
                      <a:alpha val="19713"/>
                    </a:schemeClr>
                  </a:solidFill>
                  <a:effectLst/>
                  <a:latin typeface="Times New Roman" panose="02020603050405020304" pitchFamily="18" charset="0"/>
                  <a:cs typeface="Times New Roman" panose="02020603050405020304" pitchFamily="18" charset="0"/>
                </a:rPr>
                <a:t>total</a:t>
              </a:r>
              <a:r>
                <a:rPr lang="en-US" sz="1400" b="0" i="0" dirty="0">
                  <a:solidFill>
                    <a:schemeClr val="tx1">
                      <a:alpha val="19713"/>
                    </a:schemeClr>
                  </a:solidFill>
                  <a:effectLst/>
                  <a:latin typeface="Times New Roman" panose="02020603050405020304" pitchFamily="18" charset="0"/>
                  <a:cs typeface="Times New Roman" panose="02020603050405020304" pitchFamily="18" charset="0"/>
                </a:rPr>
                <a:t> </a:t>
              </a:r>
              <a:r>
                <a:rPr lang="en-US" sz="1400" dirty="0">
                  <a:solidFill>
                    <a:schemeClr val="tx1">
                      <a:alpha val="19713"/>
                    </a:schemeClr>
                  </a:solidFill>
                  <a:latin typeface="Times New Roman" panose="02020603050405020304" pitchFamily="18" charset="0"/>
                  <a:ea typeface="Calibri"/>
                  <a:cs typeface="Times New Roman" panose="02020603050405020304" pitchFamily="18" charset="0"/>
                </a:rPr>
                <a:t>= 0.52, 0.27 mm</a:t>
              </a:r>
              <a:endParaRPr lang="en-US" sz="1400" dirty="0">
                <a:solidFill>
                  <a:schemeClr val="tx1">
                    <a:alpha val="19713"/>
                  </a:schemeClr>
                </a:solidFill>
              </a:endParaRPr>
            </a:p>
          </p:txBody>
        </p:sp>
        <p:sp>
          <p:nvSpPr>
            <p:cNvPr id="11" name="TextBox 10">
              <a:extLst>
                <a:ext uri="{FF2B5EF4-FFF2-40B4-BE49-F238E27FC236}">
                  <a16:creationId xmlns:a16="http://schemas.microsoft.com/office/drawing/2014/main" id="{3CC62251-3501-BF49-9D8D-AAE8649A0299}"/>
                </a:ext>
              </a:extLst>
            </p:cNvPr>
            <p:cNvSpPr txBox="1"/>
            <p:nvPr/>
          </p:nvSpPr>
          <p:spPr>
            <a:xfrm>
              <a:off x="8441141" y="2318658"/>
              <a:ext cx="792205" cy="369332"/>
            </a:xfrm>
            <a:prstGeom prst="rect">
              <a:avLst/>
            </a:prstGeom>
            <a:noFill/>
          </p:spPr>
          <p:txBody>
            <a:bodyPr wrap="none" rtlCol="0">
              <a:spAutoFit/>
            </a:bodyPr>
            <a:lstStyle/>
            <a:p>
              <a:r>
                <a:rPr lang="en-US" dirty="0">
                  <a:solidFill>
                    <a:schemeClr val="tx1">
                      <a:alpha val="19713"/>
                    </a:schemeClr>
                  </a:solidFill>
                  <a:latin typeface="Times New Roman" panose="02020603050405020304" pitchFamily="18" charset="0"/>
                  <a:cs typeface="Times New Roman" panose="02020603050405020304" pitchFamily="18" charset="0"/>
                </a:rPr>
                <a:t>D</a:t>
              </a:r>
              <a:r>
                <a:rPr lang="en-US" baseline="-25000" dirty="0">
                  <a:solidFill>
                    <a:schemeClr val="tx1">
                      <a:alpha val="19713"/>
                    </a:schemeClr>
                  </a:solidFill>
                  <a:latin typeface="Times New Roman" panose="02020603050405020304" pitchFamily="18" charset="0"/>
                  <a:cs typeface="Times New Roman" panose="02020603050405020304" pitchFamily="18" charset="0"/>
                </a:rPr>
                <a:t>max</a:t>
              </a:r>
              <a:r>
                <a:rPr lang="en-US" dirty="0">
                  <a:solidFill>
                    <a:schemeClr val="tx1">
                      <a:alpha val="19713"/>
                    </a:schemeClr>
                  </a:solidFill>
                  <a:latin typeface="Times New Roman" panose="02020603050405020304" pitchFamily="18" charset="0"/>
                  <a:cs typeface="Times New Roman" panose="02020603050405020304" pitchFamily="18" charset="0"/>
                </a:rPr>
                <a:t>:{</a:t>
              </a:r>
              <a:endParaRPr lang="en-US" baseline="-25000" dirty="0">
                <a:solidFill>
                  <a:schemeClr val="tx1">
                    <a:alpha val="19713"/>
                  </a:schemeClr>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F56855DD-0A3B-A892-4D23-89B0E5AD9AF4}"/>
                </a:ext>
              </a:extLst>
            </p:cNvPr>
            <p:cNvSpPr txBox="1"/>
            <p:nvPr/>
          </p:nvSpPr>
          <p:spPr>
            <a:xfrm>
              <a:off x="11219921" y="2318658"/>
              <a:ext cx="295274" cy="369332"/>
            </a:xfrm>
            <a:prstGeom prst="rect">
              <a:avLst/>
            </a:prstGeom>
            <a:noFill/>
          </p:spPr>
          <p:txBody>
            <a:bodyPr wrap="none" rtlCol="0">
              <a:spAutoFit/>
            </a:bodyPr>
            <a:lstStyle/>
            <a:p>
              <a:r>
                <a:rPr lang="en-US" dirty="0">
                  <a:solidFill>
                    <a:schemeClr val="tx1">
                      <a:alpha val="19713"/>
                    </a:schemeClr>
                  </a:solidFill>
                  <a:latin typeface="Times New Roman" panose="02020603050405020304" pitchFamily="18" charset="0"/>
                  <a:cs typeface="Times New Roman" panose="02020603050405020304" pitchFamily="18" charset="0"/>
                </a:rPr>
                <a:t>}</a:t>
              </a:r>
            </a:p>
          </p:txBody>
        </p:sp>
      </p:grpSp>
      <p:grpSp>
        <p:nvGrpSpPr>
          <p:cNvPr id="30" name="Group 29">
            <a:extLst>
              <a:ext uri="{FF2B5EF4-FFF2-40B4-BE49-F238E27FC236}">
                <a16:creationId xmlns:a16="http://schemas.microsoft.com/office/drawing/2014/main" id="{DD3355DC-E9CA-ED79-FA58-D8AEFA476061}"/>
              </a:ext>
            </a:extLst>
          </p:cNvPr>
          <p:cNvGrpSpPr/>
          <p:nvPr/>
        </p:nvGrpSpPr>
        <p:grpSpPr>
          <a:xfrm>
            <a:off x="8199386" y="5104547"/>
            <a:ext cx="3226451" cy="523220"/>
            <a:chOff x="8199386" y="5104547"/>
            <a:chExt cx="3226451" cy="523220"/>
          </a:xfrm>
        </p:grpSpPr>
        <p:sp>
          <p:nvSpPr>
            <p:cNvPr id="24" name="TextBox 23">
              <a:extLst>
                <a:ext uri="{FF2B5EF4-FFF2-40B4-BE49-F238E27FC236}">
                  <a16:creationId xmlns:a16="http://schemas.microsoft.com/office/drawing/2014/main" id="{F82BBD2D-27FA-296C-0502-8306AA538063}"/>
                </a:ext>
              </a:extLst>
            </p:cNvPr>
            <p:cNvSpPr txBox="1"/>
            <p:nvPr/>
          </p:nvSpPr>
          <p:spPr>
            <a:xfrm>
              <a:off x="9395608" y="5104547"/>
              <a:ext cx="1915909" cy="523220"/>
            </a:xfrm>
            <a:prstGeom prst="rect">
              <a:avLst/>
            </a:prstGeom>
            <a:noFill/>
          </p:spPr>
          <p:txBody>
            <a:bodyPr wrap="none" rtlCol="0">
              <a:spAutoFit/>
            </a:bodyPr>
            <a:lstStyle/>
            <a:p>
              <a:r>
                <a:rPr lang="en-US" sz="1400" dirty="0">
                  <a:solidFill>
                    <a:schemeClr val="tx1">
                      <a:alpha val="20296"/>
                    </a:schemeClr>
                  </a:solidFill>
                  <a:latin typeface="Times New Roman" panose="02020603050405020304" pitchFamily="18" charset="0"/>
                  <a:ea typeface="Calibri"/>
                  <a:cs typeface="Times New Roman" panose="02020603050405020304" pitchFamily="18" charset="0"/>
                </a:rPr>
                <a:t>µ</a:t>
              </a:r>
              <a:r>
                <a:rPr lang="en-US" sz="1400" i="1" baseline="-25000" dirty="0">
                  <a:solidFill>
                    <a:schemeClr val="tx1">
                      <a:alpha val="20296"/>
                    </a:schemeClr>
                  </a:solidFill>
                  <a:latin typeface="Times New Roman" panose="02020603050405020304" pitchFamily="18" charset="0"/>
                  <a:ea typeface="Calibri"/>
                  <a:cs typeface="Times New Roman" panose="02020603050405020304" pitchFamily="18" charset="0"/>
                </a:rPr>
                <a:t>chains</a:t>
              </a:r>
              <a:r>
                <a:rPr lang="en-US" sz="1400" dirty="0">
                  <a:solidFill>
                    <a:schemeClr val="tx1">
                      <a:alpha val="20296"/>
                    </a:schemeClr>
                  </a:solidFill>
                  <a:latin typeface="Times New Roman" panose="02020603050405020304" pitchFamily="18" charset="0"/>
                  <a:ea typeface="Calibri"/>
                  <a:cs typeface="Times New Roman" panose="02020603050405020304" pitchFamily="18" charset="0"/>
                </a:rPr>
                <a:t>, </a:t>
              </a:r>
              <a:r>
                <a:rPr lang="el-GR" sz="1400" b="0" i="0" dirty="0">
                  <a:solidFill>
                    <a:schemeClr val="tx1">
                      <a:alpha val="20296"/>
                    </a:schemeClr>
                  </a:solidFill>
                  <a:effectLst/>
                  <a:latin typeface="Times New Roman" panose="02020603050405020304" pitchFamily="18" charset="0"/>
                  <a:cs typeface="Times New Roman" panose="02020603050405020304" pitchFamily="18" charset="0"/>
                </a:rPr>
                <a:t>σ</a:t>
              </a:r>
              <a:r>
                <a:rPr lang="en-US" sz="1400" b="0" i="1" baseline="-25000" dirty="0">
                  <a:solidFill>
                    <a:schemeClr val="tx1">
                      <a:alpha val="20296"/>
                    </a:schemeClr>
                  </a:solidFill>
                  <a:effectLst/>
                  <a:latin typeface="Times New Roman" panose="02020603050405020304" pitchFamily="18" charset="0"/>
                  <a:cs typeface="Times New Roman" panose="02020603050405020304" pitchFamily="18" charset="0"/>
                </a:rPr>
                <a:t>chains</a:t>
              </a:r>
              <a:r>
                <a:rPr lang="en-US" sz="1400" b="0" i="0" dirty="0">
                  <a:solidFill>
                    <a:schemeClr val="tx1">
                      <a:alpha val="20296"/>
                    </a:schemeClr>
                  </a:solidFill>
                  <a:effectLst/>
                  <a:latin typeface="Times New Roman" panose="02020603050405020304" pitchFamily="18" charset="0"/>
                  <a:cs typeface="Times New Roman" panose="02020603050405020304" pitchFamily="18" charset="0"/>
                </a:rPr>
                <a:t> </a:t>
              </a:r>
              <a:r>
                <a:rPr lang="en-US" sz="1400" dirty="0">
                  <a:solidFill>
                    <a:schemeClr val="tx1">
                      <a:alpha val="20296"/>
                    </a:schemeClr>
                  </a:solidFill>
                  <a:latin typeface="Times New Roman" panose="02020603050405020304" pitchFamily="18" charset="0"/>
                  <a:ea typeface="Calibri"/>
                  <a:cs typeface="Times New Roman" panose="02020603050405020304" pitchFamily="18" charset="0"/>
                </a:rPr>
                <a:t>= 0.4, 0.09</a:t>
              </a:r>
            </a:p>
            <a:p>
              <a:r>
                <a:rPr lang="en-US" sz="1400" dirty="0">
                  <a:solidFill>
                    <a:schemeClr val="tx1">
                      <a:alpha val="20296"/>
                    </a:schemeClr>
                  </a:solidFill>
                  <a:latin typeface="Times New Roman" panose="02020603050405020304" pitchFamily="18" charset="0"/>
                  <a:ea typeface="Calibri"/>
                  <a:cs typeface="Times New Roman" panose="02020603050405020304" pitchFamily="18" charset="0"/>
                </a:rPr>
                <a:t>µ</a:t>
              </a:r>
              <a:r>
                <a:rPr lang="en-US" sz="1400" i="1" baseline="-25000" dirty="0">
                  <a:solidFill>
                    <a:schemeClr val="tx1">
                      <a:alpha val="20296"/>
                    </a:schemeClr>
                  </a:solidFill>
                  <a:latin typeface="Times New Roman" panose="02020603050405020304" pitchFamily="18" charset="0"/>
                  <a:ea typeface="Calibri"/>
                  <a:cs typeface="Times New Roman" panose="02020603050405020304" pitchFamily="18" charset="0"/>
                </a:rPr>
                <a:t>total</a:t>
              </a:r>
              <a:r>
                <a:rPr lang="en-US" sz="1400" dirty="0">
                  <a:solidFill>
                    <a:schemeClr val="tx1">
                      <a:alpha val="20296"/>
                    </a:schemeClr>
                  </a:solidFill>
                  <a:latin typeface="Times New Roman" panose="02020603050405020304" pitchFamily="18" charset="0"/>
                  <a:ea typeface="Calibri"/>
                  <a:cs typeface="Times New Roman" panose="02020603050405020304" pitchFamily="18" charset="0"/>
                </a:rPr>
                <a:t>, </a:t>
              </a:r>
              <a:r>
                <a:rPr lang="el-GR" sz="1400" b="0" i="0" dirty="0">
                  <a:solidFill>
                    <a:schemeClr val="tx1">
                      <a:alpha val="20296"/>
                    </a:schemeClr>
                  </a:solidFill>
                  <a:effectLst/>
                  <a:latin typeface="Times New Roman" panose="02020603050405020304" pitchFamily="18" charset="0"/>
                  <a:cs typeface="Times New Roman" panose="02020603050405020304" pitchFamily="18" charset="0"/>
                </a:rPr>
                <a:t>σ</a:t>
              </a:r>
              <a:r>
                <a:rPr lang="en-US" sz="1400" b="0" i="1" baseline="-25000" dirty="0">
                  <a:solidFill>
                    <a:schemeClr val="tx1">
                      <a:alpha val="20296"/>
                    </a:schemeClr>
                  </a:solidFill>
                  <a:effectLst/>
                  <a:latin typeface="Times New Roman" panose="02020603050405020304" pitchFamily="18" charset="0"/>
                  <a:cs typeface="Times New Roman" panose="02020603050405020304" pitchFamily="18" charset="0"/>
                </a:rPr>
                <a:t>total</a:t>
              </a:r>
              <a:r>
                <a:rPr lang="en-US" sz="1400" b="0" i="0" dirty="0">
                  <a:solidFill>
                    <a:schemeClr val="tx1">
                      <a:alpha val="20296"/>
                    </a:schemeClr>
                  </a:solidFill>
                  <a:effectLst/>
                  <a:latin typeface="Times New Roman" panose="02020603050405020304" pitchFamily="18" charset="0"/>
                  <a:cs typeface="Times New Roman" panose="02020603050405020304" pitchFamily="18" charset="0"/>
                </a:rPr>
                <a:t> </a:t>
              </a:r>
              <a:r>
                <a:rPr lang="en-US" sz="1400" dirty="0">
                  <a:solidFill>
                    <a:schemeClr val="tx1">
                      <a:alpha val="20296"/>
                    </a:schemeClr>
                  </a:solidFill>
                  <a:latin typeface="Times New Roman" panose="02020603050405020304" pitchFamily="18" charset="0"/>
                  <a:ea typeface="Calibri"/>
                  <a:cs typeface="Times New Roman" panose="02020603050405020304" pitchFamily="18" charset="0"/>
                </a:rPr>
                <a:t>0.58, 0.13</a:t>
              </a:r>
              <a:endParaRPr lang="en-US" sz="1400" dirty="0">
                <a:solidFill>
                  <a:schemeClr val="tx1">
                    <a:alpha val="20296"/>
                  </a:schemeClr>
                </a:solidFill>
              </a:endParaRPr>
            </a:p>
          </p:txBody>
        </p:sp>
        <p:sp>
          <p:nvSpPr>
            <p:cNvPr id="25" name="TextBox 24">
              <a:extLst>
                <a:ext uri="{FF2B5EF4-FFF2-40B4-BE49-F238E27FC236}">
                  <a16:creationId xmlns:a16="http://schemas.microsoft.com/office/drawing/2014/main" id="{31445414-0CB4-F958-F3FE-10AA896B9A54}"/>
                </a:ext>
              </a:extLst>
            </p:cNvPr>
            <p:cNvSpPr txBox="1"/>
            <p:nvPr/>
          </p:nvSpPr>
          <p:spPr>
            <a:xfrm>
              <a:off x="8199386" y="5181491"/>
              <a:ext cx="1366080" cy="369332"/>
            </a:xfrm>
            <a:prstGeom prst="rect">
              <a:avLst/>
            </a:prstGeom>
            <a:noFill/>
          </p:spPr>
          <p:txBody>
            <a:bodyPr wrap="none" rtlCol="0">
              <a:spAutoFit/>
            </a:bodyPr>
            <a:lstStyle/>
            <a:p>
              <a:r>
                <a:rPr lang="en-US" dirty="0">
                  <a:solidFill>
                    <a:schemeClr val="tx1">
                      <a:alpha val="20296"/>
                    </a:schemeClr>
                  </a:solidFill>
                  <a:latin typeface="Times New Roman" panose="02020603050405020304" pitchFamily="18" charset="0"/>
                  <a:cs typeface="Times New Roman" panose="02020603050405020304" pitchFamily="18" charset="0"/>
                </a:rPr>
                <a:t>Area Ratio:{</a:t>
              </a:r>
              <a:endParaRPr lang="en-US" baseline="-25000" dirty="0">
                <a:solidFill>
                  <a:schemeClr val="tx1">
                    <a:alpha val="20296"/>
                  </a:schemeClr>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971F5DD-5873-9C16-8E20-8F57A162BD82}"/>
                </a:ext>
              </a:extLst>
            </p:cNvPr>
            <p:cNvSpPr txBox="1"/>
            <p:nvPr/>
          </p:nvSpPr>
          <p:spPr>
            <a:xfrm>
              <a:off x="11130563" y="5181491"/>
              <a:ext cx="295274" cy="369332"/>
            </a:xfrm>
            <a:prstGeom prst="rect">
              <a:avLst/>
            </a:prstGeom>
            <a:noFill/>
          </p:spPr>
          <p:txBody>
            <a:bodyPr wrap="none" rtlCol="0">
              <a:spAutoFit/>
            </a:bodyPr>
            <a:lstStyle/>
            <a:p>
              <a:r>
                <a:rPr lang="en-US" dirty="0">
                  <a:solidFill>
                    <a:schemeClr val="tx1">
                      <a:alpha val="20296"/>
                    </a:schemeClr>
                  </a:solidFill>
                  <a:latin typeface="Times New Roman" panose="02020603050405020304" pitchFamily="18" charset="0"/>
                  <a:cs typeface="Times New Roman" panose="02020603050405020304" pitchFamily="18" charset="0"/>
                </a:rPr>
                <a:t>}</a:t>
              </a:r>
            </a:p>
          </p:txBody>
        </p:sp>
      </p:grpSp>
      <p:sp>
        <p:nvSpPr>
          <p:cNvPr id="27" name="TextBox 26">
            <a:extLst>
              <a:ext uri="{FF2B5EF4-FFF2-40B4-BE49-F238E27FC236}">
                <a16:creationId xmlns:a16="http://schemas.microsoft.com/office/drawing/2014/main" id="{2F436374-1B28-28FA-FFF0-EE8520AD3B60}"/>
              </a:ext>
            </a:extLst>
          </p:cNvPr>
          <p:cNvSpPr txBox="1"/>
          <p:nvPr/>
        </p:nvSpPr>
        <p:spPr>
          <a:xfrm rot="16200000">
            <a:off x="7096589" y="3664997"/>
            <a:ext cx="1191352" cy="369332"/>
          </a:xfrm>
          <a:prstGeom prst="rect">
            <a:avLst/>
          </a:prstGeom>
          <a:noFill/>
        </p:spPr>
        <p:txBody>
          <a:bodyPr wrap="square" rtlCol="0">
            <a:spAutoFit/>
          </a:bodyPr>
          <a:lstStyle/>
          <a:p>
            <a:r>
              <a:rPr lang="en-US" dirty="0">
                <a:solidFill>
                  <a:schemeClr val="tx1">
                    <a:alpha val="20028"/>
                  </a:schemeClr>
                </a:solidFill>
                <a:latin typeface="Times New Roman" panose="02020603050405020304" pitchFamily="18" charset="0"/>
                <a:cs typeface="Times New Roman" panose="02020603050405020304" pitchFamily="18" charset="0"/>
              </a:rPr>
              <a:t>Area Ratio</a:t>
            </a:r>
            <a:endParaRPr lang="en-US" baseline="-25000" dirty="0">
              <a:solidFill>
                <a:schemeClr val="tx1">
                  <a:alpha val="20028"/>
                </a:schemeClr>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BD9EA4F4-A42E-F2FC-1D9A-59592511CAF8}"/>
              </a:ext>
            </a:extLst>
          </p:cNvPr>
          <p:cNvSpPr txBox="1"/>
          <p:nvPr/>
        </p:nvSpPr>
        <p:spPr>
          <a:xfrm rot="16200000">
            <a:off x="7383527" y="966724"/>
            <a:ext cx="617477" cy="369332"/>
          </a:xfrm>
          <a:prstGeom prst="rect">
            <a:avLst/>
          </a:prstGeom>
          <a:noFill/>
        </p:spPr>
        <p:txBody>
          <a:bodyPr wrap="square" rtlCol="0">
            <a:spAutoFit/>
          </a:bodyPr>
          <a:lstStyle/>
          <a:p>
            <a:r>
              <a:rPr lang="en-US" dirty="0">
                <a:solidFill>
                  <a:schemeClr val="tx1">
                    <a:alpha val="20000"/>
                  </a:schemeClr>
                </a:solidFill>
                <a:latin typeface="Times New Roman" panose="02020603050405020304" pitchFamily="18" charset="0"/>
                <a:cs typeface="Times New Roman" panose="02020603050405020304" pitchFamily="18" charset="0"/>
              </a:rPr>
              <a:t>D</a:t>
            </a:r>
            <a:r>
              <a:rPr lang="en-US" baseline="-25000" dirty="0">
                <a:solidFill>
                  <a:schemeClr val="tx1">
                    <a:alpha val="20000"/>
                  </a:schemeClr>
                </a:solidFill>
                <a:latin typeface="Times New Roman" panose="02020603050405020304" pitchFamily="18" charset="0"/>
                <a:cs typeface="Times New Roman" panose="02020603050405020304" pitchFamily="18" charset="0"/>
              </a:rPr>
              <a:t>max</a:t>
            </a:r>
          </a:p>
        </p:txBody>
      </p:sp>
      <p:cxnSp>
        <p:nvCxnSpPr>
          <p:cNvPr id="28" name="Straight Arrow Connector 27">
            <a:extLst>
              <a:ext uri="{FF2B5EF4-FFF2-40B4-BE49-F238E27FC236}">
                <a16:creationId xmlns:a16="http://schemas.microsoft.com/office/drawing/2014/main" id="{655ACD0B-D349-DE7D-1A39-96DB236FA6E4}"/>
              </a:ext>
            </a:extLst>
          </p:cNvPr>
          <p:cNvCxnSpPr>
            <a:cxnSpLocks/>
          </p:cNvCxnSpPr>
          <p:nvPr/>
        </p:nvCxnSpPr>
        <p:spPr>
          <a:xfrm>
            <a:off x="7451431" y="2728033"/>
            <a:ext cx="4740569" cy="0"/>
          </a:xfrm>
          <a:prstGeom prst="straightConnector1">
            <a:avLst/>
          </a:prstGeom>
          <a:ln>
            <a:solidFill>
              <a:schemeClr val="accent1">
                <a:alpha val="20369"/>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015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56B0FD-13F2-37AA-D7F2-462D12254AE9}"/>
              </a:ext>
            </a:extLst>
          </p:cNvPr>
          <p:cNvSpPr txBox="1"/>
          <p:nvPr/>
        </p:nvSpPr>
        <p:spPr>
          <a:xfrm>
            <a:off x="7639667" y="5831953"/>
            <a:ext cx="4482303" cy="830997"/>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Chain aggregates have a higher D</a:t>
            </a:r>
            <a:r>
              <a:rPr lang="en-US" sz="1600" baseline="-25000" dirty="0">
                <a:latin typeface="Times New Roman" panose="02020603050405020304" pitchFamily="18" charset="0"/>
                <a:cs typeface="Times New Roman" panose="02020603050405020304" pitchFamily="18" charset="0"/>
              </a:rPr>
              <a:t>max</a:t>
            </a:r>
            <a:r>
              <a:rPr lang="en-US" sz="1600" dirty="0">
                <a:latin typeface="Times New Roman" panose="02020603050405020304" pitchFamily="18" charset="0"/>
                <a:cs typeface="Times New Roman" panose="02020603050405020304" pitchFamily="18" charset="0"/>
              </a:rPr>
              <a:t>, area  ratio, circularity, and complexity compared to all particles observed. Mainly focused on D</a:t>
            </a:r>
            <a:r>
              <a:rPr lang="en-US" sz="1600" baseline="-25000" dirty="0">
                <a:latin typeface="Times New Roman" panose="02020603050405020304" pitchFamily="18" charset="0"/>
                <a:cs typeface="Times New Roman" panose="02020603050405020304" pitchFamily="18" charset="0"/>
              </a:rPr>
              <a:t>max</a:t>
            </a:r>
            <a:r>
              <a:rPr lang="en-US" sz="1600" dirty="0">
                <a:latin typeface="Times New Roman" panose="02020603050405020304" pitchFamily="18" charset="0"/>
                <a:cs typeface="Times New Roman" panose="02020603050405020304" pitchFamily="18" charset="0"/>
              </a:rPr>
              <a:t> and area ratio.</a:t>
            </a:r>
          </a:p>
        </p:txBody>
      </p:sp>
      <p:sp>
        <p:nvSpPr>
          <p:cNvPr id="7" name="TextBox 6">
            <a:extLst>
              <a:ext uri="{FF2B5EF4-FFF2-40B4-BE49-F238E27FC236}">
                <a16:creationId xmlns:a16="http://schemas.microsoft.com/office/drawing/2014/main" id="{FF2F420A-1F91-373F-4D62-467686485659}"/>
              </a:ext>
            </a:extLst>
          </p:cNvPr>
          <p:cNvSpPr txBox="1"/>
          <p:nvPr/>
        </p:nvSpPr>
        <p:spPr>
          <a:xfrm>
            <a:off x="0" y="52945"/>
            <a:ext cx="166137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latin typeface="Times New Roman" panose="02020603050405020304" pitchFamily="18" charset="0"/>
                <a:ea typeface="Calibri"/>
                <a:cs typeface="Times New Roman" panose="02020603050405020304" pitchFamily="18" charset="0"/>
              </a:rPr>
              <a:t>CPI</a:t>
            </a:r>
            <a:endParaRPr lang="en-US" b="1" dirty="0">
              <a:latin typeface="Times New Roman" panose="02020603050405020304" pitchFamily="18" charset="0"/>
              <a:ea typeface="Calibri" panose="020F0502020204030204"/>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All Particle</a:t>
            </a:r>
          </a:p>
          <a:p>
            <a:r>
              <a:rPr lang="en-US" dirty="0">
                <a:latin typeface="Times New Roman" panose="02020603050405020304" pitchFamily="18" charset="0"/>
                <a:ea typeface="Calibri"/>
                <a:cs typeface="Times New Roman" panose="02020603050405020304" pitchFamily="18" charset="0"/>
              </a:rPr>
              <a:t>Properties</a:t>
            </a:r>
          </a:p>
          <a:p>
            <a:r>
              <a:rPr lang="en-US" sz="1800" dirty="0">
                <a:latin typeface="Times New Roman"/>
                <a:cs typeface="Times New Roman"/>
              </a:rPr>
              <a:t>≥</a:t>
            </a:r>
            <a:r>
              <a:rPr lang="en-US" dirty="0">
                <a:latin typeface="Times New Roman" panose="02020603050405020304" pitchFamily="18" charset="0"/>
                <a:ea typeface="Calibri"/>
                <a:cs typeface="Times New Roman" panose="02020603050405020304" pitchFamily="18" charset="0"/>
              </a:rPr>
              <a:t> 150 µm</a:t>
            </a:r>
          </a:p>
          <a:p>
            <a:endParaRPr lang="en-US" dirty="0">
              <a:latin typeface="Times New Roman" panose="02020603050405020304" pitchFamily="18" charset="0"/>
              <a:ea typeface="Calibri"/>
              <a:cs typeface="Times New Roman" panose="02020603050405020304" pitchFamily="18" charset="0"/>
            </a:endParaRPr>
          </a:p>
          <a:p>
            <a:endParaRPr lang="en-US" dirty="0">
              <a:latin typeface="Times New Roman" panose="02020603050405020304" pitchFamily="18" charset="0"/>
              <a:ea typeface="Calibri"/>
              <a:cs typeface="Times New Roman" panose="02020603050405020304" pitchFamily="18" charset="0"/>
            </a:endParaRPr>
          </a:p>
        </p:txBody>
      </p:sp>
      <p:sp>
        <p:nvSpPr>
          <p:cNvPr id="8" name="TextBox 7">
            <a:extLst>
              <a:ext uri="{FF2B5EF4-FFF2-40B4-BE49-F238E27FC236}">
                <a16:creationId xmlns:a16="http://schemas.microsoft.com/office/drawing/2014/main" id="{83DA0B9F-48DA-F9BB-3594-7DB6F44C8411}"/>
              </a:ext>
            </a:extLst>
          </p:cNvPr>
          <p:cNvSpPr txBox="1"/>
          <p:nvPr/>
        </p:nvSpPr>
        <p:spPr>
          <a:xfrm>
            <a:off x="0" y="3536372"/>
            <a:ext cx="146034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latin typeface="Times New Roman" panose="02020603050405020304" pitchFamily="18" charset="0"/>
                <a:cs typeface="Times New Roman" panose="02020603050405020304" pitchFamily="18" charset="0"/>
              </a:rPr>
              <a:t>CPI</a:t>
            </a:r>
          </a:p>
          <a:p>
            <a:r>
              <a:rPr lang="en-US" dirty="0">
                <a:latin typeface="Times New Roman" panose="02020603050405020304" pitchFamily="18" charset="0"/>
                <a:cs typeface="Times New Roman" panose="02020603050405020304" pitchFamily="18" charset="0"/>
              </a:rPr>
              <a:t>Classified Chain Aggregate</a:t>
            </a:r>
          </a:p>
          <a:p>
            <a:r>
              <a:rPr lang="en-US" dirty="0">
                <a:latin typeface="Times New Roman" panose="02020603050405020304" pitchFamily="18" charset="0"/>
                <a:ea typeface="Calibri"/>
                <a:cs typeface="Times New Roman" panose="02020603050405020304" pitchFamily="18" charset="0"/>
              </a:rPr>
              <a:t>Properties</a:t>
            </a:r>
          </a:p>
        </p:txBody>
      </p:sp>
      <p:cxnSp>
        <p:nvCxnSpPr>
          <p:cNvPr id="10" name="Straight Arrow Connector 9">
            <a:extLst>
              <a:ext uri="{FF2B5EF4-FFF2-40B4-BE49-F238E27FC236}">
                <a16:creationId xmlns:a16="http://schemas.microsoft.com/office/drawing/2014/main" id="{C2B8E8E9-5210-2B6C-7D05-5206B887D146}"/>
              </a:ext>
            </a:extLst>
          </p:cNvPr>
          <p:cNvCxnSpPr>
            <a:cxnSpLocks/>
          </p:cNvCxnSpPr>
          <p:nvPr/>
        </p:nvCxnSpPr>
        <p:spPr>
          <a:xfrm>
            <a:off x="61728" y="3431348"/>
            <a:ext cx="7382872" cy="0"/>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5" name="Picture 4" descr="A group of graphs showing the size of a person&#10;&#10;Description automatically generated with medium confidence">
            <a:extLst>
              <a:ext uri="{FF2B5EF4-FFF2-40B4-BE49-F238E27FC236}">
                <a16:creationId xmlns:a16="http://schemas.microsoft.com/office/drawing/2014/main" id="{6152DE26-243B-E073-ED92-349181BAAE8F}"/>
              </a:ext>
            </a:extLst>
          </p:cNvPr>
          <p:cNvPicPr>
            <a:picLocks noChangeAspect="1"/>
          </p:cNvPicPr>
          <p:nvPr/>
        </p:nvPicPr>
        <p:blipFill rotWithShape="1">
          <a:blip r:embed="rId2"/>
          <a:srcRect l="2130" r="51427" b="52738"/>
          <a:stretch/>
        </p:blipFill>
        <p:spPr>
          <a:xfrm>
            <a:off x="7829789" y="22634"/>
            <a:ext cx="4129645" cy="2296024"/>
          </a:xfrm>
          <a:prstGeom prst="rect">
            <a:avLst/>
          </a:prstGeom>
        </p:spPr>
      </p:pic>
      <p:sp>
        <p:nvSpPr>
          <p:cNvPr id="3" name="Slide Number Placeholder 10">
            <a:extLst>
              <a:ext uri="{FF2B5EF4-FFF2-40B4-BE49-F238E27FC236}">
                <a16:creationId xmlns:a16="http://schemas.microsoft.com/office/drawing/2014/main" id="{4DBB6BA3-32BA-21D6-C6B8-1B307EC74858}"/>
              </a:ext>
            </a:extLst>
          </p:cNvPr>
          <p:cNvSpPr txBox="1">
            <a:spLocks/>
          </p:cNvSpPr>
          <p:nvPr/>
        </p:nvSpPr>
        <p:spPr>
          <a:xfrm>
            <a:off x="-2321011" y="65106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FE814-68E4-0C4A-BCC3-703C26BE2070}" type="slidenum">
              <a:rPr lang="en-US" b="1" dirty="0" smtClean="0">
                <a:solidFill>
                  <a:schemeClr val="tx1"/>
                </a:solidFill>
                <a:latin typeface="Times New Roman"/>
                <a:cs typeface="Times New Roman"/>
              </a:rPr>
              <a:pPr/>
              <a:t>13</a:t>
            </a:fld>
            <a:endParaRPr lang="en-US" dirty="0">
              <a:solidFill>
                <a:schemeClr val="tx1"/>
              </a:solidFill>
              <a:latin typeface="Times New Roman"/>
              <a:cs typeface="Times New Roman"/>
            </a:endParaRPr>
          </a:p>
        </p:txBody>
      </p:sp>
      <p:pic>
        <p:nvPicPr>
          <p:cNvPr id="13" name="Picture 12" descr="A group of blue lines&#10;&#10;Description automatically generated">
            <a:extLst>
              <a:ext uri="{FF2B5EF4-FFF2-40B4-BE49-F238E27FC236}">
                <a16:creationId xmlns:a16="http://schemas.microsoft.com/office/drawing/2014/main" id="{2446B772-70B0-6DB2-1934-69CC68DB6045}"/>
              </a:ext>
            </a:extLst>
          </p:cNvPr>
          <p:cNvPicPr>
            <a:picLocks noChangeAspect="1"/>
          </p:cNvPicPr>
          <p:nvPr/>
        </p:nvPicPr>
        <p:blipFill>
          <a:blip r:embed="rId3"/>
          <a:stretch>
            <a:fillRect/>
          </a:stretch>
        </p:blipFill>
        <p:spPr>
          <a:xfrm>
            <a:off x="1560656" y="3530741"/>
            <a:ext cx="5787342" cy="3297607"/>
          </a:xfrm>
          <a:prstGeom prst="rect">
            <a:avLst/>
          </a:prstGeom>
        </p:spPr>
      </p:pic>
      <p:pic>
        <p:nvPicPr>
          <p:cNvPr id="14" name="Picture 13" descr="A group of blue lines&#10;&#10;Description automatically generated">
            <a:extLst>
              <a:ext uri="{FF2B5EF4-FFF2-40B4-BE49-F238E27FC236}">
                <a16:creationId xmlns:a16="http://schemas.microsoft.com/office/drawing/2014/main" id="{7218D9D4-BAC6-1187-FC5F-D21D455E6F84}"/>
              </a:ext>
            </a:extLst>
          </p:cNvPr>
          <p:cNvPicPr>
            <a:picLocks noChangeAspect="1"/>
          </p:cNvPicPr>
          <p:nvPr/>
        </p:nvPicPr>
        <p:blipFill>
          <a:blip r:embed="rId4"/>
          <a:stretch>
            <a:fillRect/>
          </a:stretch>
        </p:blipFill>
        <p:spPr>
          <a:xfrm>
            <a:off x="1560656" y="34349"/>
            <a:ext cx="5787342" cy="3297607"/>
          </a:xfrm>
          <a:prstGeom prst="rect">
            <a:avLst/>
          </a:prstGeom>
        </p:spPr>
      </p:pic>
      <p:cxnSp>
        <p:nvCxnSpPr>
          <p:cNvPr id="16" name="Straight Arrow Connector 15">
            <a:extLst>
              <a:ext uri="{FF2B5EF4-FFF2-40B4-BE49-F238E27FC236}">
                <a16:creationId xmlns:a16="http://schemas.microsoft.com/office/drawing/2014/main" id="{0A2F0878-0B87-A51A-5E27-8AAB3B2A7317}"/>
              </a:ext>
            </a:extLst>
          </p:cNvPr>
          <p:cNvCxnSpPr>
            <a:cxnSpLocks/>
          </p:cNvCxnSpPr>
          <p:nvPr/>
        </p:nvCxnSpPr>
        <p:spPr>
          <a:xfrm flipH="1" flipV="1">
            <a:off x="7437769" y="19027"/>
            <a:ext cx="13662" cy="679212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FBCF4B4-0E50-00FB-55CC-0EF39A7EA3A3}"/>
              </a:ext>
            </a:extLst>
          </p:cNvPr>
          <p:cNvSpPr/>
          <p:nvPr/>
        </p:nvSpPr>
        <p:spPr>
          <a:xfrm>
            <a:off x="7626005" y="5880777"/>
            <a:ext cx="4495965" cy="83571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3">
            <a:extLst>
              <a:ext uri="{FF2B5EF4-FFF2-40B4-BE49-F238E27FC236}">
                <a16:creationId xmlns:a16="http://schemas.microsoft.com/office/drawing/2014/main" id="{068D56E2-655D-3D24-00C2-ABC0CBAD4DF8}"/>
              </a:ext>
            </a:extLst>
          </p:cNvPr>
          <p:cNvPicPr>
            <a:picLocks noGrp="1" noChangeAspect="1"/>
          </p:cNvPicPr>
          <p:nvPr>
            <p:ph idx="1"/>
          </p:nvPr>
        </p:nvPicPr>
        <p:blipFill rotWithShape="1">
          <a:blip r:embed="rId2"/>
          <a:srcRect l="84095" t="51591" r="1931" b="41184"/>
          <a:stretch/>
        </p:blipFill>
        <p:spPr>
          <a:xfrm>
            <a:off x="8854188" y="119623"/>
            <a:ext cx="2188848" cy="620605"/>
          </a:xfrm>
        </p:spPr>
      </p:pic>
      <p:pic>
        <p:nvPicPr>
          <p:cNvPr id="20" name="Picture 19" descr="A group of graphs showing the size of a person&#10;&#10;Description automatically generated with medium confidence">
            <a:extLst>
              <a:ext uri="{FF2B5EF4-FFF2-40B4-BE49-F238E27FC236}">
                <a16:creationId xmlns:a16="http://schemas.microsoft.com/office/drawing/2014/main" id="{E4C41FF5-D17F-FF8E-86FD-E2586D269882}"/>
              </a:ext>
            </a:extLst>
          </p:cNvPr>
          <p:cNvPicPr>
            <a:picLocks noChangeAspect="1"/>
          </p:cNvPicPr>
          <p:nvPr/>
        </p:nvPicPr>
        <p:blipFill rotWithShape="1">
          <a:blip r:embed="rId2"/>
          <a:srcRect l="2288" t="50000" r="51427"/>
          <a:stretch/>
        </p:blipFill>
        <p:spPr>
          <a:xfrm>
            <a:off x="7829789" y="2703951"/>
            <a:ext cx="4121098" cy="2432304"/>
          </a:xfrm>
          <a:prstGeom prst="rect">
            <a:avLst/>
          </a:prstGeom>
        </p:spPr>
      </p:pic>
      <p:grpSp>
        <p:nvGrpSpPr>
          <p:cNvPr id="31" name="Group 30">
            <a:extLst>
              <a:ext uri="{FF2B5EF4-FFF2-40B4-BE49-F238E27FC236}">
                <a16:creationId xmlns:a16="http://schemas.microsoft.com/office/drawing/2014/main" id="{BAD1AF9B-3E8C-F968-E307-BFD7BE148CF1}"/>
              </a:ext>
            </a:extLst>
          </p:cNvPr>
          <p:cNvGrpSpPr/>
          <p:nvPr/>
        </p:nvGrpSpPr>
        <p:grpSpPr>
          <a:xfrm>
            <a:off x="8441141" y="2241714"/>
            <a:ext cx="3074054" cy="523220"/>
            <a:chOff x="8441141" y="2241714"/>
            <a:chExt cx="3074054" cy="523220"/>
          </a:xfrm>
        </p:grpSpPr>
        <p:sp>
          <p:nvSpPr>
            <p:cNvPr id="9" name="TextBox 8">
              <a:extLst>
                <a:ext uri="{FF2B5EF4-FFF2-40B4-BE49-F238E27FC236}">
                  <a16:creationId xmlns:a16="http://schemas.microsoft.com/office/drawing/2014/main" id="{689132E7-09F8-0AFD-943E-A5386464BDCD}"/>
                </a:ext>
              </a:extLst>
            </p:cNvPr>
            <p:cNvSpPr txBox="1"/>
            <p:nvPr/>
          </p:nvSpPr>
          <p:spPr>
            <a:xfrm>
              <a:off x="9071309" y="2241714"/>
              <a:ext cx="2329484" cy="523220"/>
            </a:xfrm>
            <a:prstGeom prst="rect">
              <a:avLst/>
            </a:prstGeom>
            <a:noFill/>
          </p:spPr>
          <p:txBody>
            <a:bodyPr wrap="none" rtlCol="0">
              <a:spAutoFit/>
            </a:bodyPr>
            <a:lstStyle/>
            <a:p>
              <a:r>
                <a:rPr lang="en-US" sz="1400" dirty="0">
                  <a:latin typeface="Times New Roman" panose="02020603050405020304" pitchFamily="18" charset="0"/>
                  <a:ea typeface="Calibri"/>
                  <a:cs typeface="Times New Roman" panose="02020603050405020304" pitchFamily="18" charset="0"/>
                </a:rPr>
                <a:t>µ</a:t>
              </a:r>
              <a:r>
                <a:rPr lang="en-US" sz="1400" i="1" baseline="-25000" dirty="0">
                  <a:latin typeface="Times New Roman" panose="02020603050405020304" pitchFamily="18" charset="0"/>
                  <a:ea typeface="Calibri"/>
                  <a:cs typeface="Times New Roman" panose="02020603050405020304" pitchFamily="18" charset="0"/>
                </a:rPr>
                <a:t>chains</a:t>
              </a:r>
              <a:r>
                <a:rPr lang="en-US" sz="1400" dirty="0">
                  <a:latin typeface="Times New Roman" panose="02020603050405020304" pitchFamily="18" charset="0"/>
                  <a:ea typeface="Calibri"/>
                  <a:cs typeface="Times New Roman" panose="02020603050405020304" pitchFamily="18" charset="0"/>
                </a:rPr>
                <a:t>, </a:t>
              </a:r>
              <a:r>
                <a:rPr lang="el-GR" sz="1400" b="0" i="0" dirty="0">
                  <a:effectLst/>
                  <a:latin typeface="Times New Roman" panose="02020603050405020304" pitchFamily="18" charset="0"/>
                  <a:cs typeface="Times New Roman" panose="02020603050405020304" pitchFamily="18" charset="0"/>
                </a:rPr>
                <a:t>σ</a:t>
              </a:r>
              <a:r>
                <a:rPr lang="en-US" sz="1400" b="0" i="1" baseline="-25000" dirty="0">
                  <a:effectLst/>
                  <a:latin typeface="Times New Roman" panose="02020603050405020304" pitchFamily="18" charset="0"/>
                  <a:cs typeface="Times New Roman" panose="02020603050405020304" pitchFamily="18" charset="0"/>
                </a:rPr>
                <a:t>chains</a:t>
              </a:r>
              <a:r>
                <a:rPr lang="en-US" sz="1400" b="0" i="0" dirty="0">
                  <a:effectLst/>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Calibri"/>
                  <a:cs typeface="Times New Roman" panose="02020603050405020304" pitchFamily="18" charset="0"/>
                </a:rPr>
                <a:t>= 0.99, 0.41 mm</a:t>
              </a:r>
            </a:p>
            <a:p>
              <a:r>
                <a:rPr lang="en-US" sz="1400" dirty="0">
                  <a:latin typeface="Times New Roman" panose="02020603050405020304" pitchFamily="18" charset="0"/>
                  <a:ea typeface="Calibri"/>
                  <a:cs typeface="Times New Roman" panose="02020603050405020304" pitchFamily="18" charset="0"/>
                </a:rPr>
                <a:t>µ</a:t>
              </a:r>
              <a:r>
                <a:rPr lang="en-US" sz="1400" i="1" baseline="-25000" dirty="0">
                  <a:latin typeface="Times New Roman" panose="02020603050405020304" pitchFamily="18" charset="0"/>
                  <a:ea typeface="Calibri"/>
                  <a:cs typeface="Times New Roman" panose="02020603050405020304" pitchFamily="18" charset="0"/>
                </a:rPr>
                <a:t>total</a:t>
              </a:r>
              <a:r>
                <a:rPr lang="en-US" sz="1400" dirty="0">
                  <a:latin typeface="Times New Roman" panose="02020603050405020304" pitchFamily="18" charset="0"/>
                  <a:ea typeface="Calibri"/>
                  <a:cs typeface="Times New Roman" panose="02020603050405020304" pitchFamily="18" charset="0"/>
                </a:rPr>
                <a:t>, </a:t>
              </a:r>
              <a:r>
                <a:rPr lang="el-GR" sz="1400" b="0" i="0" dirty="0">
                  <a:effectLst/>
                  <a:latin typeface="Times New Roman" panose="02020603050405020304" pitchFamily="18" charset="0"/>
                  <a:cs typeface="Times New Roman" panose="02020603050405020304" pitchFamily="18" charset="0"/>
                </a:rPr>
                <a:t>σ</a:t>
              </a:r>
              <a:r>
                <a:rPr lang="en-US" sz="1400" b="0" i="1" baseline="-25000" dirty="0">
                  <a:effectLst/>
                  <a:latin typeface="Times New Roman" panose="02020603050405020304" pitchFamily="18" charset="0"/>
                  <a:cs typeface="Times New Roman" panose="02020603050405020304" pitchFamily="18" charset="0"/>
                </a:rPr>
                <a:t>total</a:t>
              </a:r>
              <a:r>
                <a:rPr lang="en-US" sz="1400" b="0" i="0" dirty="0">
                  <a:effectLst/>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Calibri"/>
                  <a:cs typeface="Times New Roman" panose="02020603050405020304" pitchFamily="18" charset="0"/>
                </a:rPr>
                <a:t>= 0.52, 0.27 mm</a:t>
              </a:r>
              <a:endParaRPr lang="en-US" sz="1400" dirty="0"/>
            </a:p>
          </p:txBody>
        </p:sp>
        <p:sp>
          <p:nvSpPr>
            <p:cNvPr id="11" name="TextBox 10">
              <a:extLst>
                <a:ext uri="{FF2B5EF4-FFF2-40B4-BE49-F238E27FC236}">
                  <a16:creationId xmlns:a16="http://schemas.microsoft.com/office/drawing/2014/main" id="{3CC62251-3501-BF49-9D8D-AAE8649A0299}"/>
                </a:ext>
              </a:extLst>
            </p:cNvPr>
            <p:cNvSpPr txBox="1"/>
            <p:nvPr/>
          </p:nvSpPr>
          <p:spPr>
            <a:xfrm>
              <a:off x="8441141" y="2318658"/>
              <a:ext cx="79220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a:t>
              </a:r>
              <a:r>
                <a:rPr lang="en-US" baseline="-25000" dirty="0">
                  <a:latin typeface="Times New Roman" panose="02020603050405020304" pitchFamily="18" charset="0"/>
                  <a:cs typeface="Times New Roman" panose="02020603050405020304" pitchFamily="18" charset="0"/>
                </a:rPr>
                <a:t>max</a:t>
              </a:r>
              <a:r>
                <a:rPr lang="en-US" dirty="0">
                  <a:latin typeface="Times New Roman" panose="02020603050405020304" pitchFamily="18" charset="0"/>
                  <a:cs typeface="Times New Roman" panose="02020603050405020304" pitchFamily="18" charset="0"/>
                </a:rPr>
                <a:t>:{</a:t>
              </a:r>
              <a:endParaRPr lang="en-US" baseline="-250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F56855DD-0A3B-A892-4D23-89B0E5AD9AF4}"/>
                </a:ext>
              </a:extLst>
            </p:cNvPr>
            <p:cNvSpPr txBox="1"/>
            <p:nvPr/>
          </p:nvSpPr>
          <p:spPr>
            <a:xfrm>
              <a:off x="11219921" y="2318658"/>
              <a:ext cx="2952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a:r>
            </a:p>
          </p:txBody>
        </p:sp>
      </p:grpSp>
      <p:grpSp>
        <p:nvGrpSpPr>
          <p:cNvPr id="30" name="Group 29">
            <a:extLst>
              <a:ext uri="{FF2B5EF4-FFF2-40B4-BE49-F238E27FC236}">
                <a16:creationId xmlns:a16="http://schemas.microsoft.com/office/drawing/2014/main" id="{DD3355DC-E9CA-ED79-FA58-D8AEFA476061}"/>
              </a:ext>
            </a:extLst>
          </p:cNvPr>
          <p:cNvGrpSpPr/>
          <p:nvPr/>
        </p:nvGrpSpPr>
        <p:grpSpPr>
          <a:xfrm>
            <a:off x="8199386" y="5104547"/>
            <a:ext cx="3226451" cy="523220"/>
            <a:chOff x="8199386" y="5104547"/>
            <a:chExt cx="3226451" cy="523220"/>
          </a:xfrm>
        </p:grpSpPr>
        <p:sp>
          <p:nvSpPr>
            <p:cNvPr id="24" name="TextBox 23">
              <a:extLst>
                <a:ext uri="{FF2B5EF4-FFF2-40B4-BE49-F238E27FC236}">
                  <a16:creationId xmlns:a16="http://schemas.microsoft.com/office/drawing/2014/main" id="{F82BBD2D-27FA-296C-0502-8306AA538063}"/>
                </a:ext>
              </a:extLst>
            </p:cNvPr>
            <p:cNvSpPr txBox="1"/>
            <p:nvPr/>
          </p:nvSpPr>
          <p:spPr>
            <a:xfrm>
              <a:off x="9395608" y="5104547"/>
              <a:ext cx="1915909" cy="523220"/>
            </a:xfrm>
            <a:prstGeom prst="rect">
              <a:avLst/>
            </a:prstGeom>
            <a:noFill/>
          </p:spPr>
          <p:txBody>
            <a:bodyPr wrap="none" rtlCol="0">
              <a:spAutoFit/>
            </a:bodyPr>
            <a:lstStyle/>
            <a:p>
              <a:r>
                <a:rPr lang="en-US" sz="1400" dirty="0">
                  <a:latin typeface="Times New Roman" panose="02020603050405020304" pitchFamily="18" charset="0"/>
                  <a:ea typeface="Calibri"/>
                  <a:cs typeface="Times New Roman" panose="02020603050405020304" pitchFamily="18" charset="0"/>
                </a:rPr>
                <a:t>µ</a:t>
              </a:r>
              <a:r>
                <a:rPr lang="en-US" sz="1400" i="1" baseline="-25000" dirty="0">
                  <a:latin typeface="Times New Roman" panose="02020603050405020304" pitchFamily="18" charset="0"/>
                  <a:ea typeface="Calibri"/>
                  <a:cs typeface="Times New Roman" panose="02020603050405020304" pitchFamily="18" charset="0"/>
                </a:rPr>
                <a:t>chains</a:t>
              </a:r>
              <a:r>
                <a:rPr lang="en-US" sz="1400" dirty="0">
                  <a:latin typeface="Times New Roman" panose="02020603050405020304" pitchFamily="18" charset="0"/>
                  <a:ea typeface="Calibri"/>
                  <a:cs typeface="Times New Roman" panose="02020603050405020304" pitchFamily="18" charset="0"/>
                </a:rPr>
                <a:t>, </a:t>
              </a:r>
              <a:r>
                <a:rPr lang="el-GR" sz="1400" b="0" i="0" dirty="0">
                  <a:effectLst/>
                  <a:latin typeface="Times New Roman" panose="02020603050405020304" pitchFamily="18" charset="0"/>
                  <a:cs typeface="Times New Roman" panose="02020603050405020304" pitchFamily="18" charset="0"/>
                </a:rPr>
                <a:t>σ</a:t>
              </a:r>
              <a:r>
                <a:rPr lang="en-US" sz="1400" b="0" i="1" baseline="-25000" dirty="0">
                  <a:effectLst/>
                  <a:latin typeface="Times New Roman" panose="02020603050405020304" pitchFamily="18" charset="0"/>
                  <a:cs typeface="Times New Roman" panose="02020603050405020304" pitchFamily="18" charset="0"/>
                </a:rPr>
                <a:t>chains</a:t>
              </a:r>
              <a:r>
                <a:rPr lang="en-US" sz="1400" b="0" i="0" dirty="0">
                  <a:effectLst/>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Calibri"/>
                  <a:cs typeface="Times New Roman" panose="02020603050405020304" pitchFamily="18" charset="0"/>
                </a:rPr>
                <a:t>= 0.4, 0.09</a:t>
              </a:r>
            </a:p>
            <a:p>
              <a:r>
                <a:rPr lang="en-US" sz="1400" dirty="0">
                  <a:latin typeface="Times New Roman" panose="02020603050405020304" pitchFamily="18" charset="0"/>
                  <a:ea typeface="Calibri"/>
                  <a:cs typeface="Times New Roman" panose="02020603050405020304" pitchFamily="18" charset="0"/>
                </a:rPr>
                <a:t>µ</a:t>
              </a:r>
              <a:r>
                <a:rPr lang="en-US" sz="1400" i="1" baseline="-25000" dirty="0">
                  <a:latin typeface="Times New Roman" panose="02020603050405020304" pitchFamily="18" charset="0"/>
                  <a:ea typeface="Calibri"/>
                  <a:cs typeface="Times New Roman" panose="02020603050405020304" pitchFamily="18" charset="0"/>
                </a:rPr>
                <a:t>total</a:t>
              </a:r>
              <a:r>
                <a:rPr lang="en-US" sz="1400" dirty="0">
                  <a:latin typeface="Times New Roman" panose="02020603050405020304" pitchFamily="18" charset="0"/>
                  <a:ea typeface="Calibri"/>
                  <a:cs typeface="Times New Roman" panose="02020603050405020304" pitchFamily="18" charset="0"/>
                </a:rPr>
                <a:t>, </a:t>
              </a:r>
              <a:r>
                <a:rPr lang="el-GR" sz="1400" b="0" i="0" dirty="0">
                  <a:effectLst/>
                  <a:latin typeface="Times New Roman" panose="02020603050405020304" pitchFamily="18" charset="0"/>
                  <a:cs typeface="Times New Roman" panose="02020603050405020304" pitchFamily="18" charset="0"/>
                </a:rPr>
                <a:t>σ</a:t>
              </a:r>
              <a:r>
                <a:rPr lang="en-US" sz="1400" b="0" i="1" baseline="-25000" dirty="0">
                  <a:effectLst/>
                  <a:latin typeface="Times New Roman" panose="02020603050405020304" pitchFamily="18" charset="0"/>
                  <a:cs typeface="Times New Roman" panose="02020603050405020304" pitchFamily="18" charset="0"/>
                </a:rPr>
                <a:t>total</a:t>
              </a:r>
              <a:r>
                <a:rPr lang="en-US" sz="1400" b="0" i="0" dirty="0">
                  <a:effectLst/>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Calibri"/>
                  <a:cs typeface="Times New Roman" panose="02020603050405020304" pitchFamily="18" charset="0"/>
                </a:rPr>
                <a:t>0.58, 0.13</a:t>
              </a:r>
              <a:endParaRPr lang="en-US" sz="1400" dirty="0"/>
            </a:p>
          </p:txBody>
        </p:sp>
        <p:sp>
          <p:nvSpPr>
            <p:cNvPr id="25" name="TextBox 24">
              <a:extLst>
                <a:ext uri="{FF2B5EF4-FFF2-40B4-BE49-F238E27FC236}">
                  <a16:creationId xmlns:a16="http://schemas.microsoft.com/office/drawing/2014/main" id="{31445414-0CB4-F958-F3FE-10AA896B9A54}"/>
                </a:ext>
              </a:extLst>
            </p:cNvPr>
            <p:cNvSpPr txBox="1"/>
            <p:nvPr/>
          </p:nvSpPr>
          <p:spPr>
            <a:xfrm>
              <a:off x="8199386" y="5181491"/>
              <a:ext cx="136608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Area Ratio:{</a:t>
              </a:r>
              <a:endParaRPr lang="en-US" baseline="-250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971F5DD-5873-9C16-8E20-8F57A162BD82}"/>
                </a:ext>
              </a:extLst>
            </p:cNvPr>
            <p:cNvSpPr txBox="1"/>
            <p:nvPr/>
          </p:nvSpPr>
          <p:spPr>
            <a:xfrm>
              <a:off x="11130563" y="5181491"/>
              <a:ext cx="2952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a:r>
            </a:p>
          </p:txBody>
        </p:sp>
      </p:grpSp>
      <p:sp>
        <p:nvSpPr>
          <p:cNvPr id="27" name="TextBox 26">
            <a:extLst>
              <a:ext uri="{FF2B5EF4-FFF2-40B4-BE49-F238E27FC236}">
                <a16:creationId xmlns:a16="http://schemas.microsoft.com/office/drawing/2014/main" id="{2F436374-1B28-28FA-FFF0-EE8520AD3B60}"/>
              </a:ext>
            </a:extLst>
          </p:cNvPr>
          <p:cNvSpPr txBox="1"/>
          <p:nvPr/>
        </p:nvSpPr>
        <p:spPr>
          <a:xfrm rot="16200000">
            <a:off x="7096589" y="3664997"/>
            <a:ext cx="119135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Area Ratio</a:t>
            </a:r>
            <a:endParaRPr lang="en-US" baseline="-250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BD9EA4F4-A42E-F2FC-1D9A-59592511CAF8}"/>
              </a:ext>
            </a:extLst>
          </p:cNvPr>
          <p:cNvSpPr txBox="1"/>
          <p:nvPr/>
        </p:nvSpPr>
        <p:spPr>
          <a:xfrm rot="16200000">
            <a:off x="7383527" y="966724"/>
            <a:ext cx="61747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a:t>
            </a:r>
            <a:r>
              <a:rPr lang="en-US" baseline="-25000" dirty="0">
                <a:latin typeface="Times New Roman" panose="02020603050405020304" pitchFamily="18" charset="0"/>
                <a:cs typeface="Times New Roman" panose="02020603050405020304" pitchFamily="18" charset="0"/>
              </a:rPr>
              <a:t>max</a:t>
            </a:r>
          </a:p>
        </p:txBody>
      </p:sp>
      <p:sp>
        <p:nvSpPr>
          <p:cNvPr id="32" name="Rectangle 31">
            <a:extLst>
              <a:ext uri="{FF2B5EF4-FFF2-40B4-BE49-F238E27FC236}">
                <a16:creationId xmlns:a16="http://schemas.microsoft.com/office/drawing/2014/main" id="{E4C928C3-634B-00BD-49E0-6C379DD2C6E5}"/>
              </a:ext>
            </a:extLst>
          </p:cNvPr>
          <p:cNvSpPr/>
          <p:nvPr/>
        </p:nvSpPr>
        <p:spPr>
          <a:xfrm>
            <a:off x="1482112" y="34349"/>
            <a:ext cx="5887658" cy="158907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B8E3CAA-C229-035A-B72C-5D4D7F963C06}"/>
              </a:ext>
            </a:extLst>
          </p:cNvPr>
          <p:cNvSpPr/>
          <p:nvPr/>
        </p:nvSpPr>
        <p:spPr>
          <a:xfrm>
            <a:off x="1482109" y="3506883"/>
            <a:ext cx="5887658" cy="158907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Arrow Connector 33">
            <a:extLst>
              <a:ext uri="{FF2B5EF4-FFF2-40B4-BE49-F238E27FC236}">
                <a16:creationId xmlns:a16="http://schemas.microsoft.com/office/drawing/2014/main" id="{44F32F69-4BE9-4767-7D27-731C0E4A7A56}"/>
              </a:ext>
            </a:extLst>
          </p:cNvPr>
          <p:cNvCxnSpPr>
            <a:cxnSpLocks/>
          </p:cNvCxnSpPr>
          <p:nvPr/>
        </p:nvCxnSpPr>
        <p:spPr>
          <a:xfrm>
            <a:off x="7451431" y="2728033"/>
            <a:ext cx="4740569" cy="0"/>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944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atellite image of a hurricane&#10;&#10;Description automatically generated">
            <a:extLst>
              <a:ext uri="{FF2B5EF4-FFF2-40B4-BE49-F238E27FC236}">
                <a16:creationId xmlns:a16="http://schemas.microsoft.com/office/drawing/2014/main" id="{0BDFAC23-2152-D5D9-32C4-4402886A43EF}"/>
              </a:ext>
            </a:extLst>
          </p:cNvPr>
          <p:cNvPicPr>
            <a:picLocks noGrp="1" noChangeAspect="1"/>
          </p:cNvPicPr>
          <p:nvPr>
            <p:ph idx="1"/>
          </p:nvPr>
        </p:nvPicPr>
        <p:blipFill rotWithShape="1">
          <a:blip r:embed="rId2"/>
          <a:srcRect t="11862" r="18311"/>
          <a:stretch/>
        </p:blipFill>
        <p:spPr>
          <a:xfrm>
            <a:off x="5988788" y="708206"/>
            <a:ext cx="4843336" cy="5262288"/>
          </a:xfrm>
        </p:spPr>
      </p:pic>
      <p:sp>
        <p:nvSpPr>
          <p:cNvPr id="2" name="TextBox 1">
            <a:extLst>
              <a:ext uri="{FF2B5EF4-FFF2-40B4-BE49-F238E27FC236}">
                <a16:creationId xmlns:a16="http://schemas.microsoft.com/office/drawing/2014/main" id="{8432991A-173F-53AA-85FB-8CDDC5F2AD76}"/>
              </a:ext>
            </a:extLst>
          </p:cNvPr>
          <p:cNvSpPr txBox="1"/>
          <p:nvPr/>
        </p:nvSpPr>
        <p:spPr>
          <a:xfrm rot="16200000">
            <a:off x="10256058" y="2699470"/>
            <a:ext cx="3254417" cy="584775"/>
          </a:xfrm>
          <a:prstGeom prst="rect">
            <a:avLst/>
          </a:prstGeom>
          <a:noFill/>
        </p:spPr>
        <p:txBody>
          <a:bodyPr wrap="none" lIns="91440" tIns="45720" rIns="91440" bIns="45720" rtlCol="0" anchor="t">
            <a:spAutoFit/>
          </a:bodyPr>
          <a:lstStyle/>
          <a:p>
            <a:pPr algn="ctr"/>
            <a:r>
              <a:rPr lang="en-US" sz="1600" dirty="0">
                <a:latin typeface="Times New Roman"/>
                <a:cs typeface="Times New Roman"/>
              </a:rPr>
              <a:t>2D-S Particle Concentration [[#/cm</a:t>
            </a:r>
            <a:r>
              <a:rPr lang="en-US" sz="1600" baseline="30000" dirty="0">
                <a:latin typeface="Times New Roman"/>
                <a:cs typeface="Times New Roman"/>
              </a:rPr>
              <a:t>3</a:t>
            </a:r>
            <a:r>
              <a:rPr lang="en-US" sz="1600" dirty="0">
                <a:latin typeface="Times New Roman"/>
                <a:cs typeface="Times New Roman"/>
              </a:rPr>
              <a:t>]</a:t>
            </a:r>
          </a:p>
          <a:p>
            <a:pPr algn="ctr"/>
            <a:r>
              <a:rPr lang="en-US" sz="1600" dirty="0">
                <a:latin typeface="Times New Roman"/>
                <a:cs typeface="Times New Roman"/>
              </a:rPr>
              <a:t>D</a:t>
            </a:r>
            <a:r>
              <a:rPr lang="en-US" sz="1600" baseline="-25000" dirty="0">
                <a:latin typeface="Times New Roman"/>
                <a:cs typeface="Times New Roman"/>
              </a:rPr>
              <a:t>max</a:t>
            </a:r>
            <a:r>
              <a:rPr lang="en-US" sz="1600" dirty="0">
                <a:latin typeface="Times New Roman"/>
                <a:cs typeface="Times New Roman"/>
              </a:rPr>
              <a:t> ≥ 475 µm, Area Ratio ≤ 0.5</a:t>
            </a:r>
          </a:p>
        </p:txBody>
      </p:sp>
      <p:sp>
        <p:nvSpPr>
          <p:cNvPr id="3" name="TextBox 2">
            <a:extLst>
              <a:ext uri="{FF2B5EF4-FFF2-40B4-BE49-F238E27FC236}">
                <a16:creationId xmlns:a16="http://schemas.microsoft.com/office/drawing/2014/main" id="{DA83E356-6E71-BE01-D8BD-12C8E4FC1121}"/>
              </a:ext>
            </a:extLst>
          </p:cNvPr>
          <p:cNvSpPr txBox="1"/>
          <p:nvPr/>
        </p:nvSpPr>
        <p:spPr>
          <a:xfrm>
            <a:off x="0" y="-39562"/>
            <a:ext cx="10851881" cy="523220"/>
          </a:xfrm>
          <a:prstGeom prst="rect">
            <a:avLst/>
          </a:prstGeom>
          <a:noFill/>
        </p:spPr>
        <p:txBody>
          <a:bodyPr wrap="none" lIns="91440" tIns="45720" rIns="91440" bIns="45720" rtlCol="0" anchor="t">
            <a:spAutoFit/>
          </a:bodyPr>
          <a:lstStyle/>
          <a:p>
            <a:r>
              <a:rPr lang="en-US" sz="2800" b="1" dirty="0">
                <a:latin typeface="Times New Roman"/>
                <a:cs typeface="Times New Roman"/>
              </a:rPr>
              <a:t>Applying CPI D</a:t>
            </a:r>
            <a:r>
              <a:rPr lang="en-US" sz="2800" b="1" baseline="-25000" dirty="0">
                <a:latin typeface="Times New Roman"/>
                <a:cs typeface="Times New Roman"/>
              </a:rPr>
              <a:t>max</a:t>
            </a:r>
            <a:r>
              <a:rPr lang="en-US" sz="2800" b="1" dirty="0">
                <a:latin typeface="Times New Roman"/>
                <a:cs typeface="Times New Roman"/>
              </a:rPr>
              <a:t> &amp; Area Ratio Thresholds on CPI &amp; </a:t>
            </a:r>
            <a:r>
              <a:rPr lang="en-US" sz="2800" b="1" dirty="0">
                <a:solidFill>
                  <a:srgbClr val="0700C2"/>
                </a:solidFill>
                <a:latin typeface="Times New Roman"/>
                <a:cs typeface="Times New Roman"/>
              </a:rPr>
              <a:t>2D-S</a:t>
            </a:r>
            <a:r>
              <a:rPr lang="en-US" sz="2800" b="1" dirty="0">
                <a:latin typeface="Times New Roman"/>
                <a:cs typeface="Times New Roman"/>
              </a:rPr>
              <a:t> particles</a:t>
            </a:r>
          </a:p>
        </p:txBody>
      </p:sp>
      <p:pic>
        <p:nvPicPr>
          <p:cNvPr id="14" name="Content Placeholder 3" descr="A satellite image of a hurricane&#10;&#10;Description automatically generated">
            <a:extLst>
              <a:ext uri="{FF2B5EF4-FFF2-40B4-BE49-F238E27FC236}">
                <a16:creationId xmlns:a16="http://schemas.microsoft.com/office/drawing/2014/main" id="{060AC6C2-8830-E095-1F8E-F2F78D4A9DC3}"/>
              </a:ext>
            </a:extLst>
          </p:cNvPr>
          <p:cNvPicPr>
            <a:picLocks noChangeAspect="1"/>
          </p:cNvPicPr>
          <p:nvPr/>
        </p:nvPicPr>
        <p:blipFill rotWithShape="1">
          <a:blip r:embed="rId2"/>
          <a:srcRect l="83252" t="-94" r="4065" b="-162"/>
          <a:stretch/>
        </p:blipFill>
        <p:spPr>
          <a:xfrm>
            <a:off x="10922680" y="0"/>
            <a:ext cx="751960" cy="5985819"/>
          </a:xfrm>
          <a:prstGeom prst="rect">
            <a:avLst/>
          </a:prstGeom>
        </p:spPr>
      </p:pic>
      <p:sp>
        <p:nvSpPr>
          <p:cNvPr id="6" name="Slide Number Placeholder 10">
            <a:extLst>
              <a:ext uri="{FF2B5EF4-FFF2-40B4-BE49-F238E27FC236}">
                <a16:creationId xmlns:a16="http://schemas.microsoft.com/office/drawing/2014/main" id="{F8FD323E-4DAF-B6B7-E84C-7CC4C990222B}"/>
              </a:ext>
            </a:extLst>
          </p:cNvPr>
          <p:cNvSpPr txBox="1">
            <a:spLocks/>
          </p:cNvSpPr>
          <p:nvPr/>
        </p:nvSpPr>
        <p:spPr>
          <a:xfrm>
            <a:off x="9353796" y="637939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FE814-68E4-0C4A-BCC3-703C26BE2070}" type="slidenum">
              <a:rPr lang="en-US" b="1" dirty="0" smtClean="0">
                <a:solidFill>
                  <a:schemeClr val="tx1"/>
                </a:solidFill>
                <a:latin typeface="Times New Roman"/>
                <a:cs typeface="Times New Roman"/>
              </a:rPr>
              <a:pPr/>
              <a:t>14</a:t>
            </a:fld>
            <a:endParaRPr lang="en-US" dirty="0">
              <a:solidFill>
                <a:schemeClr val="tx1"/>
              </a:solidFill>
              <a:latin typeface="Times New Roman"/>
              <a:cs typeface="Times New Roman"/>
            </a:endParaRPr>
          </a:p>
        </p:txBody>
      </p:sp>
      <p:sp>
        <p:nvSpPr>
          <p:cNvPr id="17" name="TextBox 16">
            <a:extLst>
              <a:ext uri="{FF2B5EF4-FFF2-40B4-BE49-F238E27FC236}">
                <a16:creationId xmlns:a16="http://schemas.microsoft.com/office/drawing/2014/main" id="{88594748-337C-21FE-DBB6-EA0C79711D58}"/>
              </a:ext>
            </a:extLst>
          </p:cNvPr>
          <p:cNvSpPr txBox="1"/>
          <p:nvPr/>
        </p:nvSpPr>
        <p:spPr>
          <a:xfrm>
            <a:off x="6328926" y="5382972"/>
            <a:ext cx="4623895" cy="369332"/>
          </a:xfrm>
          <a:prstGeom prst="rect">
            <a:avLst/>
          </a:prstGeom>
          <a:noFill/>
        </p:spPr>
        <p:txBody>
          <a:bodyPr wrap="none" rtlCol="0">
            <a:spAutoFit/>
          </a:bodyPr>
          <a:lstStyle/>
          <a:p>
            <a:r>
              <a:rPr lang="en-US">
                <a:solidFill>
                  <a:srgbClr val="FF18D9"/>
                </a:solidFill>
                <a:highlight>
                  <a:srgbClr val="FFFF00"/>
                </a:highlight>
                <a:latin typeface="Times New Roman" panose="02020603050405020304" pitchFamily="18" charset="0"/>
                <a:cs typeface="Times New Roman" panose="02020603050405020304" pitchFamily="18" charset="0"/>
              </a:rPr>
              <a:t>Pink ‘X’ – Cloud/Intra-Cloud Lightning Strokes</a:t>
            </a:r>
          </a:p>
        </p:txBody>
      </p:sp>
      <p:sp>
        <p:nvSpPr>
          <p:cNvPr id="19" name="TextBox 18">
            <a:extLst>
              <a:ext uri="{FF2B5EF4-FFF2-40B4-BE49-F238E27FC236}">
                <a16:creationId xmlns:a16="http://schemas.microsoft.com/office/drawing/2014/main" id="{C5F8620F-E49F-6AAD-92AF-97B43A5E3BFD}"/>
              </a:ext>
            </a:extLst>
          </p:cNvPr>
          <p:cNvSpPr txBox="1"/>
          <p:nvPr/>
        </p:nvSpPr>
        <p:spPr>
          <a:xfrm>
            <a:off x="6328926" y="5626632"/>
            <a:ext cx="4668779" cy="369332"/>
          </a:xfrm>
          <a:prstGeom prst="rect">
            <a:avLst/>
          </a:prstGeom>
          <a:noFill/>
        </p:spPr>
        <p:txBody>
          <a:bodyPr wrap="none" rtlCol="0">
            <a:spAutoFit/>
          </a:bodyPr>
          <a:lstStyle/>
          <a:p>
            <a:r>
              <a:rPr lang="en-US" dirty="0">
                <a:solidFill>
                  <a:srgbClr val="0700C2"/>
                </a:solidFill>
                <a:highlight>
                  <a:srgbClr val="FFFF00"/>
                </a:highlight>
                <a:latin typeface="Times New Roman" panose="02020603050405020304" pitchFamily="18" charset="0"/>
                <a:cs typeface="Times New Roman" panose="02020603050405020304" pitchFamily="18" charset="0"/>
              </a:rPr>
              <a:t>Blue ‘     ’ – Cloud-to-Ground Lightning Strokes</a:t>
            </a:r>
          </a:p>
        </p:txBody>
      </p:sp>
      <p:sp>
        <p:nvSpPr>
          <p:cNvPr id="21" name="Triangle 31">
            <a:extLst>
              <a:ext uri="{FF2B5EF4-FFF2-40B4-BE49-F238E27FC236}">
                <a16:creationId xmlns:a16="http://schemas.microsoft.com/office/drawing/2014/main" id="{73B59BF5-9F6B-25D7-8EC9-ED190C565C92}"/>
              </a:ext>
            </a:extLst>
          </p:cNvPr>
          <p:cNvSpPr/>
          <p:nvPr/>
        </p:nvSpPr>
        <p:spPr>
          <a:xfrm rot="10800000">
            <a:off x="6970188" y="5702067"/>
            <a:ext cx="288861" cy="20972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620793C-5630-A009-B6C2-38EF49010055}"/>
              </a:ext>
            </a:extLst>
          </p:cNvPr>
          <p:cNvSpPr txBox="1"/>
          <p:nvPr/>
        </p:nvSpPr>
        <p:spPr>
          <a:xfrm>
            <a:off x="5722099" y="6632893"/>
            <a:ext cx="65545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u="sng" dirty="0">
                <a:solidFill>
                  <a:schemeClr val="bg1">
                    <a:lumMod val="50000"/>
                  </a:schemeClr>
                </a:solidFill>
                <a:latin typeface="Times New Roman"/>
                <a:cs typeface="Arial"/>
              </a:rPr>
              <a:t>104th AMS Annual Meeting – First Symposium on Cloud Physics: Cloud Properties in Winter Storms II</a:t>
            </a:r>
          </a:p>
        </p:txBody>
      </p:sp>
      <p:pic>
        <p:nvPicPr>
          <p:cNvPr id="25" name="Picture 24" descr="A red and white airplane&#10;&#10;Description automatically generated">
            <a:extLst>
              <a:ext uri="{FF2B5EF4-FFF2-40B4-BE49-F238E27FC236}">
                <a16:creationId xmlns:a16="http://schemas.microsoft.com/office/drawing/2014/main" id="{CF9C1EE6-3F23-6102-ABBF-49DFB64CD459}"/>
              </a:ext>
            </a:extLst>
          </p:cNvPr>
          <p:cNvPicPr>
            <a:picLocks noChangeAspect="1"/>
          </p:cNvPicPr>
          <p:nvPr/>
        </p:nvPicPr>
        <p:blipFill>
          <a:blip r:embed="rId3"/>
          <a:stretch>
            <a:fillRect/>
          </a:stretch>
        </p:blipFill>
        <p:spPr>
          <a:xfrm rot="3180000">
            <a:off x="8898074" y="3584952"/>
            <a:ext cx="212607" cy="204133"/>
          </a:xfrm>
          <a:prstGeom prst="rect">
            <a:avLst/>
          </a:prstGeom>
        </p:spPr>
      </p:pic>
      <p:cxnSp>
        <p:nvCxnSpPr>
          <p:cNvPr id="27" name="Straight Arrow Connector 26">
            <a:extLst>
              <a:ext uri="{FF2B5EF4-FFF2-40B4-BE49-F238E27FC236}">
                <a16:creationId xmlns:a16="http://schemas.microsoft.com/office/drawing/2014/main" id="{41989A4B-917A-0169-DF6C-2A4301C9C040}"/>
              </a:ext>
            </a:extLst>
          </p:cNvPr>
          <p:cNvCxnSpPr/>
          <p:nvPr/>
        </p:nvCxnSpPr>
        <p:spPr>
          <a:xfrm flipV="1">
            <a:off x="6627009" y="4981737"/>
            <a:ext cx="859974" cy="4905"/>
          </a:xfrm>
          <a:prstGeom prst="straightConnector1">
            <a:avLst/>
          </a:prstGeom>
          <a:ln w="57150">
            <a:solidFill>
              <a:schemeClr val="accent6">
                <a:lumMod val="20000"/>
                <a:lumOff val="80000"/>
              </a:schemeClr>
            </a:solidFill>
            <a:headEnd type="none"/>
            <a:tailEnd type="none"/>
          </a:ln>
        </p:spPr>
        <p:style>
          <a:lnRef idx="3">
            <a:schemeClr val="dk1"/>
          </a:lnRef>
          <a:fillRef idx="0">
            <a:schemeClr val="dk1"/>
          </a:fillRef>
          <a:effectRef idx="2">
            <a:schemeClr val="dk1"/>
          </a:effectRef>
          <a:fontRef idx="minor">
            <a:schemeClr val="tx1"/>
          </a:fontRef>
        </p:style>
      </p:cxnSp>
      <p:sp>
        <p:nvSpPr>
          <p:cNvPr id="29" name="TextBox 28">
            <a:extLst>
              <a:ext uri="{FF2B5EF4-FFF2-40B4-BE49-F238E27FC236}">
                <a16:creationId xmlns:a16="http://schemas.microsoft.com/office/drawing/2014/main" id="{9DA6048C-CB2F-B75C-6D20-B3A8833062E6}"/>
              </a:ext>
            </a:extLst>
          </p:cNvPr>
          <p:cNvSpPr txBox="1"/>
          <p:nvPr/>
        </p:nvSpPr>
        <p:spPr>
          <a:xfrm>
            <a:off x="6561115" y="4527730"/>
            <a:ext cx="1097538"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E2EFD9"/>
                </a:solidFill>
                <a:latin typeface="Times New Roman"/>
                <a:ea typeface="Calibri"/>
                <a:cs typeface="Calibri"/>
              </a:rPr>
              <a:t>50 km</a:t>
            </a:r>
          </a:p>
        </p:txBody>
      </p:sp>
      <p:cxnSp>
        <p:nvCxnSpPr>
          <p:cNvPr id="31" name="Straight Arrow Connector 30">
            <a:extLst>
              <a:ext uri="{FF2B5EF4-FFF2-40B4-BE49-F238E27FC236}">
                <a16:creationId xmlns:a16="http://schemas.microsoft.com/office/drawing/2014/main" id="{C8E58254-2F5F-1B09-2958-7C4E156DC9F7}"/>
              </a:ext>
            </a:extLst>
          </p:cNvPr>
          <p:cNvCxnSpPr>
            <a:cxnSpLocks/>
          </p:cNvCxnSpPr>
          <p:nvPr/>
        </p:nvCxnSpPr>
        <p:spPr>
          <a:xfrm flipH="1" flipV="1">
            <a:off x="7507917" y="4863102"/>
            <a:ext cx="8309" cy="215811"/>
          </a:xfrm>
          <a:prstGeom prst="straightConnector1">
            <a:avLst/>
          </a:prstGeom>
          <a:ln w="57150">
            <a:solidFill>
              <a:schemeClr val="accent6">
                <a:lumMod val="20000"/>
                <a:lumOff val="80000"/>
              </a:schemeClr>
            </a:solidFill>
            <a:headEnd type="none"/>
            <a:tailEnd type="non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E2CCE551-ACFE-8D3B-8B03-804FC2860B33}"/>
              </a:ext>
            </a:extLst>
          </p:cNvPr>
          <p:cNvCxnSpPr>
            <a:cxnSpLocks/>
          </p:cNvCxnSpPr>
          <p:nvPr/>
        </p:nvCxnSpPr>
        <p:spPr>
          <a:xfrm flipH="1" flipV="1">
            <a:off x="6606445" y="4872283"/>
            <a:ext cx="8309" cy="215811"/>
          </a:xfrm>
          <a:prstGeom prst="straightConnector1">
            <a:avLst/>
          </a:prstGeom>
          <a:ln w="57150">
            <a:solidFill>
              <a:schemeClr val="accent6">
                <a:lumMod val="20000"/>
                <a:lumOff val="80000"/>
              </a:schemeClr>
            </a:solidFill>
            <a:headEnd type="none"/>
            <a:tailEnd type="none"/>
          </a:ln>
        </p:spPr>
        <p:style>
          <a:lnRef idx="3">
            <a:schemeClr val="dk1"/>
          </a:lnRef>
          <a:fillRef idx="0">
            <a:schemeClr val="dk1"/>
          </a:fillRef>
          <a:effectRef idx="2">
            <a:schemeClr val="dk1"/>
          </a:effectRef>
          <a:fontRef idx="minor">
            <a:schemeClr val="tx1"/>
          </a:fontRef>
        </p:style>
      </p:cxnSp>
      <p:pic>
        <p:nvPicPr>
          <p:cNvPr id="5" name="Picture 4" descr="A screenshot of a graph&#10;&#10;Description automatically generated">
            <a:extLst>
              <a:ext uri="{FF2B5EF4-FFF2-40B4-BE49-F238E27FC236}">
                <a16:creationId xmlns:a16="http://schemas.microsoft.com/office/drawing/2014/main" id="{B9A29B43-5F2E-0547-08EB-096140555678}"/>
              </a:ext>
            </a:extLst>
          </p:cNvPr>
          <p:cNvPicPr>
            <a:picLocks noChangeAspect="1"/>
          </p:cNvPicPr>
          <p:nvPr/>
        </p:nvPicPr>
        <p:blipFill rotWithShape="1">
          <a:blip r:embed="rId4"/>
          <a:srcRect l="3417" r="3057" b="47761"/>
          <a:stretch/>
        </p:blipFill>
        <p:spPr>
          <a:xfrm>
            <a:off x="490886" y="478245"/>
            <a:ext cx="5153042" cy="2774310"/>
          </a:xfrm>
          <a:prstGeom prst="rect">
            <a:avLst/>
          </a:prstGeom>
        </p:spPr>
      </p:pic>
      <p:sp>
        <p:nvSpPr>
          <p:cNvPr id="8" name="TextBox 7">
            <a:extLst>
              <a:ext uri="{FF2B5EF4-FFF2-40B4-BE49-F238E27FC236}">
                <a16:creationId xmlns:a16="http://schemas.microsoft.com/office/drawing/2014/main" id="{131D267E-4749-C3A7-968A-2B765EAFED5A}"/>
              </a:ext>
            </a:extLst>
          </p:cNvPr>
          <p:cNvSpPr txBox="1"/>
          <p:nvPr/>
        </p:nvSpPr>
        <p:spPr>
          <a:xfrm rot="16200000">
            <a:off x="-1562582" y="1720357"/>
            <a:ext cx="3765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err="1">
                <a:latin typeface="Times New Roman"/>
                <a:ea typeface="Calibri"/>
                <a:cs typeface="Calibri"/>
              </a:rPr>
              <a:t>D</a:t>
            </a:r>
            <a:r>
              <a:rPr lang="en-US" sz="1400" baseline="-25000" dirty="0" err="1">
                <a:latin typeface="Times New Roman"/>
                <a:ea typeface="Calibri"/>
                <a:cs typeface="Calibri"/>
              </a:rPr>
              <a:t>max</a:t>
            </a:r>
            <a:r>
              <a:rPr lang="en-US" sz="1400" dirty="0">
                <a:latin typeface="Times New Roman"/>
                <a:ea typeface="Calibri"/>
                <a:cs typeface="Calibri"/>
              </a:rPr>
              <a:t> ≥ 475 µm &amp; Area Ratio ≤ 0.5</a:t>
            </a:r>
          </a:p>
        </p:txBody>
      </p:sp>
      <p:sp>
        <p:nvSpPr>
          <p:cNvPr id="9" name="TextBox 8">
            <a:extLst>
              <a:ext uri="{FF2B5EF4-FFF2-40B4-BE49-F238E27FC236}">
                <a16:creationId xmlns:a16="http://schemas.microsoft.com/office/drawing/2014/main" id="{09FCFB2C-5E14-E986-26EB-2BD358AC03B3}"/>
              </a:ext>
            </a:extLst>
          </p:cNvPr>
          <p:cNvSpPr txBox="1"/>
          <p:nvPr/>
        </p:nvSpPr>
        <p:spPr>
          <a:xfrm>
            <a:off x="1061012" y="674438"/>
            <a:ext cx="41418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Times New Roman"/>
                <a:cs typeface="Times New Roman"/>
              </a:rPr>
              <a:t>Cloud Particle Imager (CPI) Particles [#/10s]</a:t>
            </a:r>
            <a:endParaRPr lang="en-US" b="1">
              <a:ea typeface="Calibri" panose="020F0502020204030204"/>
              <a:cs typeface="Calibri" panose="020F0502020204030204"/>
            </a:endParaRPr>
          </a:p>
        </p:txBody>
      </p:sp>
      <p:pic>
        <p:nvPicPr>
          <p:cNvPr id="10" name="Picture 9" descr="A screenshot of a graph&#10;&#10;Description automatically generated">
            <a:extLst>
              <a:ext uri="{FF2B5EF4-FFF2-40B4-BE49-F238E27FC236}">
                <a16:creationId xmlns:a16="http://schemas.microsoft.com/office/drawing/2014/main" id="{E6E06995-598A-A3AB-1881-E46191879974}"/>
              </a:ext>
            </a:extLst>
          </p:cNvPr>
          <p:cNvPicPr>
            <a:picLocks noChangeAspect="1"/>
          </p:cNvPicPr>
          <p:nvPr/>
        </p:nvPicPr>
        <p:blipFill rotWithShape="1">
          <a:blip r:embed="rId4"/>
          <a:srcRect l="3327" t="53445" r="3148" b="-186"/>
          <a:stretch/>
        </p:blipFill>
        <p:spPr>
          <a:xfrm>
            <a:off x="485911" y="3570644"/>
            <a:ext cx="5153043" cy="2482370"/>
          </a:xfrm>
          <a:prstGeom prst="rect">
            <a:avLst/>
          </a:prstGeom>
        </p:spPr>
      </p:pic>
      <p:sp>
        <p:nvSpPr>
          <p:cNvPr id="11" name="TextBox 10">
            <a:extLst>
              <a:ext uri="{FF2B5EF4-FFF2-40B4-BE49-F238E27FC236}">
                <a16:creationId xmlns:a16="http://schemas.microsoft.com/office/drawing/2014/main" id="{89DFF6DF-B635-D293-6CA6-583FA76CF0C7}"/>
              </a:ext>
            </a:extLst>
          </p:cNvPr>
          <p:cNvSpPr txBox="1"/>
          <p:nvPr/>
        </p:nvSpPr>
        <p:spPr>
          <a:xfrm>
            <a:off x="925973" y="3371368"/>
            <a:ext cx="44215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0700C2"/>
                </a:solidFill>
                <a:latin typeface="Times New Roman"/>
                <a:cs typeface="Times New Roman"/>
              </a:rPr>
              <a:t>2D-Stereo (2D-S) Particle Concentration [#/cm</a:t>
            </a:r>
            <a:r>
              <a:rPr lang="en-US" sz="1600" b="1" baseline="30000" dirty="0">
                <a:solidFill>
                  <a:srgbClr val="0700C2"/>
                </a:solidFill>
                <a:latin typeface="Times New Roman"/>
                <a:cs typeface="Times New Roman"/>
              </a:rPr>
              <a:t>3</a:t>
            </a:r>
            <a:r>
              <a:rPr lang="en-US" sz="1600" b="1" dirty="0">
                <a:solidFill>
                  <a:srgbClr val="0700C2"/>
                </a:solidFill>
                <a:latin typeface="Times New Roman"/>
                <a:cs typeface="Times New Roman"/>
              </a:rPr>
              <a:t>]</a:t>
            </a:r>
            <a:endParaRPr lang="en-US" b="1" dirty="0">
              <a:solidFill>
                <a:srgbClr val="0700C2"/>
              </a:solidFill>
              <a:ea typeface="Calibri" panose="020F0502020204030204"/>
              <a:cs typeface="Calibri" panose="020F0502020204030204"/>
            </a:endParaRPr>
          </a:p>
        </p:txBody>
      </p:sp>
      <p:sp>
        <p:nvSpPr>
          <p:cNvPr id="12" name="TextBox 11">
            <a:extLst>
              <a:ext uri="{FF2B5EF4-FFF2-40B4-BE49-F238E27FC236}">
                <a16:creationId xmlns:a16="http://schemas.microsoft.com/office/drawing/2014/main" id="{A2D873A7-854A-9BAD-05A9-087384ED85F2}"/>
              </a:ext>
            </a:extLst>
          </p:cNvPr>
          <p:cNvSpPr txBox="1"/>
          <p:nvPr/>
        </p:nvSpPr>
        <p:spPr>
          <a:xfrm rot="16200000">
            <a:off x="-1540139" y="4554607"/>
            <a:ext cx="3765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0700C2"/>
                </a:solidFill>
                <a:latin typeface="Times New Roman"/>
                <a:ea typeface="Calibri"/>
                <a:cs typeface="Calibri"/>
              </a:rPr>
              <a:t>D</a:t>
            </a:r>
            <a:r>
              <a:rPr lang="en-US" sz="1400" baseline="-25000" dirty="0">
                <a:solidFill>
                  <a:srgbClr val="0700C2"/>
                </a:solidFill>
                <a:latin typeface="Times New Roman"/>
                <a:ea typeface="Calibri"/>
                <a:cs typeface="Calibri"/>
              </a:rPr>
              <a:t>max</a:t>
            </a:r>
            <a:r>
              <a:rPr lang="en-US" sz="1400" dirty="0">
                <a:solidFill>
                  <a:srgbClr val="0700C2"/>
                </a:solidFill>
                <a:latin typeface="Times New Roman"/>
                <a:ea typeface="Calibri"/>
                <a:cs typeface="Calibri"/>
              </a:rPr>
              <a:t> ≥ 475 µm &amp; Area Ratio ≤ 0.5</a:t>
            </a:r>
          </a:p>
        </p:txBody>
      </p:sp>
      <p:sp>
        <p:nvSpPr>
          <p:cNvPr id="34" name="TextBox 33">
            <a:extLst>
              <a:ext uri="{FF2B5EF4-FFF2-40B4-BE49-F238E27FC236}">
                <a16:creationId xmlns:a16="http://schemas.microsoft.com/office/drawing/2014/main" id="{74A7E8D1-0457-13C6-E486-94A54778762F}"/>
              </a:ext>
            </a:extLst>
          </p:cNvPr>
          <p:cNvSpPr txBox="1"/>
          <p:nvPr/>
        </p:nvSpPr>
        <p:spPr>
          <a:xfrm rot="16200000">
            <a:off x="3870379" y="1748069"/>
            <a:ext cx="3765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FF0000"/>
                </a:solidFill>
                <a:latin typeface="Times New Roman"/>
                <a:ea typeface="Calibri"/>
                <a:cs typeface="Calibri"/>
              </a:rPr>
              <a:t>Classified (CPI) Chain Aggs. [#/10s]</a:t>
            </a:r>
          </a:p>
        </p:txBody>
      </p:sp>
      <p:sp>
        <p:nvSpPr>
          <p:cNvPr id="36" name="TextBox 35">
            <a:extLst>
              <a:ext uri="{FF2B5EF4-FFF2-40B4-BE49-F238E27FC236}">
                <a16:creationId xmlns:a16="http://schemas.microsoft.com/office/drawing/2014/main" id="{93637B39-CB97-05CC-C8E2-E8102111276A}"/>
              </a:ext>
            </a:extLst>
          </p:cNvPr>
          <p:cNvSpPr txBox="1"/>
          <p:nvPr/>
        </p:nvSpPr>
        <p:spPr>
          <a:xfrm rot="16200000">
            <a:off x="3870379" y="4554608"/>
            <a:ext cx="3765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FF0000"/>
                </a:solidFill>
                <a:latin typeface="Times New Roman"/>
                <a:ea typeface="Calibri"/>
                <a:cs typeface="Calibri"/>
              </a:rPr>
              <a:t>Classified (CPI) Chain Aggs. [#/10s]</a:t>
            </a:r>
          </a:p>
        </p:txBody>
      </p:sp>
      <p:cxnSp>
        <p:nvCxnSpPr>
          <p:cNvPr id="26" name="Straight Arrow Connector 25">
            <a:extLst>
              <a:ext uri="{FF2B5EF4-FFF2-40B4-BE49-F238E27FC236}">
                <a16:creationId xmlns:a16="http://schemas.microsoft.com/office/drawing/2014/main" id="{E49441C3-EB36-9544-4FFA-596D2F6F561A}"/>
              </a:ext>
            </a:extLst>
          </p:cNvPr>
          <p:cNvCxnSpPr>
            <a:cxnSpLocks/>
          </p:cNvCxnSpPr>
          <p:nvPr/>
        </p:nvCxnSpPr>
        <p:spPr>
          <a:xfrm flipV="1">
            <a:off x="166343" y="3284592"/>
            <a:ext cx="5740739" cy="621"/>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FA4D528-0D6B-0AB1-EDD8-13AAC411B674}"/>
              </a:ext>
            </a:extLst>
          </p:cNvPr>
          <p:cNvSpPr txBox="1"/>
          <p:nvPr/>
        </p:nvSpPr>
        <p:spPr>
          <a:xfrm>
            <a:off x="175715" y="5967523"/>
            <a:ext cx="5487573" cy="1477328"/>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Applying D</a:t>
            </a:r>
            <a:r>
              <a:rPr lang="en-US" baseline="-25000" dirty="0">
                <a:latin typeface="Times New Roman" panose="02020603050405020304" pitchFamily="18" charset="0"/>
                <a:cs typeface="Times New Roman" panose="02020603050405020304" pitchFamily="18" charset="0"/>
              </a:rPr>
              <a:t>max</a:t>
            </a:r>
            <a:r>
              <a:rPr lang="en-US" dirty="0">
                <a:latin typeface="Times New Roman" panose="02020603050405020304" pitchFamily="18" charset="0"/>
                <a:cs typeface="Times New Roman" panose="02020603050405020304" pitchFamily="18" charset="0"/>
              </a:rPr>
              <a:t> and area ratio thresholds to the CPI and 2D-S particles does a good job in segregating chain aggregates from the total particle population.</a:t>
            </a:r>
          </a:p>
          <a:p>
            <a:pPr algn="ctr"/>
            <a:endParaRPr lang="en-US"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96EAA701-60E6-3C2D-2E63-4DDEBBD3931B}"/>
              </a:ext>
            </a:extLst>
          </p:cNvPr>
          <p:cNvSpPr/>
          <p:nvPr/>
        </p:nvSpPr>
        <p:spPr>
          <a:xfrm>
            <a:off x="160319" y="6016347"/>
            <a:ext cx="5504299" cy="82910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832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7D40C-CD88-B817-D24A-A9DEDC65E2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D5A46-2C0D-34EB-9AD3-3E090113DB61}"/>
              </a:ext>
            </a:extLst>
          </p:cNvPr>
          <p:cNvSpPr>
            <a:spLocks noGrp="1"/>
          </p:cNvSpPr>
          <p:nvPr>
            <p:ph type="title"/>
          </p:nvPr>
        </p:nvSpPr>
        <p:spPr>
          <a:xfrm>
            <a:off x="-112876" y="-1"/>
            <a:ext cx="6363207" cy="615347"/>
          </a:xfrm>
        </p:spPr>
        <p:txBody>
          <a:bodyPr>
            <a:normAutofit fontScale="90000"/>
          </a:bodyPr>
          <a:lstStyle/>
          <a:p>
            <a:pPr algn="ctr"/>
            <a:r>
              <a:rPr lang="en-US" b="1" dirty="0">
                <a:latin typeface="Times New Roman"/>
                <a:cs typeface="Times New Roman"/>
              </a:rPr>
              <a:t>Summary</a:t>
            </a:r>
            <a:endParaRPr lang="en-US" b="1" dirty="0"/>
          </a:p>
        </p:txBody>
      </p:sp>
      <p:sp>
        <p:nvSpPr>
          <p:cNvPr id="7" name="TextBox 6">
            <a:extLst>
              <a:ext uri="{FF2B5EF4-FFF2-40B4-BE49-F238E27FC236}">
                <a16:creationId xmlns:a16="http://schemas.microsoft.com/office/drawing/2014/main" id="{D0DC3CD2-C400-95A3-9C37-9E621D5B3436}"/>
              </a:ext>
            </a:extLst>
          </p:cNvPr>
          <p:cNvSpPr txBox="1"/>
          <p:nvPr/>
        </p:nvSpPr>
        <p:spPr>
          <a:xfrm>
            <a:off x="5722099" y="6632893"/>
            <a:ext cx="65545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u="sng" dirty="0">
                <a:solidFill>
                  <a:schemeClr val="bg1">
                    <a:lumMod val="50000"/>
                  </a:schemeClr>
                </a:solidFill>
                <a:latin typeface="Times New Roman"/>
                <a:cs typeface="Arial"/>
              </a:rPr>
              <a:t>104th AMS Annual Meeting – First Symposium on Cloud Physics: Cloud Properties in Winter Storms II</a:t>
            </a:r>
          </a:p>
        </p:txBody>
      </p:sp>
      <p:sp>
        <p:nvSpPr>
          <p:cNvPr id="9" name="Content Placeholder 2">
            <a:extLst>
              <a:ext uri="{FF2B5EF4-FFF2-40B4-BE49-F238E27FC236}">
                <a16:creationId xmlns:a16="http://schemas.microsoft.com/office/drawing/2014/main" id="{FA410264-8B80-6255-EBCB-492E86F366E1}"/>
              </a:ext>
            </a:extLst>
          </p:cNvPr>
          <p:cNvSpPr>
            <a:spLocks noGrp="1"/>
          </p:cNvSpPr>
          <p:nvPr/>
        </p:nvSpPr>
        <p:spPr>
          <a:xfrm>
            <a:off x="0" y="622259"/>
            <a:ext cx="6096000" cy="60811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dirty="0">
                <a:latin typeface="Times New Roman" panose="02020603050405020304" pitchFamily="18" charset="0"/>
                <a:cs typeface="Times New Roman" panose="02020603050405020304" pitchFamily="18" charset="0"/>
              </a:rPr>
              <a:t>Approximately 800 Chain Aggregates (8%) classified during the 16:06:15-16:16:00 flight leg on 15 January 2023.</a:t>
            </a: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cs typeface="Times New Roman" panose="02020603050405020304" pitchFamily="18" charset="0"/>
              </a:rPr>
              <a:t>Chains are similar to those observed in cloud chamber experiments and previous field campaigns.</a:t>
            </a:r>
          </a:p>
          <a:p>
            <a:pPr algn="just"/>
            <a:endParaRPr lang="en-US" sz="2400" dirty="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Downstream of TROWAL where electrification is occurring.</a:t>
            </a:r>
          </a:p>
          <a:p>
            <a:pPr lvl="1"/>
            <a:r>
              <a:rPr lang="en-US" sz="2000" dirty="0">
                <a:latin typeface="Times New Roman" panose="02020603050405020304" pitchFamily="18" charset="0"/>
                <a:cs typeface="Times New Roman" panose="02020603050405020304" pitchFamily="18" charset="0"/>
              </a:rPr>
              <a:t>Mixed vertical motion.</a:t>
            </a:r>
          </a:p>
          <a:p>
            <a:pPr lvl="1"/>
            <a:r>
              <a:rPr lang="en-US" sz="2000" dirty="0">
                <a:latin typeface="Times New Roman" panose="02020603050405020304" pitchFamily="18" charset="0"/>
                <a:cs typeface="Times New Roman" panose="02020603050405020304" pitchFamily="18" charset="0"/>
              </a:rPr>
              <a:t>Small scale convective areas.</a:t>
            </a:r>
          </a:p>
          <a:p>
            <a:pPr marL="457200" lvl="1" indent="0">
              <a:buNone/>
            </a:pPr>
            <a:endParaRPr lang="en-US" sz="2000" dirty="0">
              <a:latin typeface="Times New Roman" panose="02020603050405020304" pitchFamily="18" charset="0"/>
              <a:cs typeface="Times New Roman" panose="02020603050405020304" pitchFamily="18" charset="0"/>
            </a:endParaRPr>
          </a:p>
          <a:p>
            <a:pPr algn="just"/>
            <a:r>
              <a:rPr lang="en-US" sz="2400" dirty="0">
                <a:cs typeface="Times New Roman" panose="02020603050405020304" pitchFamily="18" charset="0"/>
              </a:rPr>
              <a:t>Using D</a:t>
            </a:r>
            <a:r>
              <a:rPr lang="en-US" sz="2400" baseline="-25000" dirty="0">
                <a:cs typeface="Times New Roman" panose="02020603050405020304" pitchFamily="18" charset="0"/>
              </a:rPr>
              <a:t>max</a:t>
            </a:r>
            <a:r>
              <a:rPr lang="en-US" sz="2400" dirty="0">
                <a:cs typeface="Times New Roman" panose="02020603050405020304" pitchFamily="18" charset="0"/>
              </a:rPr>
              <a:t> and area ratio thresholds does a good job segregating chain aggregates from the total particle population.</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0" indent="0">
              <a:buNone/>
            </a:pPr>
            <a:endParaRPr lang="en-US" dirty="0">
              <a:cs typeface="Times New Roman" panose="02020603050405020304" pitchFamily="18" charset="0"/>
            </a:endParaRPr>
          </a:p>
        </p:txBody>
      </p:sp>
      <p:sp>
        <p:nvSpPr>
          <p:cNvPr id="4" name="Slide Number Placeholder 10">
            <a:extLst>
              <a:ext uri="{FF2B5EF4-FFF2-40B4-BE49-F238E27FC236}">
                <a16:creationId xmlns:a16="http://schemas.microsoft.com/office/drawing/2014/main" id="{5A32312B-EE80-BDCE-86DF-1E12942BFBD0}"/>
              </a:ext>
            </a:extLst>
          </p:cNvPr>
          <p:cNvSpPr txBox="1">
            <a:spLocks/>
          </p:cNvSpPr>
          <p:nvPr/>
        </p:nvSpPr>
        <p:spPr>
          <a:xfrm>
            <a:off x="-2321011" y="65106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FE814-68E4-0C4A-BCC3-703C26BE2070}" type="slidenum">
              <a:rPr lang="en-US" b="1" dirty="0" smtClean="0">
                <a:solidFill>
                  <a:schemeClr val="tx1"/>
                </a:solidFill>
                <a:latin typeface="Times New Roman"/>
                <a:cs typeface="Times New Roman"/>
              </a:rPr>
              <a:pPr/>
              <a:t>15</a:t>
            </a:fld>
            <a:endParaRPr lang="en-US" dirty="0">
              <a:solidFill>
                <a:schemeClr val="tx1"/>
              </a:solidFill>
              <a:latin typeface="Times New Roman"/>
              <a:cs typeface="Times New Roman"/>
            </a:endParaRPr>
          </a:p>
        </p:txBody>
      </p:sp>
      <p:grpSp>
        <p:nvGrpSpPr>
          <p:cNvPr id="16" name="Group 15">
            <a:extLst>
              <a:ext uri="{FF2B5EF4-FFF2-40B4-BE49-F238E27FC236}">
                <a16:creationId xmlns:a16="http://schemas.microsoft.com/office/drawing/2014/main" id="{09AEAAEE-FD73-C31E-7FCB-06717BCFB917}"/>
              </a:ext>
            </a:extLst>
          </p:cNvPr>
          <p:cNvGrpSpPr/>
          <p:nvPr/>
        </p:nvGrpSpPr>
        <p:grpSpPr>
          <a:xfrm>
            <a:off x="6440474" y="-416285"/>
            <a:ext cx="5740738" cy="7110511"/>
            <a:chOff x="166344" y="-139194"/>
            <a:chExt cx="5740738" cy="7110511"/>
          </a:xfrm>
        </p:grpSpPr>
        <p:pic>
          <p:nvPicPr>
            <p:cNvPr id="5" name="Picture 4" descr="A screenshot of a graph&#10;&#10;Description automatically generated">
              <a:extLst>
                <a:ext uri="{FF2B5EF4-FFF2-40B4-BE49-F238E27FC236}">
                  <a16:creationId xmlns:a16="http://schemas.microsoft.com/office/drawing/2014/main" id="{A036213E-E22F-E905-FADF-A962743D8EB6}"/>
                </a:ext>
              </a:extLst>
            </p:cNvPr>
            <p:cNvPicPr>
              <a:picLocks noChangeAspect="1"/>
            </p:cNvPicPr>
            <p:nvPr/>
          </p:nvPicPr>
          <p:blipFill rotWithShape="1">
            <a:blip r:embed="rId3"/>
            <a:srcRect l="3417" r="3057" b="47761"/>
            <a:stretch/>
          </p:blipFill>
          <p:spPr>
            <a:xfrm>
              <a:off x="490886" y="478245"/>
              <a:ext cx="5153042" cy="2774310"/>
            </a:xfrm>
            <a:prstGeom prst="rect">
              <a:avLst/>
            </a:prstGeom>
          </p:spPr>
        </p:pic>
        <p:sp>
          <p:nvSpPr>
            <p:cNvPr id="8" name="TextBox 7">
              <a:extLst>
                <a:ext uri="{FF2B5EF4-FFF2-40B4-BE49-F238E27FC236}">
                  <a16:creationId xmlns:a16="http://schemas.microsoft.com/office/drawing/2014/main" id="{C9A1CD16-8FD8-3385-7B9C-7F1374D5450D}"/>
                </a:ext>
              </a:extLst>
            </p:cNvPr>
            <p:cNvSpPr txBox="1"/>
            <p:nvPr/>
          </p:nvSpPr>
          <p:spPr>
            <a:xfrm rot="16200000">
              <a:off x="-1562582" y="1589732"/>
              <a:ext cx="3765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err="1">
                  <a:latin typeface="Times New Roman"/>
                  <a:ea typeface="Calibri"/>
                  <a:cs typeface="Calibri"/>
                </a:rPr>
                <a:t>D</a:t>
              </a:r>
              <a:r>
                <a:rPr lang="en-US" sz="1400" baseline="-25000" dirty="0" err="1">
                  <a:latin typeface="Times New Roman"/>
                  <a:ea typeface="Calibri"/>
                  <a:cs typeface="Calibri"/>
                </a:rPr>
                <a:t>max</a:t>
              </a:r>
              <a:r>
                <a:rPr lang="en-US" sz="1400" dirty="0">
                  <a:latin typeface="Times New Roman"/>
                  <a:ea typeface="Calibri"/>
                  <a:cs typeface="Calibri"/>
                </a:rPr>
                <a:t> ≥ 475 µm &amp; Area Ratio ≤ 0.5</a:t>
              </a:r>
            </a:p>
          </p:txBody>
        </p:sp>
        <p:sp>
          <p:nvSpPr>
            <p:cNvPr id="10" name="TextBox 9">
              <a:extLst>
                <a:ext uri="{FF2B5EF4-FFF2-40B4-BE49-F238E27FC236}">
                  <a16:creationId xmlns:a16="http://schemas.microsoft.com/office/drawing/2014/main" id="{0BC7C158-5A55-150C-DF09-60747AB9D2B3}"/>
                </a:ext>
              </a:extLst>
            </p:cNvPr>
            <p:cNvSpPr txBox="1"/>
            <p:nvPr/>
          </p:nvSpPr>
          <p:spPr>
            <a:xfrm>
              <a:off x="1061012" y="674438"/>
              <a:ext cx="41418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Times New Roman"/>
                  <a:cs typeface="Times New Roman"/>
                </a:rPr>
                <a:t>Cloud Particle Imager (CPI) Particles [#/10s]</a:t>
              </a:r>
              <a:endParaRPr lang="en-US" b="1">
                <a:ea typeface="Calibri" panose="020F0502020204030204"/>
                <a:cs typeface="Calibri" panose="020F0502020204030204"/>
              </a:endParaRPr>
            </a:p>
          </p:txBody>
        </p:sp>
        <p:pic>
          <p:nvPicPr>
            <p:cNvPr id="11" name="Picture 10" descr="A screenshot of a graph&#10;&#10;Description automatically generated">
              <a:extLst>
                <a:ext uri="{FF2B5EF4-FFF2-40B4-BE49-F238E27FC236}">
                  <a16:creationId xmlns:a16="http://schemas.microsoft.com/office/drawing/2014/main" id="{A4FA23B4-E688-C9BE-F859-1D7CA8B6CAE6}"/>
                </a:ext>
              </a:extLst>
            </p:cNvPr>
            <p:cNvPicPr>
              <a:picLocks noChangeAspect="1"/>
            </p:cNvPicPr>
            <p:nvPr/>
          </p:nvPicPr>
          <p:blipFill rotWithShape="1">
            <a:blip r:embed="rId3"/>
            <a:srcRect l="3327" t="53445" r="3148" b="-186"/>
            <a:stretch/>
          </p:blipFill>
          <p:spPr>
            <a:xfrm>
              <a:off x="485911" y="3950650"/>
              <a:ext cx="5153043" cy="2482370"/>
            </a:xfrm>
            <a:prstGeom prst="rect">
              <a:avLst/>
            </a:prstGeom>
          </p:spPr>
        </p:pic>
        <p:sp>
          <p:nvSpPr>
            <p:cNvPr id="12" name="TextBox 11">
              <a:extLst>
                <a:ext uri="{FF2B5EF4-FFF2-40B4-BE49-F238E27FC236}">
                  <a16:creationId xmlns:a16="http://schemas.microsoft.com/office/drawing/2014/main" id="{0D7DE7E3-CCCA-DF1A-6CAB-C662D655B312}"/>
                </a:ext>
              </a:extLst>
            </p:cNvPr>
            <p:cNvSpPr txBox="1"/>
            <p:nvPr/>
          </p:nvSpPr>
          <p:spPr>
            <a:xfrm>
              <a:off x="925973" y="3751374"/>
              <a:ext cx="44215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Times New Roman"/>
                  <a:cs typeface="Times New Roman"/>
                </a:rPr>
                <a:t>2D-Stereo (2D-S) Particle Concentration [#/cm</a:t>
              </a:r>
              <a:r>
                <a:rPr lang="en-US" sz="1600" b="1" baseline="30000" dirty="0">
                  <a:latin typeface="Times New Roman"/>
                  <a:cs typeface="Times New Roman"/>
                </a:rPr>
                <a:t>3</a:t>
              </a:r>
              <a:r>
                <a:rPr lang="en-US" sz="1600" b="1" dirty="0">
                  <a:latin typeface="Times New Roman"/>
                  <a:cs typeface="Times New Roman"/>
                </a:rPr>
                <a:t>]</a:t>
              </a:r>
              <a:endParaRPr lang="en-US" b="1">
                <a:ea typeface="Calibri" panose="020F0502020204030204"/>
                <a:cs typeface="Calibri" panose="020F0502020204030204"/>
              </a:endParaRPr>
            </a:p>
          </p:txBody>
        </p:sp>
        <p:sp>
          <p:nvSpPr>
            <p:cNvPr id="13" name="TextBox 12">
              <a:extLst>
                <a:ext uri="{FF2B5EF4-FFF2-40B4-BE49-F238E27FC236}">
                  <a16:creationId xmlns:a16="http://schemas.microsoft.com/office/drawing/2014/main" id="{79005C69-A51E-22B3-A4C9-A5FEE19418F2}"/>
                </a:ext>
              </a:extLst>
            </p:cNvPr>
            <p:cNvSpPr txBox="1"/>
            <p:nvPr/>
          </p:nvSpPr>
          <p:spPr>
            <a:xfrm rot="16200000">
              <a:off x="-1562582" y="4763124"/>
              <a:ext cx="3765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err="1">
                  <a:solidFill>
                    <a:srgbClr val="0700C2"/>
                  </a:solidFill>
                  <a:latin typeface="Times New Roman"/>
                  <a:ea typeface="Calibri"/>
                  <a:cs typeface="Calibri"/>
                </a:rPr>
                <a:t>D</a:t>
              </a:r>
              <a:r>
                <a:rPr lang="en-US" sz="1400" baseline="-25000" err="1">
                  <a:solidFill>
                    <a:srgbClr val="0700C2"/>
                  </a:solidFill>
                  <a:latin typeface="Times New Roman"/>
                  <a:ea typeface="Calibri"/>
                  <a:cs typeface="Calibri"/>
                </a:rPr>
                <a:t>max</a:t>
              </a:r>
              <a:r>
                <a:rPr lang="en-US" sz="1400" dirty="0">
                  <a:solidFill>
                    <a:srgbClr val="0700C2"/>
                  </a:solidFill>
                  <a:latin typeface="Times New Roman"/>
                  <a:ea typeface="Calibri"/>
                  <a:cs typeface="Calibri"/>
                </a:rPr>
                <a:t> ≥ 475 µm &amp; Area Ratio ≤ 0.5</a:t>
              </a:r>
            </a:p>
          </p:txBody>
        </p:sp>
        <p:sp>
          <p:nvSpPr>
            <p:cNvPr id="14" name="TextBox 13">
              <a:extLst>
                <a:ext uri="{FF2B5EF4-FFF2-40B4-BE49-F238E27FC236}">
                  <a16:creationId xmlns:a16="http://schemas.microsoft.com/office/drawing/2014/main" id="{B8EF6853-1F97-0724-F77F-E78FCB870F82}"/>
                </a:ext>
              </a:extLst>
            </p:cNvPr>
            <p:cNvSpPr txBox="1"/>
            <p:nvPr/>
          </p:nvSpPr>
          <p:spPr>
            <a:xfrm rot="16200000">
              <a:off x="3870379" y="1748069"/>
              <a:ext cx="3765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FF0000"/>
                  </a:solidFill>
                  <a:latin typeface="Times New Roman"/>
                  <a:ea typeface="Calibri"/>
                  <a:cs typeface="Calibri"/>
                </a:rPr>
                <a:t>Classified Chain Aggregates [#/10s]</a:t>
              </a:r>
            </a:p>
          </p:txBody>
        </p:sp>
        <p:sp>
          <p:nvSpPr>
            <p:cNvPr id="15" name="TextBox 14">
              <a:extLst>
                <a:ext uri="{FF2B5EF4-FFF2-40B4-BE49-F238E27FC236}">
                  <a16:creationId xmlns:a16="http://schemas.microsoft.com/office/drawing/2014/main" id="{DCAC832E-1C56-B82F-7646-94C22D0F0CAC}"/>
                </a:ext>
              </a:extLst>
            </p:cNvPr>
            <p:cNvSpPr txBox="1"/>
            <p:nvPr/>
          </p:nvSpPr>
          <p:spPr>
            <a:xfrm rot="16200000">
              <a:off x="3870379" y="4934614"/>
              <a:ext cx="3765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FF0000"/>
                  </a:solidFill>
                  <a:latin typeface="Times New Roman"/>
                  <a:ea typeface="Calibri"/>
                  <a:cs typeface="Calibri"/>
                </a:rPr>
                <a:t>Classified Chain Aggregates [#/10s]</a:t>
              </a:r>
            </a:p>
          </p:txBody>
        </p:sp>
      </p:grpSp>
    </p:spTree>
    <p:extLst>
      <p:ext uri="{BB962C8B-B14F-4D97-AF65-F5344CB8AC3E}">
        <p14:creationId xmlns:p14="http://schemas.microsoft.com/office/powerpoint/2010/main" val="103750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7D40C-CD88-B817-D24A-A9DEDC65E257}"/>
            </a:ext>
          </a:extLst>
        </p:cNvPr>
        <p:cNvGrpSpPr/>
        <p:nvPr/>
      </p:nvGrpSpPr>
      <p:grpSpPr>
        <a:xfrm>
          <a:off x="0" y="0"/>
          <a:ext cx="0" cy="0"/>
          <a:chOff x="0" y="0"/>
          <a:chExt cx="0" cy="0"/>
        </a:xfrm>
      </p:grpSpPr>
      <p:pic>
        <p:nvPicPr>
          <p:cNvPr id="17" name="Content Placeholder 3" descr="A satellite image of a hurricane&#10;&#10;Description automatically generated">
            <a:extLst>
              <a:ext uri="{FF2B5EF4-FFF2-40B4-BE49-F238E27FC236}">
                <a16:creationId xmlns:a16="http://schemas.microsoft.com/office/drawing/2014/main" id="{E68AE650-D784-9578-D7ED-C72151022CA8}"/>
              </a:ext>
            </a:extLst>
          </p:cNvPr>
          <p:cNvPicPr>
            <a:picLocks noGrp="1" noChangeAspect="1"/>
          </p:cNvPicPr>
          <p:nvPr>
            <p:ph idx="1"/>
          </p:nvPr>
        </p:nvPicPr>
        <p:blipFill rotWithShape="1">
          <a:blip r:embed="rId3"/>
          <a:srcRect r="17693"/>
          <a:stretch/>
        </p:blipFill>
        <p:spPr>
          <a:xfrm>
            <a:off x="6860318" y="544290"/>
            <a:ext cx="4502116" cy="5508171"/>
          </a:xfrm>
        </p:spPr>
      </p:pic>
      <p:pic>
        <p:nvPicPr>
          <p:cNvPr id="8" name="Content Placeholder 3" descr="A satellite image of a hurricane&#10;&#10;Description automatically generated">
            <a:extLst>
              <a:ext uri="{FF2B5EF4-FFF2-40B4-BE49-F238E27FC236}">
                <a16:creationId xmlns:a16="http://schemas.microsoft.com/office/drawing/2014/main" id="{5A5BC6AE-D1A9-EFA7-DA0D-994E0FE7427F}"/>
              </a:ext>
            </a:extLst>
          </p:cNvPr>
          <p:cNvPicPr>
            <a:picLocks noChangeAspect="1"/>
          </p:cNvPicPr>
          <p:nvPr/>
        </p:nvPicPr>
        <p:blipFill rotWithShape="1">
          <a:blip r:embed="rId3"/>
          <a:srcRect l="84759" r="4264"/>
          <a:stretch/>
        </p:blipFill>
        <p:spPr>
          <a:xfrm>
            <a:off x="11355380" y="812456"/>
            <a:ext cx="555172" cy="5092861"/>
          </a:xfrm>
          <a:prstGeom prst="rect">
            <a:avLst/>
          </a:prstGeom>
        </p:spPr>
      </p:pic>
      <p:sp>
        <p:nvSpPr>
          <p:cNvPr id="2" name="Title 1">
            <a:extLst>
              <a:ext uri="{FF2B5EF4-FFF2-40B4-BE49-F238E27FC236}">
                <a16:creationId xmlns:a16="http://schemas.microsoft.com/office/drawing/2014/main" id="{97BD5A46-2C0D-34EB-9AD3-3E090113DB61}"/>
              </a:ext>
            </a:extLst>
          </p:cNvPr>
          <p:cNvSpPr>
            <a:spLocks noGrp="1"/>
          </p:cNvSpPr>
          <p:nvPr>
            <p:ph type="title"/>
          </p:nvPr>
        </p:nvSpPr>
        <p:spPr>
          <a:xfrm>
            <a:off x="-51007" y="348560"/>
            <a:ext cx="6363207" cy="712610"/>
          </a:xfrm>
        </p:spPr>
        <p:txBody>
          <a:bodyPr>
            <a:normAutofit/>
          </a:bodyPr>
          <a:lstStyle/>
          <a:p>
            <a:pPr algn="ctr"/>
            <a:r>
              <a:rPr lang="en-US" b="1" dirty="0">
                <a:latin typeface="Times New Roman"/>
                <a:cs typeface="Times New Roman"/>
              </a:rPr>
              <a:t>Future Work</a:t>
            </a:r>
            <a:endParaRPr lang="en-US" b="1" dirty="0"/>
          </a:p>
        </p:txBody>
      </p:sp>
      <p:sp>
        <p:nvSpPr>
          <p:cNvPr id="7" name="TextBox 6">
            <a:extLst>
              <a:ext uri="{FF2B5EF4-FFF2-40B4-BE49-F238E27FC236}">
                <a16:creationId xmlns:a16="http://schemas.microsoft.com/office/drawing/2014/main" id="{D0DC3CD2-C400-95A3-9C37-9E621D5B3436}"/>
              </a:ext>
            </a:extLst>
          </p:cNvPr>
          <p:cNvSpPr txBox="1"/>
          <p:nvPr/>
        </p:nvSpPr>
        <p:spPr>
          <a:xfrm>
            <a:off x="5722099" y="6632893"/>
            <a:ext cx="65545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u="sng" dirty="0">
                <a:solidFill>
                  <a:schemeClr val="bg1">
                    <a:lumMod val="50000"/>
                  </a:schemeClr>
                </a:solidFill>
                <a:latin typeface="Times New Roman"/>
                <a:cs typeface="Arial"/>
              </a:rPr>
              <a:t>104th AMS Annual Meeting – First Symposium on Cloud Physics: Cloud Properties in Winter Storms II</a:t>
            </a:r>
          </a:p>
        </p:txBody>
      </p:sp>
      <p:sp>
        <p:nvSpPr>
          <p:cNvPr id="9" name="Content Placeholder 2">
            <a:extLst>
              <a:ext uri="{FF2B5EF4-FFF2-40B4-BE49-F238E27FC236}">
                <a16:creationId xmlns:a16="http://schemas.microsoft.com/office/drawing/2014/main" id="{FA410264-8B80-6255-EBCB-492E86F366E1}"/>
              </a:ext>
            </a:extLst>
          </p:cNvPr>
          <p:cNvSpPr>
            <a:spLocks noGrp="1"/>
          </p:cNvSpPr>
          <p:nvPr/>
        </p:nvSpPr>
        <p:spPr>
          <a:xfrm>
            <a:off x="1" y="704865"/>
            <a:ext cx="6860316" cy="60811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sz="2400" dirty="0">
              <a:cs typeface="Times New Roman" panose="02020603050405020304" pitchFamily="18" charset="0"/>
            </a:endParaRPr>
          </a:p>
          <a:p>
            <a:pPr algn="just"/>
            <a:endParaRPr lang="en-US" sz="2400" dirty="0">
              <a:cs typeface="Times New Roman" panose="02020603050405020304" pitchFamily="18" charset="0"/>
            </a:endParaRPr>
          </a:p>
          <a:p>
            <a:pPr algn="just"/>
            <a:r>
              <a:rPr lang="en-US" sz="2400" dirty="0">
                <a:cs typeface="Times New Roman" panose="02020603050405020304" pitchFamily="18" charset="0"/>
              </a:rPr>
              <a:t>17 number of flights from 2022 &amp; 2023 observed chain aggregates.</a:t>
            </a:r>
          </a:p>
          <a:p>
            <a:pPr lvl="1" algn="just"/>
            <a:r>
              <a:rPr lang="en-US" sz="1800" b="0" i="0" dirty="0">
                <a:solidFill>
                  <a:srgbClr val="000000"/>
                </a:solidFill>
                <a:effectLst/>
                <a:latin typeface="Times New Roman" panose="02020603050405020304" pitchFamily="18" charset="0"/>
              </a:rPr>
              <a:t>Assessment across multiple IMPACTS flights.</a:t>
            </a:r>
          </a:p>
          <a:p>
            <a:pPr lvl="1" algn="just"/>
            <a:r>
              <a:rPr lang="en-US" sz="1800" dirty="0">
                <a:solidFill>
                  <a:srgbClr val="000000"/>
                </a:solidFill>
              </a:rPr>
              <a:t>E</a:t>
            </a:r>
            <a:r>
              <a:rPr lang="en-US" sz="1800" b="0" i="0" dirty="0">
                <a:solidFill>
                  <a:srgbClr val="000000"/>
                </a:solidFill>
                <a:effectLst/>
                <a:latin typeface="Times New Roman" panose="02020603050405020304" pitchFamily="18" charset="0"/>
              </a:rPr>
              <a:t>nable relating chain aggregate concentrations to ER-2 radar/lidar measurements.</a:t>
            </a:r>
          </a:p>
          <a:p>
            <a:pPr marL="0" indent="0" algn="just">
              <a:buNone/>
            </a:pPr>
            <a:r>
              <a:rPr lang="en-US" sz="2400" b="0" i="0" dirty="0">
                <a:solidFill>
                  <a:srgbClr val="000000"/>
                </a:solidFill>
                <a:effectLst/>
                <a:latin typeface="Times New Roman" panose="02020603050405020304" pitchFamily="18" charset="0"/>
              </a:rPr>
              <a:t> </a:t>
            </a:r>
          </a:p>
          <a:p>
            <a:pPr algn="just"/>
            <a:r>
              <a:rPr lang="en-US" sz="2200" dirty="0">
                <a:solidFill>
                  <a:srgbClr val="000000"/>
                </a:solidFill>
                <a:cs typeface="Times New Roman" panose="02020603050405020304" pitchFamily="18" charset="0"/>
              </a:rPr>
              <a:t>Apply circularity measurement to 2D-S for a more robust chain aggregate concentration.</a:t>
            </a:r>
            <a:endParaRPr lang="en-US" sz="2200" b="0" i="0" dirty="0">
              <a:solidFill>
                <a:srgbClr val="000000"/>
              </a:solidFill>
              <a:effectLst/>
              <a:latin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0" indent="0">
              <a:buNone/>
            </a:pPr>
            <a:endParaRPr lang="en-US" dirty="0">
              <a:cs typeface="Times New Roman" panose="02020603050405020304" pitchFamily="18" charset="0"/>
            </a:endParaRPr>
          </a:p>
        </p:txBody>
      </p:sp>
      <p:sp>
        <p:nvSpPr>
          <p:cNvPr id="18" name="TextBox 17">
            <a:extLst>
              <a:ext uri="{FF2B5EF4-FFF2-40B4-BE49-F238E27FC236}">
                <a16:creationId xmlns:a16="http://schemas.microsoft.com/office/drawing/2014/main" id="{1612C10E-492C-FD3C-29E4-A2F852A82F15}"/>
              </a:ext>
            </a:extLst>
          </p:cNvPr>
          <p:cNvSpPr txBox="1"/>
          <p:nvPr/>
        </p:nvSpPr>
        <p:spPr>
          <a:xfrm rot="16200000">
            <a:off x="10143298" y="2984027"/>
            <a:ext cx="3769545"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2D-S: D</a:t>
            </a:r>
            <a:r>
              <a:rPr lang="en-US" sz="1600" baseline="-25000" dirty="0">
                <a:latin typeface="Times New Roman" panose="02020603050405020304" pitchFamily="18" charset="0"/>
                <a:cs typeface="Times New Roman" panose="02020603050405020304" pitchFamily="18" charset="0"/>
              </a:rPr>
              <a:t>max </a:t>
            </a:r>
            <a:r>
              <a:rPr lang="en-US" sz="1600" dirty="0">
                <a:latin typeface="Times New Roman"/>
                <a:cs typeface="Times New Roman"/>
              </a:rPr>
              <a:t>≥ </a:t>
            </a:r>
            <a:r>
              <a:rPr lang="en-US" sz="1600" dirty="0">
                <a:latin typeface="Times New Roman" panose="02020603050405020304" pitchFamily="18" charset="0"/>
                <a:cs typeface="Times New Roman" panose="02020603050405020304" pitchFamily="18" charset="0"/>
              </a:rPr>
              <a:t> 475 </a:t>
            </a:r>
            <a:r>
              <a:rPr lang="en-US" sz="1600" dirty="0">
                <a:latin typeface="Times New Roman"/>
                <a:cs typeface="Times New Roman"/>
              </a:rPr>
              <a:t>µm</a:t>
            </a:r>
            <a:r>
              <a:rPr lang="en-US" sz="1600" dirty="0">
                <a:latin typeface="Times New Roman" panose="02020603050405020304" pitchFamily="18" charset="0"/>
                <a:cs typeface="Times New Roman" panose="02020603050405020304" pitchFamily="18" charset="0"/>
              </a:rPr>
              <a:t>, Area Ratio </a:t>
            </a:r>
            <a:r>
              <a:rPr lang="en-US" sz="1600" dirty="0">
                <a:latin typeface="Times New Roman"/>
                <a:cs typeface="Times New Roman"/>
              </a:rPr>
              <a:t>≤ </a:t>
            </a:r>
            <a:r>
              <a:rPr lang="en-US" sz="1600" dirty="0">
                <a:latin typeface="Times New Roman" panose="02020603050405020304" pitchFamily="18" charset="0"/>
                <a:cs typeface="Times New Roman" panose="02020603050405020304" pitchFamily="18" charset="0"/>
              </a:rPr>
              <a:t>0.5</a:t>
            </a:r>
          </a:p>
        </p:txBody>
      </p:sp>
      <p:sp>
        <p:nvSpPr>
          <p:cNvPr id="5" name="Slide Number Placeholder 10">
            <a:extLst>
              <a:ext uri="{FF2B5EF4-FFF2-40B4-BE49-F238E27FC236}">
                <a16:creationId xmlns:a16="http://schemas.microsoft.com/office/drawing/2014/main" id="{0788E63D-6D92-DC64-A089-6C5632F40E0D}"/>
              </a:ext>
            </a:extLst>
          </p:cNvPr>
          <p:cNvSpPr txBox="1">
            <a:spLocks/>
          </p:cNvSpPr>
          <p:nvPr/>
        </p:nvSpPr>
        <p:spPr>
          <a:xfrm>
            <a:off x="-2321011" y="65106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FE814-68E4-0C4A-BCC3-703C26BE2070}" type="slidenum">
              <a:rPr lang="en-US" b="1" dirty="0" smtClean="0">
                <a:solidFill>
                  <a:schemeClr val="tx1"/>
                </a:solidFill>
                <a:latin typeface="Times New Roman"/>
                <a:cs typeface="Times New Roman"/>
              </a:rPr>
              <a:pPr/>
              <a:t>16</a:t>
            </a:fld>
            <a:endParaRPr lang="en-US" dirty="0">
              <a:solidFill>
                <a:schemeClr val="tx1"/>
              </a:solidFill>
              <a:latin typeface="Times New Roman"/>
              <a:cs typeface="Times New Roman"/>
            </a:endParaRPr>
          </a:p>
        </p:txBody>
      </p:sp>
      <p:pic>
        <p:nvPicPr>
          <p:cNvPr id="10" name="Picture 9" descr="A red and white airplane&#10;&#10;Description automatically generated">
            <a:extLst>
              <a:ext uri="{FF2B5EF4-FFF2-40B4-BE49-F238E27FC236}">
                <a16:creationId xmlns:a16="http://schemas.microsoft.com/office/drawing/2014/main" id="{E72736AE-748C-DB70-B608-E54629E28F0B}"/>
              </a:ext>
            </a:extLst>
          </p:cNvPr>
          <p:cNvPicPr>
            <a:picLocks noChangeAspect="1"/>
          </p:cNvPicPr>
          <p:nvPr/>
        </p:nvPicPr>
        <p:blipFill>
          <a:blip r:embed="rId4"/>
          <a:stretch>
            <a:fillRect/>
          </a:stretch>
        </p:blipFill>
        <p:spPr>
          <a:xfrm rot="3180000">
            <a:off x="9562102" y="3833218"/>
            <a:ext cx="212607" cy="204133"/>
          </a:xfrm>
          <a:prstGeom prst="rect">
            <a:avLst/>
          </a:prstGeom>
        </p:spPr>
      </p:pic>
    </p:spTree>
    <p:extLst>
      <p:ext uri="{BB962C8B-B14F-4D97-AF65-F5344CB8AC3E}">
        <p14:creationId xmlns:p14="http://schemas.microsoft.com/office/powerpoint/2010/main" val="454643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E5810-7C36-4E4A-F31E-656DD7883E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A8F5C-AC6F-CF73-9179-F285B2CC1EE2}"/>
              </a:ext>
            </a:extLst>
          </p:cNvPr>
          <p:cNvSpPr>
            <a:spLocks noGrp="1"/>
          </p:cNvSpPr>
          <p:nvPr>
            <p:ph type="title"/>
          </p:nvPr>
        </p:nvSpPr>
        <p:spPr>
          <a:xfrm>
            <a:off x="-4018" y="-32672"/>
            <a:ext cx="12192010" cy="712610"/>
          </a:xfrm>
        </p:spPr>
        <p:txBody>
          <a:bodyPr>
            <a:normAutofit/>
          </a:bodyPr>
          <a:lstStyle/>
          <a:p>
            <a:pPr algn="ctr"/>
            <a:r>
              <a:rPr lang="en-US" b="1" dirty="0">
                <a:latin typeface="Times New Roman"/>
                <a:cs typeface="Times New Roman"/>
              </a:rPr>
              <a:t>References &amp; Acknowledgements</a:t>
            </a:r>
            <a:endParaRPr lang="en-US" dirty="0" err="1"/>
          </a:p>
        </p:txBody>
      </p:sp>
      <p:sp>
        <p:nvSpPr>
          <p:cNvPr id="7" name="TextBox 6">
            <a:extLst>
              <a:ext uri="{FF2B5EF4-FFF2-40B4-BE49-F238E27FC236}">
                <a16:creationId xmlns:a16="http://schemas.microsoft.com/office/drawing/2014/main" id="{058D2E56-AD4F-A7FB-9BF5-3B22F875EDBC}"/>
              </a:ext>
            </a:extLst>
          </p:cNvPr>
          <p:cNvSpPr txBox="1"/>
          <p:nvPr/>
        </p:nvSpPr>
        <p:spPr>
          <a:xfrm>
            <a:off x="5722099" y="6632893"/>
            <a:ext cx="65545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u="sng" dirty="0">
                <a:solidFill>
                  <a:schemeClr val="bg1">
                    <a:lumMod val="50000"/>
                  </a:schemeClr>
                </a:solidFill>
                <a:latin typeface="Times New Roman"/>
                <a:cs typeface="Arial"/>
              </a:rPr>
              <a:t>104th AMS Annual Meeting – First Symposium on Cloud Physics: Cloud Properties in Winter Storms II</a:t>
            </a:r>
          </a:p>
        </p:txBody>
      </p:sp>
      <p:sp>
        <p:nvSpPr>
          <p:cNvPr id="9" name="Content Placeholder 2">
            <a:extLst>
              <a:ext uri="{FF2B5EF4-FFF2-40B4-BE49-F238E27FC236}">
                <a16:creationId xmlns:a16="http://schemas.microsoft.com/office/drawing/2014/main" id="{2DCC0682-2E5C-B298-F698-6F1B3EB15611}"/>
              </a:ext>
            </a:extLst>
          </p:cNvPr>
          <p:cNvSpPr>
            <a:spLocks noGrp="1"/>
          </p:cNvSpPr>
          <p:nvPr/>
        </p:nvSpPr>
        <p:spPr>
          <a:xfrm>
            <a:off x="4008" y="563146"/>
            <a:ext cx="12194315" cy="60712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000" dirty="0">
                <a:effectLst/>
                <a:cs typeface="Times New Roman" panose="02020603050405020304" pitchFamily="18" charset="0"/>
              </a:rPr>
              <a:t>Baran, A. J. (2009). A review of the light scattering properties of cirrus. </a:t>
            </a:r>
            <a:r>
              <a:rPr lang="en-US" sz="1000" i="1" dirty="0">
                <a:effectLst/>
                <a:cs typeface="Times New Roman" panose="02020603050405020304" pitchFamily="18" charset="0"/>
              </a:rPr>
              <a:t>Journal of Quantitative Spectroscopy and Radiative Transfer</a:t>
            </a:r>
            <a:r>
              <a:rPr lang="en-US" sz="1000" dirty="0">
                <a:effectLst/>
                <a:cs typeface="Times New Roman" panose="02020603050405020304" pitchFamily="18" charset="0"/>
              </a:rPr>
              <a:t>, </a:t>
            </a:r>
            <a:r>
              <a:rPr lang="en-US" sz="1000" i="1" dirty="0">
                <a:effectLst/>
                <a:cs typeface="Times New Roman" panose="02020603050405020304" pitchFamily="18" charset="0"/>
              </a:rPr>
              <a:t>110</a:t>
            </a:r>
            <a:r>
              <a:rPr lang="en-US" sz="1000" dirty="0">
                <a:effectLst/>
                <a:cs typeface="Times New Roman" panose="02020603050405020304" pitchFamily="18" charset="0"/>
              </a:rPr>
              <a:t>(14), 1239–1260. </a:t>
            </a:r>
            <a:r>
              <a:rPr lang="en-US" sz="1000" dirty="0">
                <a:effectLst/>
                <a:cs typeface="Times New Roman" panose="02020603050405020304" pitchFamily="18" charset="0"/>
                <a:hlinkClick r:id="rId3"/>
              </a:rPr>
              <a:t>https://doi.org/10.1016/j.jqsrt.2009.02.026</a:t>
            </a:r>
            <a:endParaRPr lang="en-US" sz="1000" dirty="0">
              <a:effectLst/>
              <a:ea typeface="Times New Roman" panose="02020603050405020304" pitchFamily="18" charset="0"/>
              <a:cs typeface="Times New Roman" panose="02020603050405020304" pitchFamily="18" charset="0"/>
            </a:endParaRPr>
          </a:p>
          <a:p>
            <a:pPr algn="just"/>
            <a:r>
              <a:rPr lang="en-US" sz="1000" dirty="0">
                <a:effectLst/>
                <a:ea typeface="Times New Roman" panose="02020603050405020304" pitchFamily="18" charset="0"/>
                <a:cs typeface="Times New Roman" panose="02020603050405020304" pitchFamily="18" charset="0"/>
              </a:rPr>
              <a:t>Liou, K. N. (1973). Transfer of Solar Irradiance through Cirrus Cloud Layers., </a:t>
            </a:r>
            <a:r>
              <a:rPr lang="en-US" sz="1000" i="1" dirty="0">
                <a:effectLst/>
                <a:ea typeface="Times New Roman" panose="02020603050405020304" pitchFamily="18" charset="0"/>
                <a:cs typeface="Times New Roman" panose="02020603050405020304" pitchFamily="18" charset="0"/>
              </a:rPr>
              <a:t>J. </a:t>
            </a:r>
            <a:r>
              <a:rPr lang="en-US" sz="1000" i="1" dirty="0" err="1">
                <a:effectLst/>
                <a:ea typeface="Times New Roman" panose="02020603050405020304" pitchFamily="18" charset="0"/>
                <a:cs typeface="Times New Roman" panose="02020603050405020304" pitchFamily="18" charset="0"/>
              </a:rPr>
              <a:t>Geophys</a:t>
            </a:r>
            <a:r>
              <a:rPr lang="en-US" sz="1000" i="1" dirty="0">
                <a:effectLst/>
                <a:ea typeface="Times New Roman" panose="02020603050405020304" pitchFamily="18" charset="0"/>
                <a:cs typeface="Times New Roman" panose="02020603050405020304" pitchFamily="18" charset="0"/>
              </a:rPr>
              <a:t>. Res.</a:t>
            </a:r>
            <a:r>
              <a:rPr lang="en-US" sz="1000" dirty="0">
                <a:effectLst/>
                <a:ea typeface="Times New Roman" panose="02020603050405020304" pitchFamily="18" charset="0"/>
                <a:cs typeface="Times New Roman" panose="02020603050405020304" pitchFamily="18" charset="0"/>
              </a:rPr>
              <a:t>, </a:t>
            </a:r>
            <a:r>
              <a:rPr lang="en-US" sz="1000" i="1" dirty="0">
                <a:effectLst/>
                <a:ea typeface="Times New Roman" panose="02020603050405020304" pitchFamily="18" charset="0"/>
                <a:cs typeface="Times New Roman" panose="02020603050405020304" pitchFamily="18" charset="0"/>
              </a:rPr>
              <a:t>78</a:t>
            </a:r>
            <a:r>
              <a:rPr lang="en-US" sz="1000" dirty="0">
                <a:effectLst/>
                <a:ea typeface="Times New Roman" panose="02020603050405020304" pitchFamily="18" charset="0"/>
                <a:cs typeface="Times New Roman" panose="02020603050405020304" pitchFamily="18" charset="0"/>
              </a:rPr>
              <a:t>, 1409–1418.</a:t>
            </a:r>
          </a:p>
          <a:p>
            <a:pPr algn="just"/>
            <a:r>
              <a:rPr lang="en-US" sz="1000" dirty="0">
                <a:effectLst/>
                <a:ea typeface="Times New Roman" panose="02020603050405020304" pitchFamily="18" charset="0"/>
                <a:cs typeface="Times New Roman" panose="02020603050405020304" pitchFamily="18" charset="0"/>
              </a:rPr>
              <a:t>Nairy, C. M. (2022). Observations of Chain Aggregates in Florida Cirrus Cloud Anvils on 3 August 2019 during CAPEEX19 (Master’s thesis), Dept. of Atmospheric Sciences, University of North Dakota, Grand Forks, North Dakota. Retrieved from </a:t>
            </a:r>
            <a:r>
              <a:rPr lang="en-US" sz="1000" dirty="0">
                <a:effectLst/>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https://commons.und.edu/theses/4363/</a:t>
            </a:r>
            <a:endParaRPr lang="en-US" sz="1000" dirty="0">
              <a:effectLst/>
              <a:ea typeface="Times New Roman" panose="02020603050405020304" pitchFamily="18" charset="0"/>
              <a:cs typeface="Times New Roman" panose="02020603050405020304" pitchFamily="18" charset="0"/>
            </a:endParaRPr>
          </a:p>
          <a:p>
            <a:pPr algn="just"/>
            <a:r>
              <a:rPr lang="en-US" sz="1000" dirty="0">
                <a:effectLst/>
                <a:ea typeface="Times New Roman" panose="02020603050405020304" pitchFamily="18" charset="0"/>
                <a:cs typeface="Times New Roman" panose="02020603050405020304" pitchFamily="18" charset="0"/>
              </a:rPr>
              <a:t>Saunders, C. P. R., &amp; Wahab, N. M. A. (1975). The Influence of Electric Fields on the Aggregation of Ice Crystals. </a:t>
            </a:r>
            <a:r>
              <a:rPr lang="en-US" sz="1000" i="1" dirty="0">
                <a:effectLst/>
                <a:ea typeface="Times New Roman" panose="02020603050405020304" pitchFamily="18" charset="0"/>
                <a:cs typeface="Times New Roman" panose="02020603050405020304" pitchFamily="18" charset="0"/>
              </a:rPr>
              <a:t>Journal of the Meteorological Society of Japan. Ser. II</a:t>
            </a:r>
            <a:r>
              <a:rPr lang="en-US" sz="1000" dirty="0">
                <a:effectLst/>
                <a:ea typeface="Times New Roman" panose="02020603050405020304" pitchFamily="18" charset="0"/>
                <a:cs typeface="Times New Roman" panose="02020603050405020304" pitchFamily="18" charset="0"/>
              </a:rPr>
              <a:t>, </a:t>
            </a:r>
            <a:r>
              <a:rPr lang="en-US" sz="1000" i="1" dirty="0">
                <a:effectLst/>
                <a:ea typeface="Times New Roman" panose="02020603050405020304" pitchFamily="18" charset="0"/>
                <a:cs typeface="Times New Roman" panose="02020603050405020304" pitchFamily="18" charset="0"/>
              </a:rPr>
              <a:t>53</a:t>
            </a:r>
            <a:r>
              <a:rPr lang="en-US" sz="1000" dirty="0">
                <a:effectLst/>
                <a:ea typeface="Times New Roman" panose="02020603050405020304" pitchFamily="18" charset="0"/>
                <a:cs typeface="Times New Roman" panose="02020603050405020304" pitchFamily="18" charset="0"/>
              </a:rPr>
              <a:t>(2), 121–126. </a:t>
            </a:r>
            <a:r>
              <a:rPr lang="en-US" sz="1000" u="sng" dirty="0">
                <a:effectLst/>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https://doi.org/10.2151/jmsj1965.53.2_121</a:t>
            </a:r>
            <a:endParaRPr lang="en-US" sz="1000" dirty="0">
              <a:cs typeface="Times New Roman" panose="02020603050405020304" pitchFamily="18" charset="0"/>
            </a:endParaRPr>
          </a:p>
          <a:p>
            <a:pPr algn="just"/>
            <a:r>
              <a:rPr lang="en-US" sz="1000" dirty="0">
                <a:cs typeface="Times New Roman" panose="02020603050405020304" pitchFamily="18" charset="0"/>
              </a:rPr>
              <a:t>Schmitt, C. G., and A. J. </a:t>
            </a:r>
            <a:r>
              <a:rPr lang="en-US" sz="1000" dirty="0" err="1">
                <a:cs typeface="Times New Roman" panose="02020603050405020304" pitchFamily="18" charset="0"/>
              </a:rPr>
              <a:t>Heymsfield</a:t>
            </a:r>
            <a:r>
              <a:rPr lang="en-US" sz="1000" dirty="0">
                <a:cs typeface="Times New Roman" panose="02020603050405020304" pitchFamily="18" charset="0"/>
              </a:rPr>
              <a:t> (2014), Observational quantification of the separation of simple and complex atmospheric ice particles, </a:t>
            </a:r>
            <a:r>
              <a:rPr lang="en-US" sz="1000" dirty="0" err="1">
                <a:cs typeface="Times New Roman" panose="02020603050405020304" pitchFamily="18" charset="0"/>
              </a:rPr>
              <a:t>Geophys</a:t>
            </a:r>
            <a:r>
              <a:rPr lang="en-US" sz="1000" dirty="0">
                <a:cs typeface="Times New Roman" panose="02020603050405020304" pitchFamily="18" charset="0"/>
              </a:rPr>
              <a:t>. Res. Lett., 41, 1301–1307, doi:10.1002/2013GL058781.</a:t>
            </a:r>
          </a:p>
          <a:p>
            <a:pPr algn="just"/>
            <a:r>
              <a:rPr lang="en-US" sz="1000" dirty="0">
                <a:effectLst/>
                <a:cs typeface="Times New Roman" panose="02020603050405020304" pitchFamily="18" charset="0"/>
              </a:rPr>
              <a:t>Stephens, G. L., </a:t>
            </a:r>
            <a:r>
              <a:rPr lang="en-US" sz="1000" dirty="0" err="1">
                <a:effectLst/>
                <a:cs typeface="Times New Roman" panose="02020603050405020304" pitchFamily="18" charset="0"/>
              </a:rPr>
              <a:t>Tsay</a:t>
            </a:r>
            <a:r>
              <a:rPr lang="en-US" sz="1000" dirty="0">
                <a:effectLst/>
                <a:cs typeface="Times New Roman" panose="02020603050405020304" pitchFamily="18" charset="0"/>
              </a:rPr>
              <a:t>, S.-C., Stackhouse, P. W., &amp; </a:t>
            </a:r>
            <a:r>
              <a:rPr lang="en-US" sz="1000" dirty="0" err="1">
                <a:effectLst/>
                <a:cs typeface="Times New Roman" panose="02020603050405020304" pitchFamily="18" charset="0"/>
              </a:rPr>
              <a:t>Flatau</a:t>
            </a:r>
            <a:r>
              <a:rPr lang="en-US" sz="1000" dirty="0">
                <a:effectLst/>
                <a:cs typeface="Times New Roman" panose="02020603050405020304" pitchFamily="18" charset="0"/>
              </a:rPr>
              <a:t>, P. J. (1990). The Relevance of the Microphysical and Radiative Properties of Cirrus Clouds to Climate and Climatic Feedback. </a:t>
            </a:r>
            <a:r>
              <a:rPr lang="en-US" sz="1000" i="1" dirty="0">
                <a:effectLst/>
                <a:cs typeface="Times New Roman" panose="02020603050405020304" pitchFamily="18" charset="0"/>
              </a:rPr>
              <a:t>Journal of the Atmospheric Sciences</a:t>
            </a:r>
            <a:r>
              <a:rPr lang="en-US" sz="1000" dirty="0">
                <a:effectLst/>
                <a:cs typeface="Times New Roman" panose="02020603050405020304" pitchFamily="18" charset="0"/>
              </a:rPr>
              <a:t>, </a:t>
            </a:r>
            <a:r>
              <a:rPr lang="en-US" sz="1000" i="1" dirty="0">
                <a:effectLst/>
                <a:cs typeface="Times New Roman" panose="02020603050405020304" pitchFamily="18" charset="0"/>
              </a:rPr>
              <a:t>47</a:t>
            </a:r>
            <a:r>
              <a:rPr lang="en-US" sz="1000" dirty="0">
                <a:effectLst/>
                <a:cs typeface="Times New Roman" panose="02020603050405020304" pitchFamily="18" charset="0"/>
              </a:rPr>
              <a:t>(14), 1742–1754. </a:t>
            </a:r>
            <a:r>
              <a:rPr lang="en-US" sz="1000" dirty="0">
                <a:effectLst/>
                <a:cs typeface="Times New Roman" panose="02020603050405020304" pitchFamily="18" charset="0"/>
                <a:hlinkClick r:id="rId6"/>
              </a:rPr>
              <a:t>https://doi.org/10.1175/1520-0469(1990)047&lt;1742:TROTMA&gt;2.0.CO;2</a:t>
            </a:r>
            <a:endParaRPr lang="en-US" sz="1000" dirty="0">
              <a:effectLst/>
              <a:ea typeface="Times New Roman" panose="02020603050405020304" pitchFamily="18" charset="0"/>
              <a:cs typeface="Times New Roman" panose="02020603050405020304" pitchFamily="18" charset="0"/>
            </a:endParaRPr>
          </a:p>
          <a:p>
            <a:pPr algn="just"/>
            <a:r>
              <a:rPr lang="en-US" sz="1000" dirty="0">
                <a:effectLst/>
                <a:ea typeface="Times New Roman" panose="02020603050405020304" pitchFamily="18" charset="0"/>
                <a:cs typeface="Times New Roman" panose="02020603050405020304" pitchFamily="18" charset="0"/>
              </a:rPr>
              <a:t>Stith, J. L., </a:t>
            </a:r>
            <a:r>
              <a:rPr lang="en-US" sz="1000" dirty="0" err="1">
                <a:effectLst/>
                <a:ea typeface="Times New Roman" panose="02020603050405020304" pitchFamily="18" charset="0"/>
                <a:cs typeface="Times New Roman" panose="02020603050405020304" pitchFamily="18" charset="0"/>
              </a:rPr>
              <a:t>Avallone</a:t>
            </a:r>
            <a:r>
              <a:rPr lang="en-US" sz="1000" dirty="0">
                <a:effectLst/>
                <a:ea typeface="Times New Roman" panose="02020603050405020304" pitchFamily="18" charset="0"/>
                <a:cs typeface="Times New Roman" panose="02020603050405020304" pitchFamily="18" charset="0"/>
              </a:rPr>
              <a:t>, L. M., Bansemer, A., </a:t>
            </a:r>
            <a:r>
              <a:rPr lang="en-US" sz="1000" dirty="0" err="1">
                <a:effectLst/>
                <a:ea typeface="Times New Roman" panose="02020603050405020304" pitchFamily="18" charset="0"/>
                <a:cs typeface="Times New Roman" panose="02020603050405020304" pitchFamily="18" charset="0"/>
              </a:rPr>
              <a:t>Basarab</a:t>
            </a:r>
            <a:r>
              <a:rPr lang="en-US" sz="1000" dirty="0">
                <a:effectLst/>
                <a:ea typeface="Times New Roman" panose="02020603050405020304" pitchFamily="18" charset="0"/>
                <a:cs typeface="Times New Roman" panose="02020603050405020304" pitchFamily="18" charset="0"/>
              </a:rPr>
              <a:t>, B., Dorsi, S. W., Fuchs, B., et al. (2014). Ice particles in the upper anvil regions of midlatitude continental thunderstorms: the case for frozen-drop aggregates. </a:t>
            </a:r>
            <a:r>
              <a:rPr lang="en-US" sz="1000" i="1" dirty="0">
                <a:effectLst/>
                <a:ea typeface="Times New Roman" panose="02020603050405020304" pitchFamily="18" charset="0"/>
                <a:cs typeface="Times New Roman" panose="02020603050405020304" pitchFamily="18" charset="0"/>
              </a:rPr>
              <a:t>Atmospheric Chemistry and Physics</a:t>
            </a:r>
            <a:r>
              <a:rPr lang="en-US" sz="1000" dirty="0">
                <a:effectLst/>
                <a:ea typeface="Times New Roman" panose="02020603050405020304" pitchFamily="18" charset="0"/>
                <a:cs typeface="Times New Roman" panose="02020603050405020304" pitchFamily="18" charset="0"/>
              </a:rPr>
              <a:t>, </a:t>
            </a:r>
            <a:r>
              <a:rPr lang="en-US" sz="1000" i="1" dirty="0">
                <a:effectLst/>
                <a:ea typeface="Times New Roman" panose="02020603050405020304" pitchFamily="18" charset="0"/>
                <a:cs typeface="Times New Roman" panose="02020603050405020304" pitchFamily="18" charset="0"/>
              </a:rPr>
              <a:t>14</a:t>
            </a:r>
            <a:r>
              <a:rPr lang="en-US" sz="1000" dirty="0">
                <a:effectLst/>
                <a:ea typeface="Times New Roman" panose="02020603050405020304" pitchFamily="18" charset="0"/>
                <a:cs typeface="Times New Roman" panose="02020603050405020304" pitchFamily="18" charset="0"/>
              </a:rPr>
              <a:t>(4), 1973–1985. </a:t>
            </a:r>
            <a:r>
              <a:rPr lang="en-US" sz="1000" u="sng" dirty="0">
                <a:effectLst/>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https://doi.org/10.5194/acp-14-1973-2014</a:t>
            </a:r>
            <a:endParaRPr lang="en-US" sz="1000" b="0" i="1" u="none" strike="noStrike" dirty="0">
              <a:solidFill>
                <a:srgbClr val="3F3F3F"/>
              </a:solidFill>
              <a:effectLst/>
              <a:cs typeface="Times New Roman" panose="02020603050405020304" pitchFamily="18" charset="0"/>
            </a:endParaRPr>
          </a:p>
          <a:p>
            <a:pPr marL="0" indent="0" algn="just">
              <a:buNone/>
            </a:pPr>
            <a:r>
              <a:rPr lang="en-US" sz="1800" dirty="0">
                <a:effectLst/>
                <a:cs typeface="Times New Roman" panose="02020603050405020304" pitchFamily="18" charset="0"/>
              </a:rPr>
              <a:t>This research was supported by a NASA research grant to the University of North Dakota. Grant #: 80NSSC19K0328.</a:t>
            </a:r>
            <a:r>
              <a:rPr lang="en-US" sz="1200" dirty="0">
                <a:cs typeface="Times New Roman" panose="02020603050405020304" pitchFamily="18" charset="0"/>
              </a:rPr>
              <a:t> </a:t>
            </a:r>
            <a:r>
              <a:rPr lang="en-US" sz="1800" b="0" u="none" strike="noStrike" dirty="0">
                <a:effectLst/>
                <a:cs typeface="Times New Roman" panose="02020603050405020304" pitchFamily="18" charset="0"/>
              </a:rPr>
              <a:t>The IMPACTS dataset is publicly available at the NASA GHRC </a:t>
            </a:r>
            <a:r>
              <a:rPr lang="en-US" sz="1800" b="0" u="sng" strike="noStrike" dirty="0">
                <a:effectLst/>
                <a:cs typeface="Times New Roman" panose="02020603050405020304" pitchFamily="18" charset="0"/>
                <a:hlinkClick r:id="rId8">
                  <a:extLst>
                    <a:ext uri="{A12FA001-AC4F-418D-AE19-62706E023703}">
                      <ahyp:hlinkClr xmlns:ahyp="http://schemas.microsoft.com/office/drawing/2018/hyperlinkcolor" val="tx"/>
                    </a:ext>
                  </a:extLst>
                </a:hlinkClick>
              </a:rPr>
              <a:t>http://dx.doi.org/10.5067/IMPACTS/DATA101</a:t>
            </a:r>
            <a:r>
              <a:rPr lang="en-US" sz="1800" b="0" u="none" strike="noStrike" dirty="0">
                <a:effectLst/>
                <a:cs typeface="Times New Roman" panose="02020603050405020304" pitchFamily="18" charset="0"/>
              </a:rPr>
              <a:t>. We would also like to thank Andrew </a:t>
            </a:r>
            <a:r>
              <a:rPr lang="en-US" sz="1800" b="0" u="none" strike="noStrike" dirty="0" err="1">
                <a:effectLst/>
                <a:cs typeface="Times New Roman" panose="02020603050405020304" pitchFamily="18" charset="0"/>
              </a:rPr>
              <a:t>Heymsfield</a:t>
            </a:r>
            <a:r>
              <a:rPr lang="en-US" sz="1800" b="0" u="none" strike="noStrike" dirty="0">
                <a:effectLst/>
                <a:cs typeface="Times New Roman" panose="02020603050405020304" pitchFamily="18" charset="0"/>
              </a:rPr>
              <a:t>, Stephen Nicholls, &amp; Mircea </a:t>
            </a:r>
            <a:r>
              <a:rPr lang="en-US" sz="1800" b="0" u="none" strike="noStrike" dirty="0" err="1">
                <a:effectLst/>
                <a:cs typeface="Times New Roman" panose="02020603050405020304" pitchFamily="18" charset="0"/>
              </a:rPr>
              <a:t>Grecu</a:t>
            </a:r>
            <a:r>
              <a:rPr lang="en-US" sz="1800" b="0" u="none" strike="noStrike" dirty="0">
                <a:effectLst/>
                <a:cs typeface="Times New Roman" panose="02020603050405020304" pitchFamily="18" charset="0"/>
              </a:rPr>
              <a:t> for their added expertise in this work. </a:t>
            </a:r>
            <a:endParaRPr lang="en-US" sz="1800" dirty="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0" indent="0">
              <a:buNone/>
            </a:pPr>
            <a:endParaRPr lang="en-US" dirty="0">
              <a:cs typeface="Times New Roman" panose="02020603050405020304" pitchFamily="18" charset="0"/>
            </a:endParaRPr>
          </a:p>
        </p:txBody>
      </p:sp>
      <p:sp>
        <p:nvSpPr>
          <p:cNvPr id="5" name="Slide Number Placeholder 10">
            <a:extLst>
              <a:ext uri="{FF2B5EF4-FFF2-40B4-BE49-F238E27FC236}">
                <a16:creationId xmlns:a16="http://schemas.microsoft.com/office/drawing/2014/main" id="{5EB5D740-B3F5-562D-FDAC-64199E2602A5}"/>
              </a:ext>
            </a:extLst>
          </p:cNvPr>
          <p:cNvSpPr txBox="1">
            <a:spLocks/>
          </p:cNvSpPr>
          <p:nvPr/>
        </p:nvSpPr>
        <p:spPr>
          <a:xfrm>
            <a:off x="-2321011" y="65106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FE814-68E4-0C4A-BCC3-703C26BE2070}" type="slidenum">
              <a:rPr lang="en-US" b="1" dirty="0" smtClean="0">
                <a:solidFill>
                  <a:schemeClr val="tx1"/>
                </a:solidFill>
                <a:latin typeface="Times New Roman"/>
                <a:cs typeface="Times New Roman"/>
              </a:rPr>
              <a:pPr/>
              <a:t>17</a:t>
            </a:fld>
            <a:endParaRPr lang="en-US" dirty="0">
              <a:solidFill>
                <a:schemeClr val="tx1"/>
              </a:solidFill>
              <a:latin typeface="Times New Roman"/>
              <a:cs typeface="Times New Roman"/>
            </a:endParaRPr>
          </a:p>
        </p:txBody>
      </p:sp>
      <p:grpSp>
        <p:nvGrpSpPr>
          <p:cNvPr id="3" name="Group 2">
            <a:extLst>
              <a:ext uri="{FF2B5EF4-FFF2-40B4-BE49-F238E27FC236}">
                <a16:creationId xmlns:a16="http://schemas.microsoft.com/office/drawing/2014/main" id="{68C46F8C-BDAD-26CC-D83D-3992A0262A4B}"/>
              </a:ext>
            </a:extLst>
          </p:cNvPr>
          <p:cNvGrpSpPr/>
          <p:nvPr/>
        </p:nvGrpSpPr>
        <p:grpSpPr>
          <a:xfrm>
            <a:off x="2066307" y="3714080"/>
            <a:ext cx="5279435" cy="2979160"/>
            <a:chOff x="422189" y="3529571"/>
            <a:chExt cx="5937901" cy="3380321"/>
          </a:xfrm>
        </p:grpSpPr>
        <p:pic>
          <p:nvPicPr>
            <p:cNvPr id="6" name="Picture 5" descr="A black background with red text&#10;&#10;Description automatically generated">
              <a:extLst>
                <a:ext uri="{FF2B5EF4-FFF2-40B4-BE49-F238E27FC236}">
                  <a16:creationId xmlns:a16="http://schemas.microsoft.com/office/drawing/2014/main" id="{857FCB69-0FB3-1457-DA11-D79A8474983D}"/>
                </a:ext>
              </a:extLst>
            </p:cNvPr>
            <p:cNvPicPr>
              <a:picLocks noChangeAspect="1"/>
            </p:cNvPicPr>
            <p:nvPr/>
          </p:nvPicPr>
          <p:blipFill rotWithShape="1">
            <a:blip r:embed="rId9"/>
            <a:srcRect r="-433" b="68366"/>
            <a:stretch/>
          </p:blipFill>
          <p:spPr>
            <a:xfrm>
              <a:off x="422189" y="3843962"/>
              <a:ext cx="2942439" cy="3065930"/>
            </a:xfrm>
            <a:prstGeom prst="rect">
              <a:avLst/>
            </a:prstGeom>
          </p:spPr>
        </p:pic>
        <p:pic>
          <p:nvPicPr>
            <p:cNvPr id="8" name="Picture 7" descr="A black background with red text&#10;&#10;Description automatically generated">
              <a:extLst>
                <a:ext uri="{FF2B5EF4-FFF2-40B4-BE49-F238E27FC236}">
                  <a16:creationId xmlns:a16="http://schemas.microsoft.com/office/drawing/2014/main" id="{9917B015-4FA8-0AC0-E85E-6CE8836ABCB4}"/>
                </a:ext>
              </a:extLst>
            </p:cNvPr>
            <p:cNvPicPr>
              <a:picLocks noChangeAspect="1"/>
            </p:cNvPicPr>
            <p:nvPr/>
          </p:nvPicPr>
          <p:blipFill rotWithShape="1">
            <a:blip r:embed="rId9"/>
            <a:srcRect t="66144" r="-433"/>
            <a:stretch/>
          </p:blipFill>
          <p:spPr>
            <a:xfrm>
              <a:off x="3417651" y="3529571"/>
              <a:ext cx="2942439" cy="3281089"/>
            </a:xfrm>
            <a:prstGeom prst="rect">
              <a:avLst/>
            </a:prstGeom>
          </p:spPr>
        </p:pic>
        <p:pic>
          <p:nvPicPr>
            <p:cNvPr id="10" name="Picture 9" descr="A black background with red text&#10;&#10;Description automatically generated">
              <a:extLst>
                <a:ext uri="{FF2B5EF4-FFF2-40B4-BE49-F238E27FC236}">
                  <a16:creationId xmlns:a16="http://schemas.microsoft.com/office/drawing/2014/main" id="{46D36488-EF0C-A252-2FB7-9DF07F28BFD3}"/>
                </a:ext>
              </a:extLst>
            </p:cNvPr>
            <p:cNvPicPr>
              <a:picLocks noChangeAspect="1"/>
            </p:cNvPicPr>
            <p:nvPr/>
          </p:nvPicPr>
          <p:blipFill rotWithShape="1">
            <a:blip r:embed="rId9"/>
            <a:srcRect l="41125" t="35163" r="-433" b="58693"/>
            <a:stretch/>
          </p:blipFill>
          <p:spPr>
            <a:xfrm>
              <a:off x="942142" y="3843961"/>
              <a:ext cx="1740346" cy="591678"/>
            </a:xfrm>
            <a:prstGeom prst="rect">
              <a:avLst/>
            </a:prstGeom>
          </p:spPr>
        </p:pic>
      </p:grpSp>
      <p:sp>
        <p:nvSpPr>
          <p:cNvPr id="11" name="Rectangle 10">
            <a:extLst>
              <a:ext uri="{FF2B5EF4-FFF2-40B4-BE49-F238E27FC236}">
                <a16:creationId xmlns:a16="http://schemas.microsoft.com/office/drawing/2014/main" id="{6A56B77A-D035-5342-ACB1-DF90F8545A52}"/>
              </a:ext>
            </a:extLst>
          </p:cNvPr>
          <p:cNvSpPr/>
          <p:nvPr/>
        </p:nvSpPr>
        <p:spPr>
          <a:xfrm>
            <a:off x="1954798" y="3714080"/>
            <a:ext cx="5497819" cy="297916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C13701-049F-C2E0-6A7A-4DEA18735C13}"/>
              </a:ext>
            </a:extLst>
          </p:cNvPr>
          <p:cNvSpPr txBox="1"/>
          <p:nvPr/>
        </p:nvSpPr>
        <p:spPr>
          <a:xfrm>
            <a:off x="8419240" y="4418870"/>
            <a:ext cx="3402599" cy="923330"/>
          </a:xfrm>
          <a:prstGeom prst="rect">
            <a:avLst/>
          </a:prstGeom>
          <a:noFill/>
        </p:spPr>
        <p:txBody>
          <a:bodyPr wrap="square" rtlCol="0">
            <a:spAutoFit/>
          </a:bodyPr>
          <a:lstStyle/>
          <a:p>
            <a:r>
              <a:rPr lang="en-US" sz="5400" u="sng" dirty="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3911770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DB39-1C5E-9D94-E19B-7DAECB2D4EFD}"/>
              </a:ext>
            </a:extLst>
          </p:cNvPr>
          <p:cNvSpPr>
            <a:spLocks noGrp="1"/>
          </p:cNvSpPr>
          <p:nvPr>
            <p:ph type="title"/>
          </p:nvPr>
        </p:nvSpPr>
        <p:spPr/>
        <p:txBody>
          <a:bodyPr/>
          <a:lstStyle/>
          <a:p>
            <a:r>
              <a:rPr lang="en-US" dirty="0"/>
              <a:t>EXTRA SLIDES</a:t>
            </a:r>
          </a:p>
        </p:txBody>
      </p:sp>
      <p:sp>
        <p:nvSpPr>
          <p:cNvPr id="4" name="Slide Number Placeholder 3">
            <a:extLst>
              <a:ext uri="{FF2B5EF4-FFF2-40B4-BE49-F238E27FC236}">
                <a16:creationId xmlns:a16="http://schemas.microsoft.com/office/drawing/2014/main" id="{127C5FFC-CBF9-833C-E0E7-83DDDC67F90C}"/>
              </a:ext>
            </a:extLst>
          </p:cNvPr>
          <p:cNvSpPr>
            <a:spLocks noGrp="1"/>
          </p:cNvSpPr>
          <p:nvPr>
            <p:ph type="sldNum" sz="quarter" idx="12"/>
          </p:nvPr>
        </p:nvSpPr>
        <p:spPr/>
        <p:txBody>
          <a:bodyPr/>
          <a:lstStyle/>
          <a:p>
            <a:fld id="{CDFFE814-68E4-0C4A-BCC3-703C26BE2070}" type="slidenum">
              <a:rPr lang="en-US" smtClean="0"/>
              <a:pPr/>
              <a:t>18</a:t>
            </a:fld>
            <a:endParaRPr lang="en-US"/>
          </a:p>
        </p:txBody>
      </p:sp>
    </p:spTree>
    <p:extLst>
      <p:ext uri="{BB962C8B-B14F-4D97-AF65-F5344CB8AC3E}">
        <p14:creationId xmlns:p14="http://schemas.microsoft.com/office/powerpoint/2010/main" val="1839271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graph&#10;&#10;Description automatically generated">
            <a:extLst>
              <a:ext uri="{FF2B5EF4-FFF2-40B4-BE49-F238E27FC236}">
                <a16:creationId xmlns:a16="http://schemas.microsoft.com/office/drawing/2014/main" id="{3290EFC4-2326-8E3E-6088-0B8FE143539E}"/>
              </a:ext>
            </a:extLst>
          </p:cNvPr>
          <p:cNvPicPr>
            <a:picLocks noGrp="1" noChangeAspect="1"/>
          </p:cNvPicPr>
          <p:nvPr>
            <p:ph idx="1"/>
          </p:nvPr>
        </p:nvPicPr>
        <p:blipFill>
          <a:blip r:embed="rId2"/>
          <a:stretch>
            <a:fillRect/>
          </a:stretch>
        </p:blipFill>
        <p:spPr>
          <a:xfrm>
            <a:off x="2529192" y="355414"/>
            <a:ext cx="6371615" cy="5973949"/>
          </a:xfrm>
        </p:spPr>
      </p:pic>
      <p:sp>
        <p:nvSpPr>
          <p:cNvPr id="2" name="Slide Number Placeholder 1">
            <a:extLst>
              <a:ext uri="{FF2B5EF4-FFF2-40B4-BE49-F238E27FC236}">
                <a16:creationId xmlns:a16="http://schemas.microsoft.com/office/drawing/2014/main" id="{CA37D153-B716-E48F-6803-DEB55D091420}"/>
              </a:ext>
            </a:extLst>
          </p:cNvPr>
          <p:cNvSpPr>
            <a:spLocks noGrp="1"/>
          </p:cNvSpPr>
          <p:nvPr>
            <p:ph type="sldNum" sz="quarter" idx="12"/>
          </p:nvPr>
        </p:nvSpPr>
        <p:spPr/>
        <p:txBody>
          <a:bodyPr/>
          <a:lstStyle/>
          <a:p>
            <a:fld id="{6D982821-C7B5-D74A-81A7-0EC55A059745}" type="slidenum">
              <a:rPr lang="en-US" smtClean="0"/>
              <a:t>19</a:t>
            </a:fld>
            <a:endParaRPr lang="en-US"/>
          </a:p>
        </p:txBody>
      </p:sp>
    </p:spTree>
    <p:extLst>
      <p:ext uri="{BB962C8B-B14F-4D97-AF65-F5344CB8AC3E}">
        <p14:creationId xmlns:p14="http://schemas.microsoft.com/office/powerpoint/2010/main" val="944824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7D40C-CD88-B817-D24A-A9DEDC65E2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D5A46-2C0D-34EB-9AD3-3E090113DB61}"/>
              </a:ext>
            </a:extLst>
          </p:cNvPr>
          <p:cNvSpPr>
            <a:spLocks noGrp="1"/>
          </p:cNvSpPr>
          <p:nvPr>
            <p:ph type="title"/>
          </p:nvPr>
        </p:nvSpPr>
        <p:spPr>
          <a:xfrm>
            <a:off x="1202675" y="0"/>
            <a:ext cx="6599698" cy="712610"/>
          </a:xfrm>
        </p:spPr>
        <p:txBody>
          <a:bodyPr/>
          <a:lstStyle/>
          <a:p>
            <a:pPr algn="ctr"/>
            <a:r>
              <a:rPr lang="en-US" b="1" dirty="0">
                <a:latin typeface="Times New Roman"/>
                <a:cs typeface="Times New Roman"/>
              </a:rPr>
              <a:t>Motivation for Research</a:t>
            </a:r>
            <a:endParaRPr lang="en-US" b="1" dirty="0"/>
          </a:p>
        </p:txBody>
      </p:sp>
      <p:sp>
        <p:nvSpPr>
          <p:cNvPr id="7" name="TextBox 6">
            <a:extLst>
              <a:ext uri="{FF2B5EF4-FFF2-40B4-BE49-F238E27FC236}">
                <a16:creationId xmlns:a16="http://schemas.microsoft.com/office/drawing/2014/main" id="{D0DC3CD2-C400-95A3-9C37-9E621D5B3436}"/>
              </a:ext>
            </a:extLst>
          </p:cNvPr>
          <p:cNvSpPr txBox="1"/>
          <p:nvPr/>
        </p:nvSpPr>
        <p:spPr>
          <a:xfrm>
            <a:off x="5722099" y="6632893"/>
            <a:ext cx="65545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u="sng" dirty="0">
                <a:solidFill>
                  <a:schemeClr val="bg1">
                    <a:lumMod val="50000"/>
                  </a:schemeClr>
                </a:solidFill>
                <a:latin typeface="Times New Roman"/>
                <a:cs typeface="Arial"/>
              </a:rPr>
              <a:t>104th AMS Annual Meeting – First Symposium on Cloud Physics: Cloud Properties in Winter Storms II</a:t>
            </a:r>
          </a:p>
        </p:txBody>
      </p:sp>
      <p:sp>
        <p:nvSpPr>
          <p:cNvPr id="9" name="Content Placeholder 2">
            <a:extLst>
              <a:ext uri="{FF2B5EF4-FFF2-40B4-BE49-F238E27FC236}">
                <a16:creationId xmlns:a16="http://schemas.microsoft.com/office/drawing/2014/main" id="{FA410264-8B80-6255-EBCB-492E86F366E1}"/>
              </a:ext>
            </a:extLst>
          </p:cNvPr>
          <p:cNvSpPr>
            <a:spLocks noGrp="1"/>
          </p:cNvSpPr>
          <p:nvPr/>
        </p:nvSpPr>
        <p:spPr>
          <a:xfrm>
            <a:off x="0" y="808767"/>
            <a:ext cx="9005104" cy="60811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3200" dirty="0">
                <a:latin typeface="Times New Roman"/>
                <a:cs typeface="Times New Roman"/>
              </a:rPr>
              <a:t>The chain aggregation process is still not well understood</a:t>
            </a:r>
          </a:p>
          <a:p>
            <a:pPr lvl="1" algn="just"/>
            <a:r>
              <a:rPr lang="en-US" dirty="0">
                <a:latin typeface="Times New Roman"/>
                <a:cs typeface="Times New Roman"/>
              </a:rPr>
              <a:t>Where/How?</a:t>
            </a:r>
          </a:p>
          <a:p>
            <a:pPr lvl="1" algn="just"/>
            <a:r>
              <a:rPr lang="en-US" sz="2800" dirty="0">
                <a:latin typeface="Times New Roman"/>
                <a:cs typeface="Times New Roman"/>
              </a:rPr>
              <a:t>Inconsistencies between cloud chamber experiments and                          aircraft observations.</a:t>
            </a:r>
          </a:p>
          <a:p>
            <a:pPr lvl="1" algn="just"/>
            <a:r>
              <a:rPr lang="en-US" sz="2800" dirty="0">
                <a:latin typeface="Times New Roman"/>
                <a:cs typeface="Times New Roman"/>
              </a:rPr>
              <a:t>Lack of representation in atmospheric cloud models.</a:t>
            </a:r>
            <a:endParaRPr lang="en-US" dirty="0">
              <a:latin typeface="Times New Roman"/>
              <a:cs typeface="Times New Roman"/>
            </a:endParaRPr>
          </a:p>
          <a:p>
            <a:pPr marL="0" indent="0" algn="just">
              <a:buNone/>
            </a:pPr>
            <a:endParaRPr lang="en-US" sz="2800" dirty="0">
              <a:latin typeface="Times New Roman"/>
              <a:cs typeface="Times New Roman"/>
            </a:endParaRPr>
          </a:p>
          <a:p>
            <a:pPr algn="just"/>
            <a:r>
              <a:rPr lang="en-US" sz="3200" dirty="0">
                <a:latin typeface="Times New Roman"/>
                <a:cs typeface="Times New Roman"/>
              </a:rPr>
              <a:t>Influence on cloud radiative transfer properties (Liou 1973; Stephens </a:t>
            </a:r>
            <a:r>
              <a:rPr lang="en-US" sz="3200" i="1" dirty="0">
                <a:latin typeface="Times New Roman"/>
                <a:cs typeface="Times New Roman"/>
              </a:rPr>
              <a:t>et al. </a:t>
            </a:r>
            <a:r>
              <a:rPr lang="en-US" sz="3200" dirty="0">
                <a:latin typeface="Times New Roman"/>
                <a:cs typeface="Times New Roman"/>
              </a:rPr>
              <a:t>1990; Baran 2009).</a:t>
            </a:r>
            <a:endParaRPr lang="en-US" sz="4000" dirty="0">
              <a:latin typeface="Times New Roman"/>
              <a:cs typeface="Times New Roman"/>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0" indent="0">
              <a:buNone/>
            </a:pPr>
            <a:endParaRPr lang="en-US" dirty="0">
              <a:cs typeface="Times New Roman" panose="02020603050405020304" pitchFamily="18" charset="0"/>
            </a:endParaRPr>
          </a:p>
        </p:txBody>
      </p:sp>
      <p:sp>
        <p:nvSpPr>
          <p:cNvPr id="10" name="Rectangle 9">
            <a:extLst>
              <a:ext uri="{FF2B5EF4-FFF2-40B4-BE49-F238E27FC236}">
                <a16:creationId xmlns:a16="http://schemas.microsoft.com/office/drawing/2014/main" id="{BD845038-7364-7DE9-FAE9-5D31A23F495B}"/>
              </a:ext>
            </a:extLst>
          </p:cNvPr>
          <p:cNvSpPr/>
          <p:nvPr/>
        </p:nvSpPr>
        <p:spPr>
          <a:xfrm>
            <a:off x="5755341" y="6033247"/>
            <a:ext cx="6427694" cy="8157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lage of images of various shapes&#10;&#10;Description automatically generated">
            <a:extLst>
              <a:ext uri="{FF2B5EF4-FFF2-40B4-BE49-F238E27FC236}">
                <a16:creationId xmlns:a16="http://schemas.microsoft.com/office/drawing/2014/main" id="{F9823B05-D471-CC91-676E-66C54B476657}"/>
              </a:ext>
            </a:extLst>
          </p:cNvPr>
          <p:cNvPicPr>
            <a:picLocks noChangeAspect="1"/>
          </p:cNvPicPr>
          <p:nvPr/>
        </p:nvPicPr>
        <p:blipFill rotWithShape="1">
          <a:blip r:embed="rId3"/>
          <a:srcRect l="49319"/>
          <a:stretch/>
        </p:blipFill>
        <p:spPr>
          <a:xfrm>
            <a:off x="9269839" y="311773"/>
            <a:ext cx="2455315" cy="6546227"/>
          </a:xfrm>
          <a:prstGeom prst="rect">
            <a:avLst/>
          </a:prstGeom>
        </p:spPr>
      </p:pic>
      <p:sp>
        <p:nvSpPr>
          <p:cNvPr id="8" name="TextBox 7">
            <a:extLst>
              <a:ext uri="{FF2B5EF4-FFF2-40B4-BE49-F238E27FC236}">
                <a16:creationId xmlns:a16="http://schemas.microsoft.com/office/drawing/2014/main" id="{5924594A-296B-9C21-10C9-555E15EAB7F9}"/>
              </a:ext>
            </a:extLst>
          </p:cNvPr>
          <p:cNvSpPr txBox="1"/>
          <p:nvPr/>
        </p:nvSpPr>
        <p:spPr>
          <a:xfrm>
            <a:off x="9614081" y="48528"/>
            <a:ext cx="1766830"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Hawkeye-CPI Images</a:t>
            </a:r>
          </a:p>
        </p:txBody>
      </p:sp>
      <p:sp>
        <p:nvSpPr>
          <p:cNvPr id="11" name="Slide Number Placeholder 10">
            <a:extLst>
              <a:ext uri="{FF2B5EF4-FFF2-40B4-BE49-F238E27FC236}">
                <a16:creationId xmlns:a16="http://schemas.microsoft.com/office/drawing/2014/main" id="{DFC3A7AE-38E0-C156-B342-B5E3A2F3013F}"/>
              </a:ext>
            </a:extLst>
          </p:cNvPr>
          <p:cNvSpPr>
            <a:spLocks noGrp="1"/>
          </p:cNvSpPr>
          <p:nvPr>
            <p:ph type="sldNum" sz="quarter" idx="12"/>
          </p:nvPr>
        </p:nvSpPr>
        <p:spPr/>
        <p:txBody>
          <a:bodyPr/>
          <a:lstStyle/>
          <a:p>
            <a:fld id="{CDFFE814-68E4-0C4A-BCC3-703C26BE2070}" type="slidenum">
              <a:rPr lang="en-US" sz="1200" dirty="0" smtClean="0">
                <a:latin typeface="Times New Roman"/>
                <a:cs typeface="Times New Roman"/>
              </a:rPr>
              <a:pPr/>
              <a:t>2</a:t>
            </a:fld>
            <a:endParaRPr lang="en-US" sz="1200" dirty="0">
              <a:latin typeface="Times New Roman"/>
              <a:cs typeface="Times New Roman"/>
            </a:endParaRPr>
          </a:p>
        </p:txBody>
      </p:sp>
    </p:spTree>
    <p:extLst>
      <p:ext uri="{BB962C8B-B14F-4D97-AF65-F5344CB8AC3E}">
        <p14:creationId xmlns:p14="http://schemas.microsoft.com/office/powerpoint/2010/main" val="2468009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number of circles&#10;&#10;Description automatically generated">
            <a:extLst>
              <a:ext uri="{FF2B5EF4-FFF2-40B4-BE49-F238E27FC236}">
                <a16:creationId xmlns:a16="http://schemas.microsoft.com/office/drawing/2014/main" id="{447C90F7-3417-39B3-F5A3-8C015C170ABD}"/>
              </a:ext>
            </a:extLst>
          </p:cNvPr>
          <p:cNvPicPr>
            <a:picLocks noChangeAspect="1"/>
          </p:cNvPicPr>
          <p:nvPr/>
        </p:nvPicPr>
        <p:blipFill>
          <a:blip r:embed="rId2"/>
          <a:stretch>
            <a:fillRect/>
          </a:stretch>
        </p:blipFill>
        <p:spPr>
          <a:xfrm>
            <a:off x="0" y="0"/>
            <a:ext cx="5492709" cy="3358490"/>
          </a:xfrm>
          <a:prstGeom prst="rect">
            <a:avLst/>
          </a:prstGeom>
        </p:spPr>
      </p:pic>
      <p:pic>
        <p:nvPicPr>
          <p:cNvPr id="7" name="Picture 6" descr="A diagram of a number of dots&#10;&#10;Description automatically generated">
            <a:extLst>
              <a:ext uri="{FF2B5EF4-FFF2-40B4-BE49-F238E27FC236}">
                <a16:creationId xmlns:a16="http://schemas.microsoft.com/office/drawing/2014/main" id="{BFFB5372-8190-93BF-C59F-5BCE34FFA421}"/>
              </a:ext>
            </a:extLst>
          </p:cNvPr>
          <p:cNvPicPr>
            <a:picLocks noChangeAspect="1"/>
          </p:cNvPicPr>
          <p:nvPr/>
        </p:nvPicPr>
        <p:blipFill>
          <a:blip r:embed="rId3"/>
          <a:stretch>
            <a:fillRect/>
          </a:stretch>
        </p:blipFill>
        <p:spPr>
          <a:xfrm>
            <a:off x="5487465" y="0"/>
            <a:ext cx="5492709" cy="3358490"/>
          </a:xfrm>
          <a:prstGeom prst="rect">
            <a:avLst/>
          </a:prstGeom>
        </p:spPr>
      </p:pic>
      <p:pic>
        <p:nvPicPr>
          <p:cNvPr id="8" name="Picture 7">
            <a:extLst>
              <a:ext uri="{FF2B5EF4-FFF2-40B4-BE49-F238E27FC236}">
                <a16:creationId xmlns:a16="http://schemas.microsoft.com/office/drawing/2014/main" id="{2F0027C5-AAF7-0047-A5E5-BB7F10D72157}"/>
              </a:ext>
            </a:extLst>
          </p:cNvPr>
          <p:cNvPicPr>
            <a:picLocks noChangeAspect="1"/>
          </p:cNvPicPr>
          <p:nvPr/>
        </p:nvPicPr>
        <p:blipFill>
          <a:blip r:embed="rId4"/>
          <a:stretch>
            <a:fillRect/>
          </a:stretch>
        </p:blipFill>
        <p:spPr>
          <a:xfrm>
            <a:off x="-8079" y="3429000"/>
            <a:ext cx="5495544" cy="3354088"/>
          </a:xfrm>
          <a:prstGeom prst="rect">
            <a:avLst/>
          </a:prstGeom>
        </p:spPr>
      </p:pic>
      <p:sp>
        <p:nvSpPr>
          <p:cNvPr id="2" name="Slide Number Placeholder 1">
            <a:extLst>
              <a:ext uri="{FF2B5EF4-FFF2-40B4-BE49-F238E27FC236}">
                <a16:creationId xmlns:a16="http://schemas.microsoft.com/office/drawing/2014/main" id="{8F4969BB-646A-059F-57F3-05DB0C72C4EF}"/>
              </a:ext>
            </a:extLst>
          </p:cNvPr>
          <p:cNvSpPr>
            <a:spLocks noGrp="1"/>
          </p:cNvSpPr>
          <p:nvPr>
            <p:ph type="sldNum" sz="quarter" idx="12"/>
          </p:nvPr>
        </p:nvSpPr>
        <p:spPr/>
        <p:txBody>
          <a:bodyPr/>
          <a:lstStyle/>
          <a:p>
            <a:fld id="{6D982821-C7B5-D74A-81A7-0EC55A059745}" type="slidenum">
              <a:rPr lang="en-US" smtClean="0"/>
              <a:t>20</a:t>
            </a:fld>
            <a:endParaRPr lang="en-US"/>
          </a:p>
        </p:txBody>
      </p:sp>
    </p:spTree>
    <p:extLst>
      <p:ext uri="{BB962C8B-B14F-4D97-AF65-F5344CB8AC3E}">
        <p14:creationId xmlns:p14="http://schemas.microsoft.com/office/powerpoint/2010/main" val="3800687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67D6BD-B436-815C-3260-461E59A3517C}"/>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2" name="Title 1">
            <a:extLst>
              <a:ext uri="{FF2B5EF4-FFF2-40B4-BE49-F238E27FC236}">
                <a16:creationId xmlns:a16="http://schemas.microsoft.com/office/drawing/2014/main" id="{44905853-ADA2-194F-97BA-4AA7DF14AD11}"/>
              </a:ext>
            </a:extLst>
          </p:cNvPr>
          <p:cNvSpPr>
            <a:spLocks noGrp="1"/>
          </p:cNvSpPr>
          <p:nvPr>
            <p:ph type="title"/>
          </p:nvPr>
        </p:nvSpPr>
        <p:spPr>
          <a:xfrm>
            <a:off x="-8074" y="-104504"/>
            <a:ext cx="7297959" cy="1265967"/>
          </a:xfrm>
        </p:spPr>
        <p:txBody>
          <a:bodyPr>
            <a:normAutofit/>
          </a:bodyPr>
          <a:lstStyle/>
          <a:p>
            <a:pPr algn="ctr"/>
            <a:r>
              <a:rPr lang="en-US" sz="4000" b="1">
                <a:latin typeface="Times New Roman"/>
                <a:cs typeface="Times New Roman"/>
              </a:rPr>
              <a:t>Previous Chain Aggregate Observations</a:t>
            </a:r>
          </a:p>
        </p:txBody>
      </p:sp>
      <p:sp>
        <p:nvSpPr>
          <p:cNvPr id="3" name="Content Placeholder 2">
            <a:extLst>
              <a:ext uri="{FF2B5EF4-FFF2-40B4-BE49-F238E27FC236}">
                <a16:creationId xmlns:a16="http://schemas.microsoft.com/office/drawing/2014/main" id="{7406B00E-D3ED-FF47-BA20-74DB220A6785}"/>
              </a:ext>
            </a:extLst>
          </p:cNvPr>
          <p:cNvSpPr>
            <a:spLocks noGrp="1"/>
          </p:cNvSpPr>
          <p:nvPr>
            <p:ph idx="1"/>
          </p:nvPr>
        </p:nvSpPr>
        <p:spPr>
          <a:xfrm>
            <a:off x="-1" y="1111752"/>
            <a:ext cx="6763548" cy="5592030"/>
          </a:xfrm>
        </p:spPr>
        <p:txBody>
          <a:bodyPr vert="horz" lIns="91440" tIns="45720" rIns="91440" bIns="45720" rtlCol="0" anchor="t">
            <a:noAutofit/>
          </a:bodyPr>
          <a:lstStyle/>
          <a:p>
            <a:pPr marL="0" indent="0" algn="just">
              <a:buNone/>
            </a:pPr>
            <a:r>
              <a:rPr lang="en-US" sz="2000" b="1" dirty="0">
                <a:latin typeface="Times New Roman"/>
                <a:cs typeface="Times New Roman"/>
              </a:rPr>
              <a:t>Cloud Chamber Experiments</a:t>
            </a:r>
          </a:p>
          <a:p>
            <a:pPr algn="just"/>
            <a:r>
              <a:rPr lang="en-US" sz="1600" dirty="0">
                <a:latin typeface="Times New Roman"/>
                <a:cs typeface="Times New Roman"/>
              </a:rPr>
              <a:t>Chain Aggregates Were Generated:</a:t>
            </a:r>
            <a:endParaRPr lang="en-US" dirty="0">
              <a:latin typeface="Times New Roman"/>
              <a:cs typeface="Times New Roman"/>
            </a:endParaRPr>
          </a:p>
          <a:p>
            <a:pPr marL="0" indent="0" algn="just">
              <a:buNone/>
            </a:pPr>
            <a:r>
              <a:rPr lang="en-US" sz="1600" dirty="0">
                <a:latin typeface="Times New Roman"/>
                <a:cs typeface="Times New Roman"/>
              </a:rPr>
              <a:t> ⎼ In High Electric Fields (Minimum Threshold: 60 kV m</a:t>
            </a:r>
            <a:r>
              <a:rPr lang="en-US" sz="1600" baseline="30000" dirty="0">
                <a:latin typeface="Times New Roman"/>
                <a:cs typeface="Times New Roman"/>
              </a:rPr>
              <a:t>-1</a:t>
            </a:r>
            <a:r>
              <a:rPr lang="en-US" sz="1600" dirty="0">
                <a:latin typeface="Times New Roman"/>
                <a:cs typeface="Times New Roman"/>
              </a:rPr>
              <a:t>)</a:t>
            </a:r>
          </a:p>
          <a:p>
            <a:pPr marL="0" indent="0" algn="just">
              <a:buNone/>
            </a:pPr>
            <a:r>
              <a:rPr lang="en-US" sz="1600" dirty="0">
                <a:latin typeface="Times New Roman"/>
                <a:cs typeface="Times New Roman"/>
              </a:rPr>
              <a:t> ⎼ In Temperatures Between -5 and -37 °C</a:t>
            </a:r>
          </a:p>
          <a:p>
            <a:pPr marL="0" indent="0" algn="just">
              <a:buNone/>
            </a:pPr>
            <a:r>
              <a:rPr lang="en-US" sz="1600" dirty="0">
                <a:latin typeface="Times New Roman"/>
                <a:cs typeface="Times New Roman"/>
              </a:rPr>
              <a:t> ⎼ Ice Crystal Concentrations Between 3 and 4 ✕ 10</a:t>
            </a:r>
            <a:r>
              <a:rPr lang="en-US" sz="1600" baseline="30000" dirty="0">
                <a:latin typeface="Times New Roman"/>
                <a:cs typeface="Times New Roman"/>
              </a:rPr>
              <a:t>6</a:t>
            </a:r>
            <a:r>
              <a:rPr lang="en-US" sz="1600" dirty="0">
                <a:latin typeface="Times New Roman"/>
                <a:cs typeface="Times New Roman"/>
              </a:rPr>
              <a:t> m</a:t>
            </a:r>
            <a:r>
              <a:rPr lang="en-US" sz="1600" baseline="30000" dirty="0">
                <a:latin typeface="Times New Roman"/>
                <a:cs typeface="Times New Roman"/>
              </a:rPr>
              <a:t>-3</a:t>
            </a:r>
            <a:endParaRPr lang="en-US" sz="1600" dirty="0">
              <a:latin typeface="Times New Roman"/>
              <a:cs typeface="Times New Roman"/>
            </a:endParaRPr>
          </a:p>
          <a:p>
            <a:pPr marL="0" indent="0" algn="just">
              <a:buNone/>
            </a:pPr>
            <a:r>
              <a:rPr lang="en-US" sz="1600" dirty="0">
                <a:latin typeface="Times New Roman"/>
                <a:cs typeface="Times New Roman"/>
              </a:rPr>
              <a:t> ⎼ Ice Crystals Sizes Between 30 to 50 </a:t>
            </a:r>
            <a:r>
              <a:rPr lang="el-GR" sz="1600" dirty="0">
                <a:latin typeface="Times New Roman"/>
                <a:cs typeface="Times New Roman"/>
              </a:rPr>
              <a:t>μ</a:t>
            </a:r>
            <a:r>
              <a:rPr lang="en-US" sz="1600" dirty="0">
                <a:latin typeface="Times New Roman"/>
                <a:cs typeface="Times New Roman"/>
              </a:rPr>
              <a:t>m</a:t>
            </a:r>
            <a:endParaRPr lang="en-US" sz="1600" dirty="0">
              <a:latin typeface="Times New Roman"/>
              <a:cs typeface="Calibri"/>
            </a:endParaRPr>
          </a:p>
          <a:p>
            <a:pPr algn="just"/>
            <a:r>
              <a:rPr lang="en-US" sz="1600" dirty="0">
                <a:latin typeface="Times New Roman"/>
                <a:cs typeface="Times New Roman"/>
              </a:rPr>
              <a:t>Aggregation found to be temperature-dependent with electric fields.</a:t>
            </a:r>
          </a:p>
          <a:p>
            <a:pPr marL="0" indent="0" algn="just">
              <a:buNone/>
            </a:pPr>
            <a:endParaRPr lang="en-US" sz="1600" dirty="0">
              <a:latin typeface="Times New Roman"/>
              <a:cs typeface="Times New Roman"/>
            </a:endParaRPr>
          </a:p>
          <a:p>
            <a:pPr marL="0" indent="0" algn="just">
              <a:buNone/>
            </a:pPr>
            <a:r>
              <a:rPr lang="en-US" sz="2000" b="1" dirty="0">
                <a:latin typeface="Times New Roman"/>
                <a:cs typeface="Times New Roman"/>
              </a:rPr>
              <a:t>Aircraft Observations</a:t>
            </a:r>
          </a:p>
          <a:p>
            <a:pPr algn="just"/>
            <a:r>
              <a:rPr lang="en-US" sz="1600" dirty="0">
                <a:latin typeface="Times New Roman"/>
                <a:cs typeface="Times New Roman"/>
              </a:rPr>
              <a:t>Chain Aggregates of </a:t>
            </a:r>
            <a:r>
              <a:rPr lang="en-US" sz="1600" b="1" dirty="0">
                <a:latin typeface="Times New Roman"/>
                <a:cs typeface="Times New Roman"/>
              </a:rPr>
              <a:t>Pristine</a:t>
            </a:r>
            <a:r>
              <a:rPr lang="en-US" sz="1600" dirty="0">
                <a:latin typeface="Times New Roman"/>
                <a:cs typeface="Times New Roman"/>
              </a:rPr>
              <a:t> Ice Crystals Observed</a:t>
            </a:r>
            <a:endParaRPr lang="en-US" sz="1600" dirty="0">
              <a:latin typeface="Times New Roman"/>
              <a:cs typeface="Calibri"/>
            </a:endParaRPr>
          </a:p>
          <a:p>
            <a:pPr lvl="1" algn="just"/>
            <a:r>
              <a:rPr lang="en-US" sz="1600" dirty="0">
                <a:latin typeface="Times New Roman"/>
                <a:cs typeface="Times New Roman"/>
              </a:rPr>
              <a:t>Mid- to upper-level clouds produced by continental convection in the tropics and sub-tropics.</a:t>
            </a:r>
          </a:p>
          <a:p>
            <a:pPr lvl="1" algn="just"/>
            <a:r>
              <a:rPr lang="en-US" sz="1600" dirty="0">
                <a:latin typeface="Times New Roman"/>
                <a:cs typeface="Times New Roman"/>
              </a:rPr>
              <a:t>-25 to -65 °C</a:t>
            </a:r>
          </a:p>
          <a:p>
            <a:pPr algn="just"/>
            <a:r>
              <a:rPr lang="en-US" sz="1600" dirty="0">
                <a:latin typeface="Times New Roman"/>
                <a:cs typeface="Times New Roman"/>
              </a:rPr>
              <a:t>Chain Aggregates of </a:t>
            </a:r>
            <a:r>
              <a:rPr lang="en-US" sz="1600" b="1" dirty="0">
                <a:latin typeface="Times New Roman"/>
                <a:cs typeface="Times New Roman"/>
              </a:rPr>
              <a:t>Frozen Droplets</a:t>
            </a:r>
            <a:r>
              <a:rPr lang="en-US" sz="1600" dirty="0">
                <a:latin typeface="Times New Roman"/>
                <a:cs typeface="Times New Roman"/>
              </a:rPr>
              <a:t> Observed</a:t>
            </a:r>
          </a:p>
          <a:p>
            <a:pPr lvl="1" algn="just"/>
            <a:r>
              <a:rPr lang="en-US" sz="1600" dirty="0">
                <a:latin typeface="Times New Roman"/>
                <a:cs typeface="Times New Roman"/>
              </a:rPr>
              <a:t>Continental Convection in the Midlatitudes.</a:t>
            </a:r>
          </a:p>
          <a:p>
            <a:pPr lvl="1" algn="just"/>
            <a:r>
              <a:rPr lang="en-US" sz="1600" dirty="0">
                <a:latin typeface="Times New Roman"/>
                <a:cs typeface="Times New Roman"/>
              </a:rPr>
              <a:t>-13 to -60 °C</a:t>
            </a:r>
          </a:p>
          <a:p>
            <a:pPr marL="457200" lvl="1" indent="0">
              <a:buNone/>
            </a:pPr>
            <a:endParaRPr lang="en-US" sz="1600" dirty="0">
              <a:latin typeface="Times New Roman"/>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78EC9393-6B1B-4C03-94DF-7970031AF1FE}"/>
              </a:ext>
            </a:extLst>
          </p:cNvPr>
          <p:cNvGrpSpPr/>
          <p:nvPr/>
        </p:nvGrpSpPr>
        <p:grpSpPr>
          <a:xfrm>
            <a:off x="7707469" y="4490518"/>
            <a:ext cx="3341189" cy="2052258"/>
            <a:chOff x="7085148" y="3566866"/>
            <a:chExt cx="4266474" cy="2750757"/>
          </a:xfrm>
        </p:grpSpPr>
        <p:pic>
          <p:nvPicPr>
            <p:cNvPr id="9" name="Picture 8" descr="A picture containing text, metalware, player&#10;&#10;Description automatically generated">
              <a:extLst>
                <a:ext uri="{FF2B5EF4-FFF2-40B4-BE49-F238E27FC236}">
                  <a16:creationId xmlns:a16="http://schemas.microsoft.com/office/drawing/2014/main" id="{F2CC1DA0-9751-7205-A0A0-FD332C92BE63}"/>
                </a:ext>
              </a:extLst>
            </p:cNvPr>
            <p:cNvPicPr>
              <a:picLocks noChangeAspect="1"/>
            </p:cNvPicPr>
            <p:nvPr/>
          </p:nvPicPr>
          <p:blipFill>
            <a:blip r:embed="rId3"/>
            <a:stretch>
              <a:fillRect/>
            </a:stretch>
          </p:blipFill>
          <p:spPr>
            <a:xfrm>
              <a:off x="7085148" y="3566866"/>
              <a:ext cx="4266474" cy="1464610"/>
            </a:xfrm>
            <a:prstGeom prst="rect">
              <a:avLst/>
            </a:prstGeom>
          </p:spPr>
        </p:pic>
        <p:pic>
          <p:nvPicPr>
            <p:cNvPr id="11" name="Picture 10" descr="A picture containing text, metalware, chain, key&#10;&#10;Description automatically generated">
              <a:extLst>
                <a:ext uri="{FF2B5EF4-FFF2-40B4-BE49-F238E27FC236}">
                  <a16:creationId xmlns:a16="http://schemas.microsoft.com/office/drawing/2014/main" id="{16D98B69-4F30-D078-31DB-305D9DBA949B}"/>
                </a:ext>
              </a:extLst>
            </p:cNvPr>
            <p:cNvPicPr>
              <a:picLocks noChangeAspect="1"/>
            </p:cNvPicPr>
            <p:nvPr/>
          </p:nvPicPr>
          <p:blipFill>
            <a:blip r:embed="rId4"/>
            <a:stretch>
              <a:fillRect/>
            </a:stretch>
          </p:blipFill>
          <p:spPr>
            <a:xfrm>
              <a:off x="7666444" y="4951955"/>
              <a:ext cx="3306355" cy="1365668"/>
            </a:xfrm>
            <a:prstGeom prst="rect">
              <a:avLst/>
            </a:prstGeom>
          </p:spPr>
        </p:pic>
      </p:grpSp>
      <p:sp>
        <p:nvSpPr>
          <p:cNvPr id="13" name="TextBox 12">
            <a:extLst>
              <a:ext uri="{FF2B5EF4-FFF2-40B4-BE49-F238E27FC236}">
                <a16:creationId xmlns:a16="http://schemas.microsoft.com/office/drawing/2014/main" id="{0745D104-B3A9-DC75-1EC1-A6A0CE819569}"/>
              </a:ext>
            </a:extLst>
          </p:cNvPr>
          <p:cNvSpPr txBox="1"/>
          <p:nvPr/>
        </p:nvSpPr>
        <p:spPr>
          <a:xfrm>
            <a:off x="6872404" y="6463678"/>
            <a:ext cx="5319596" cy="461665"/>
          </a:xfrm>
          <a:prstGeom prst="rect">
            <a:avLst/>
          </a:prstGeom>
          <a:noFill/>
        </p:spPr>
        <p:txBody>
          <a:bodyPr wrap="square" lIns="91440" tIns="45720" rIns="91440" bIns="45720" rtlCol="0" anchor="t">
            <a:spAutoFit/>
          </a:bodyPr>
          <a:lstStyle/>
          <a:p>
            <a:r>
              <a:rPr lang="en-US" sz="1200">
                <a:latin typeface="Times New Roman"/>
                <a:cs typeface="Times New Roman"/>
              </a:rPr>
              <a:t>Chain aggregates comprised of frozen droplets observed (</a:t>
            </a:r>
            <a:r>
              <a:rPr lang="en-US" sz="1200" b="1">
                <a:latin typeface="Times New Roman"/>
                <a:cs typeface="Times New Roman"/>
              </a:rPr>
              <a:t>in-situ</a:t>
            </a:r>
            <a:r>
              <a:rPr lang="en-US" sz="1200">
                <a:latin typeface="Times New Roman"/>
                <a:cs typeface="Times New Roman"/>
              </a:rPr>
              <a:t>) in mid-latitude cirrus anvil clouds. Adapted from Stith </a:t>
            </a:r>
            <a:r>
              <a:rPr lang="en-US" sz="1200" i="1">
                <a:latin typeface="Times New Roman"/>
                <a:cs typeface="Times New Roman"/>
              </a:rPr>
              <a:t>et al. </a:t>
            </a:r>
            <a:r>
              <a:rPr lang="en-US" sz="1200">
                <a:latin typeface="Times New Roman"/>
                <a:cs typeface="Times New Roman"/>
              </a:rPr>
              <a:t>2014.</a:t>
            </a:r>
          </a:p>
        </p:txBody>
      </p:sp>
      <p:cxnSp>
        <p:nvCxnSpPr>
          <p:cNvPr id="16" name="Straight Connector 15">
            <a:extLst>
              <a:ext uri="{FF2B5EF4-FFF2-40B4-BE49-F238E27FC236}">
                <a16:creationId xmlns:a16="http://schemas.microsoft.com/office/drawing/2014/main" id="{DFD13609-87FE-B309-BE55-109FFA7E272E}"/>
              </a:ext>
            </a:extLst>
          </p:cNvPr>
          <p:cNvCxnSpPr/>
          <p:nvPr/>
        </p:nvCxnSpPr>
        <p:spPr>
          <a:xfrm>
            <a:off x="6763547" y="4504934"/>
            <a:ext cx="5319596"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9214C2ED-8A3C-02E0-961F-74818B7E5B5F}"/>
              </a:ext>
            </a:extLst>
          </p:cNvPr>
          <p:cNvSpPr txBox="1"/>
          <p:nvPr/>
        </p:nvSpPr>
        <p:spPr>
          <a:xfrm>
            <a:off x="9835" y="6632893"/>
            <a:ext cx="65545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u="sng">
                <a:solidFill>
                  <a:schemeClr val="bg1">
                    <a:lumMod val="50000"/>
                  </a:schemeClr>
                </a:solidFill>
                <a:latin typeface="Times New Roman"/>
                <a:cs typeface="Arial"/>
              </a:rPr>
              <a:t>104th AMS Annual Meeting – First Symposium on Cloud Physics: Cloud Properties in Winter Storms II</a:t>
            </a:r>
          </a:p>
        </p:txBody>
      </p:sp>
      <p:cxnSp>
        <p:nvCxnSpPr>
          <p:cNvPr id="10" name="Straight Connector 9">
            <a:extLst>
              <a:ext uri="{FF2B5EF4-FFF2-40B4-BE49-F238E27FC236}">
                <a16:creationId xmlns:a16="http://schemas.microsoft.com/office/drawing/2014/main" id="{2B9D09DF-5CF2-BA23-C8FE-609DAABD8A39}"/>
              </a:ext>
            </a:extLst>
          </p:cNvPr>
          <p:cNvCxnSpPr>
            <a:cxnSpLocks/>
          </p:cNvCxnSpPr>
          <p:nvPr/>
        </p:nvCxnSpPr>
        <p:spPr>
          <a:xfrm>
            <a:off x="6772618" y="2496437"/>
            <a:ext cx="5319596" cy="0"/>
          </a:xfrm>
          <a:prstGeom prst="line">
            <a:avLst/>
          </a:prstGeom>
          <a:ln w="12700">
            <a:prstDash val="sysDot"/>
          </a:ln>
        </p:spPr>
        <p:style>
          <a:lnRef idx="1">
            <a:schemeClr val="dk1"/>
          </a:lnRef>
          <a:fillRef idx="0">
            <a:schemeClr val="dk1"/>
          </a:fillRef>
          <a:effectRef idx="0">
            <a:schemeClr val="dk1"/>
          </a:effectRef>
          <a:fontRef idx="minor">
            <a:schemeClr val="tx1"/>
          </a:fontRef>
        </p:style>
      </p:cxnSp>
      <p:pic>
        <p:nvPicPr>
          <p:cNvPr id="15" name="Picture 14" descr="A picture containing text, different, shelf, colorful&#10;&#10;Description automatically generated">
            <a:extLst>
              <a:ext uri="{FF2B5EF4-FFF2-40B4-BE49-F238E27FC236}">
                <a16:creationId xmlns:a16="http://schemas.microsoft.com/office/drawing/2014/main" id="{ADEFF879-D5EC-9AAD-1E8A-D8278709C9A5}"/>
              </a:ext>
            </a:extLst>
          </p:cNvPr>
          <p:cNvPicPr>
            <a:picLocks noChangeAspect="1"/>
          </p:cNvPicPr>
          <p:nvPr/>
        </p:nvPicPr>
        <p:blipFill rotWithShape="1">
          <a:blip r:embed="rId5"/>
          <a:srcRect l="8671" t="24246" r="1349" b="52305"/>
          <a:stretch/>
        </p:blipFill>
        <p:spPr>
          <a:xfrm>
            <a:off x="7175913" y="2537259"/>
            <a:ext cx="4628168" cy="1608148"/>
          </a:xfrm>
          <a:prstGeom prst="rect">
            <a:avLst/>
          </a:prstGeom>
        </p:spPr>
      </p:pic>
      <p:sp>
        <p:nvSpPr>
          <p:cNvPr id="17" name="TextBox 16">
            <a:extLst>
              <a:ext uri="{FF2B5EF4-FFF2-40B4-BE49-F238E27FC236}">
                <a16:creationId xmlns:a16="http://schemas.microsoft.com/office/drawing/2014/main" id="{83302E6C-D475-F12E-0986-3A522B72FA8D}"/>
              </a:ext>
            </a:extLst>
          </p:cNvPr>
          <p:cNvSpPr txBox="1"/>
          <p:nvPr/>
        </p:nvSpPr>
        <p:spPr>
          <a:xfrm>
            <a:off x="6872403" y="4091086"/>
            <a:ext cx="5319596" cy="461665"/>
          </a:xfrm>
          <a:prstGeom prst="rect">
            <a:avLst/>
          </a:prstGeom>
          <a:noFill/>
        </p:spPr>
        <p:txBody>
          <a:bodyPr wrap="square" lIns="91440" tIns="45720" rIns="91440" bIns="45720" rtlCol="0" anchor="t">
            <a:spAutoFit/>
          </a:bodyPr>
          <a:lstStyle/>
          <a:p>
            <a:r>
              <a:rPr lang="en-US" sz="1200">
                <a:latin typeface="Times New Roman"/>
                <a:cs typeface="Times New Roman"/>
              </a:rPr>
              <a:t>PHIPS images (</a:t>
            </a:r>
            <a:r>
              <a:rPr lang="en-US" sz="1200" b="1">
                <a:latin typeface="Times New Roman"/>
                <a:cs typeface="Times New Roman"/>
              </a:rPr>
              <a:t>in-situ</a:t>
            </a:r>
            <a:r>
              <a:rPr lang="en-US" sz="1200">
                <a:latin typeface="Times New Roman"/>
                <a:cs typeface="Times New Roman"/>
              </a:rPr>
              <a:t>) of chain aggregates comprised of ice crystals found in cirrus anvil clouds during the CapeEx19 field campaign. Adapted from Nairy, 2022.</a:t>
            </a:r>
          </a:p>
        </p:txBody>
      </p:sp>
      <p:pic>
        <p:nvPicPr>
          <p:cNvPr id="5" name="Content Placeholder 9" descr="A picture containing text, fabric&#10;&#10;Description automatically generated">
            <a:extLst>
              <a:ext uri="{FF2B5EF4-FFF2-40B4-BE49-F238E27FC236}">
                <a16:creationId xmlns:a16="http://schemas.microsoft.com/office/drawing/2014/main" id="{5D9BE998-40E7-D1E8-8D51-4B75C1EBC18A}"/>
              </a:ext>
            </a:extLst>
          </p:cNvPr>
          <p:cNvPicPr>
            <a:picLocks noChangeAspect="1"/>
          </p:cNvPicPr>
          <p:nvPr/>
        </p:nvPicPr>
        <p:blipFill>
          <a:blip r:embed="rId6"/>
          <a:stretch>
            <a:fillRect/>
          </a:stretch>
        </p:blipFill>
        <p:spPr>
          <a:xfrm>
            <a:off x="7821780" y="966"/>
            <a:ext cx="3190934" cy="2130180"/>
          </a:xfrm>
          <a:prstGeom prst="rect">
            <a:avLst/>
          </a:prstGeom>
        </p:spPr>
      </p:pic>
      <p:sp>
        <p:nvSpPr>
          <p:cNvPr id="19" name="TextBox 2">
            <a:extLst>
              <a:ext uri="{FF2B5EF4-FFF2-40B4-BE49-F238E27FC236}">
                <a16:creationId xmlns:a16="http://schemas.microsoft.com/office/drawing/2014/main" id="{E84B3BB7-B76A-2DE3-3B97-28654189A4D5}"/>
              </a:ext>
            </a:extLst>
          </p:cNvPr>
          <p:cNvSpPr txBox="1"/>
          <p:nvPr/>
        </p:nvSpPr>
        <p:spPr>
          <a:xfrm>
            <a:off x="6886302" y="2079288"/>
            <a:ext cx="5289005"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a:latin typeface="Times New Roman"/>
                <a:cs typeface="Times New Roman"/>
              </a:rPr>
              <a:t>Chain Aggregates generated in a </a:t>
            </a:r>
            <a:r>
              <a:rPr lang="en-US" sz="1200" b="1">
                <a:latin typeface="Times New Roman"/>
                <a:cs typeface="Times New Roman"/>
              </a:rPr>
              <a:t>cloud chamber</a:t>
            </a:r>
            <a:r>
              <a:rPr lang="en-US" sz="1200">
                <a:latin typeface="Times New Roman"/>
                <a:cs typeface="Times New Roman"/>
              </a:rPr>
              <a:t> Adapted from Saunders and Wahab, 1975.</a:t>
            </a:r>
          </a:p>
        </p:txBody>
      </p:sp>
      <p:sp>
        <p:nvSpPr>
          <p:cNvPr id="7" name="Slide Number Placeholder 10">
            <a:extLst>
              <a:ext uri="{FF2B5EF4-FFF2-40B4-BE49-F238E27FC236}">
                <a16:creationId xmlns:a16="http://schemas.microsoft.com/office/drawing/2014/main" id="{2461E5DA-D290-979B-3920-F91BB3D74F5D}"/>
              </a:ext>
            </a:extLst>
          </p:cNvPr>
          <p:cNvSpPr>
            <a:spLocks noGrp="1"/>
          </p:cNvSpPr>
          <p:nvPr>
            <p:ph type="sldNum" sz="quarter" idx="12"/>
          </p:nvPr>
        </p:nvSpPr>
        <p:spPr>
          <a:xfrm>
            <a:off x="-2321011" y="6356349"/>
            <a:ext cx="2743200" cy="365125"/>
          </a:xfrm>
        </p:spPr>
        <p:txBody>
          <a:bodyPr/>
          <a:lstStyle/>
          <a:p>
            <a:fld id="{CDFFE814-68E4-0C4A-BCC3-703C26BE2070}" type="slidenum">
              <a:rPr lang="en-US" sz="1200" dirty="0" smtClean="0">
                <a:latin typeface="Times New Roman"/>
                <a:cs typeface="Times New Roman"/>
              </a:rPr>
              <a:pPr/>
              <a:t>3</a:t>
            </a:fld>
            <a:endParaRPr lang="en-US" sz="1200" dirty="0">
              <a:latin typeface="Times New Roman"/>
              <a:cs typeface="Times New Roman"/>
            </a:endParaRPr>
          </a:p>
        </p:txBody>
      </p:sp>
    </p:spTree>
    <p:extLst>
      <p:ext uri="{BB962C8B-B14F-4D97-AF65-F5344CB8AC3E}">
        <p14:creationId xmlns:p14="http://schemas.microsoft.com/office/powerpoint/2010/main" val="2714604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DC0E3-0462-860B-9E0C-763C903006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E69400-C038-8EFC-6D65-7F7310DB7E8E}"/>
              </a:ext>
            </a:extLst>
          </p:cNvPr>
          <p:cNvSpPr>
            <a:spLocks noGrp="1"/>
          </p:cNvSpPr>
          <p:nvPr>
            <p:ph type="title"/>
          </p:nvPr>
        </p:nvSpPr>
        <p:spPr>
          <a:xfrm>
            <a:off x="350109" y="6912"/>
            <a:ext cx="11491782" cy="712610"/>
          </a:xfrm>
        </p:spPr>
        <p:txBody>
          <a:bodyPr/>
          <a:lstStyle/>
          <a:p>
            <a:pPr algn="ctr"/>
            <a:r>
              <a:rPr lang="en-US" b="1">
                <a:latin typeface="Times New Roman"/>
                <a:cs typeface="Times New Roman"/>
              </a:rPr>
              <a:t>Recent Chain Aggregate Observations</a:t>
            </a:r>
            <a:endParaRPr lang="en-US"/>
          </a:p>
        </p:txBody>
      </p:sp>
      <p:sp>
        <p:nvSpPr>
          <p:cNvPr id="7" name="TextBox 6">
            <a:extLst>
              <a:ext uri="{FF2B5EF4-FFF2-40B4-BE49-F238E27FC236}">
                <a16:creationId xmlns:a16="http://schemas.microsoft.com/office/drawing/2014/main" id="{2A30681A-9FEB-B579-71A0-F31D162150BF}"/>
              </a:ext>
            </a:extLst>
          </p:cNvPr>
          <p:cNvSpPr txBox="1"/>
          <p:nvPr/>
        </p:nvSpPr>
        <p:spPr>
          <a:xfrm>
            <a:off x="5722099" y="6632893"/>
            <a:ext cx="65545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u="sng">
                <a:solidFill>
                  <a:schemeClr val="bg1">
                    <a:lumMod val="50000"/>
                  </a:schemeClr>
                </a:solidFill>
                <a:latin typeface="Times New Roman"/>
                <a:cs typeface="Arial"/>
              </a:rPr>
              <a:t>104th AMS Annual Meeting – First Symposium on Cloud Physics: Cloud Properties in Winter Storms II</a:t>
            </a:r>
          </a:p>
        </p:txBody>
      </p:sp>
      <p:sp>
        <p:nvSpPr>
          <p:cNvPr id="9" name="Content Placeholder 2">
            <a:extLst>
              <a:ext uri="{FF2B5EF4-FFF2-40B4-BE49-F238E27FC236}">
                <a16:creationId xmlns:a16="http://schemas.microsoft.com/office/drawing/2014/main" id="{7ABAF751-A740-50DF-4542-FBFD6BA76BCC}"/>
              </a:ext>
            </a:extLst>
          </p:cNvPr>
          <p:cNvSpPr>
            <a:spLocks noGrp="1"/>
          </p:cNvSpPr>
          <p:nvPr/>
        </p:nvSpPr>
        <p:spPr>
          <a:xfrm>
            <a:off x="0" y="808767"/>
            <a:ext cx="12192000" cy="60811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3200" u="sng" dirty="0">
                <a:latin typeface="Times New Roman"/>
                <a:cs typeface="Times New Roman"/>
              </a:rPr>
              <a:t>IMPACTS - 15 January 2023 Research Flight </a:t>
            </a:r>
          </a:p>
          <a:p>
            <a:pPr lvl="1" algn="just">
              <a:buFont typeface="Courier New" panose="020B0604020202020204" pitchFamily="34" charset="0"/>
              <a:buChar char="o"/>
            </a:pPr>
            <a:r>
              <a:rPr lang="en-US" sz="2000" dirty="0">
                <a:latin typeface="Times New Roman"/>
                <a:cs typeface="Times New Roman"/>
              </a:rPr>
              <a:t> Chain Aggregates observed in-situ (P-3) during the 16:06:15–16:16:00 UTC flight leg through SW quadrant of an ET-cyclone off the Atlantic Coast.</a:t>
            </a:r>
            <a:endParaRPr lang="en-US" sz="2000" dirty="0">
              <a:cs typeface="Times New Roman"/>
            </a:endParaRPr>
          </a:p>
          <a:p>
            <a:pPr lvl="1" algn="just">
              <a:buFont typeface="Courier New" panose="020B0604020202020204" pitchFamily="34" charset="0"/>
              <a:buChar char="o"/>
            </a:pPr>
            <a:r>
              <a:rPr lang="en-US" sz="2000" dirty="0">
                <a:latin typeface="Times New Roman"/>
                <a:cs typeface="Times New Roman"/>
              </a:rPr>
              <a:t>NASA ER-2 Research Aircraft overpass also conducted during this time.</a:t>
            </a:r>
            <a:endParaRPr lang="en-US" dirty="0">
              <a:cs typeface="Times New Roman" panose="02020603050405020304" pitchFamily="18" charset="0"/>
            </a:endParaRPr>
          </a:p>
          <a:p>
            <a:endParaRPr lang="en-US" sz="3200" dirty="0">
              <a:cs typeface="Times New Roman" panose="02020603050405020304" pitchFamily="18" charset="0"/>
            </a:endParaRPr>
          </a:p>
          <a:p>
            <a:endParaRPr lang="en-US" sz="3200" dirty="0">
              <a:cs typeface="Times New Roman" panose="02020603050405020304" pitchFamily="18" charset="0"/>
            </a:endParaRPr>
          </a:p>
          <a:p>
            <a:pPr marL="0" indent="0">
              <a:buNone/>
            </a:pPr>
            <a:endParaRPr lang="en-US" sz="3200" dirty="0">
              <a:cs typeface="Times New Roman" panose="02020603050405020304" pitchFamily="18" charset="0"/>
            </a:endParaRPr>
          </a:p>
          <a:p>
            <a:endParaRPr lang="en-US" sz="2400" dirty="0">
              <a:cs typeface="Times New Roman" panose="02020603050405020304" pitchFamily="18" charset="0"/>
            </a:endParaRPr>
          </a:p>
          <a:p>
            <a:endParaRPr lang="en-US" sz="2400" dirty="0">
              <a:cs typeface="Times New Roman" panose="02020603050405020304" pitchFamily="18" charset="0"/>
            </a:endParaRPr>
          </a:p>
          <a:p>
            <a:pPr marL="0" indent="0">
              <a:buNone/>
            </a:pPr>
            <a:endParaRPr lang="en-US" dirty="0">
              <a:cs typeface="Times New Roman" panose="02020603050405020304" pitchFamily="18" charset="0"/>
            </a:endParaRPr>
          </a:p>
        </p:txBody>
      </p:sp>
      <p:pic>
        <p:nvPicPr>
          <p:cNvPr id="3" name="Picture 2" descr="A black background with red text&#10;&#10;Description automatically generated">
            <a:extLst>
              <a:ext uri="{FF2B5EF4-FFF2-40B4-BE49-F238E27FC236}">
                <a16:creationId xmlns:a16="http://schemas.microsoft.com/office/drawing/2014/main" id="{2AB0EE5D-9147-4913-7E87-4F4118E8480B}"/>
              </a:ext>
            </a:extLst>
          </p:cNvPr>
          <p:cNvPicPr>
            <a:picLocks noChangeAspect="1"/>
          </p:cNvPicPr>
          <p:nvPr/>
        </p:nvPicPr>
        <p:blipFill rotWithShape="1">
          <a:blip r:embed="rId3"/>
          <a:srcRect r="-433" b="68366"/>
          <a:stretch/>
        </p:blipFill>
        <p:spPr>
          <a:xfrm>
            <a:off x="5982938" y="2662517"/>
            <a:ext cx="2942439" cy="3065930"/>
          </a:xfrm>
          <a:prstGeom prst="rect">
            <a:avLst/>
          </a:prstGeom>
        </p:spPr>
      </p:pic>
      <p:pic>
        <p:nvPicPr>
          <p:cNvPr id="4" name="Picture 3" descr="A black background with red text&#10;&#10;Description automatically generated">
            <a:extLst>
              <a:ext uri="{FF2B5EF4-FFF2-40B4-BE49-F238E27FC236}">
                <a16:creationId xmlns:a16="http://schemas.microsoft.com/office/drawing/2014/main" id="{92B217E4-B1A9-3216-70C3-C27D011FAC3D}"/>
              </a:ext>
            </a:extLst>
          </p:cNvPr>
          <p:cNvPicPr>
            <a:picLocks noChangeAspect="1"/>
          </p:cNvPicPr>
          <p:nvPr/>
        </p:nvPicPr>
        <p:blipFill rotWithShape="1">
          <a:blip r:embed="rId3"/>
          <a:srcRect t="66144" r="-433"/>
          <a:stretch/>
        </p:blipFill>
        <p:spPr>
          <a:xfrm>
            <a:off x="8978400" y="2348126"/>
            <a:ext cx="2942439" cy="3281089"/>
          </a:xfrm>
          <a:prstGeom prst="rect">
            <a:avLst/>
          </a:prstGeom>
        </p:spPr>
      </p:pic>
      <p:pic>
        <p:nvPicPr>
          <p:cNvPr id="5" name="Picture 4" descr="A black background with red text&#10;&#10;Description automatically generated">
            <a:extLst>
              <a:ext uri="{FF2B5EF4-FFF2-40B4-BE49-F238E27FC236}">
                <a16:creationId xmlns:a16="http://schemas.microsoft.com/office/drawing/2014/main" id="{7F36A6F1-0266-0DF7-51F9-5C2F433F5FF9}"/>
              </a:ext>
            </a:extLst>
          </p:cNvPr>
          <p:cNvPicPr>
            <a:picLocks noChangeAspect="1"/>
          </p:cNvPicPr>
          <p:nvPr/>
        </p:nvPicPr>
        <p:blipFill rotWithShape="1">
          <a:blip r:embed="rId3"/>
          <a:srcRect l="41125" t="35163" r="-433" b="58693"/>
          <a:stretch/>
        </p:blipFill>
        <p:spPr>
          <a:xfrm>
            <a:off x="6502891" y="2662516"/>
            <a:ext cx="1740346" cy="591678"/>
          </a:xfrm>
          <a:prstGeom prst="rect">
            <a:avLst/>
          </a:prstGeom>
        </p:spPr>
      </p:pic>
      <p:sp>
        <p:nvSpPr>
          <p:cNvPr id="6" name="TextBox 5">
            <a:extLst>
              <a:ext uri="{FF2B5EF4-FFF2-40B4-BE49-F238E27FC236}">
                <a16:creationId xmlns:a16="http://schemas.microsoft.com/office/drawing/2014/main" id="{37ABE601-F70A-B39C-1264-1F5598880FDC}"/>
              </a:ext>
            </a:extLst>
          </p:cNvPr>
          <p:cNvSpPr txBox="1"/>
          <p:nvPr/>
        </p:nvSpPr>
        <p:spPr>
          <a:xfrm>
            <a:off x="5979459" y="5683622"/>
            <a:ext cx="59884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Arial"/>
              </a:rPr>
              <a:t>Hawkeye-CPI images of chain aggregates obtained during the IMPACTS 15 January 2023 16:06:15-16:16:00 UTC flight leg</a:t>
            </a:r>
          </a:p>
        </p:txBody>
      </p:sp>
      <p:sp>
        <p:nvSpPr>
          <p:cNvPr id="10" name="Rectangle 9">
            <a:extLst>
              <a:ext uri="{FF2B5EF4-FFF2-40B4-BE49-F238E27FC236}">
                <a16:creationId xmlns:a16="http://schemas.microsoft.com/office/drawing/2014/main" id="{72DF559F-4C19-2879-1E72-D146DC70233E}"/>
              </a:ext>
            </a:extLst>
          </p:cNvPr>
          <p:cNvSpPr/>
          <p:nvPr/>
        </p:nvSpPr>
        <p:spPr>
          <a:xfrm>
            <a:off x="5933035" y="2436478"/>
            <a:ext cx="6006992" cy="324650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atellite image of a hurricane&#10;&#10;Description automatically generated">
            <a:extLst>
              <a:ext uri="{FF2B5EF4-FFF2-40B4-BE49-F238E27FC236}">
                <a16:creationId xmlns:a16="http://schemas.microsoft.com/office/drawing/2014/main" id="{512EF80A-5EA6-7353-4665-C32735F4C52D}"/>
              </a:ext>
            </a:extLst>
          </p:cNvPr>
          <p:cNvPicPr>
            <a:picLocks noChangeAspect="1"/>
          </p:cNvPicPr>
          <p:nvPr/>
        </p:nvPicPr>
        <p:blipFill>
          <a:blip r:embed="rId4"/>
          <a:stretch>
            <a:fillRect/>
          </a:stretch>
        </p:blipFill>
        <p:spPr>
          <a:xfrm>
            <a:off x="589219" y="2312893"/>
            <a:ext cx="4370715" cy="4554070"/>
          </a:xfrm>
          <a:prstGeom prst="rect">
            <a:avLst/>
          </a:prstGeom>
        </p:spPr>
      </p:pic>
      <p:pic>
        <p:nvPicPr>
          <p:cNvPr id="13" name="Picture 12" descr="A red and white airplane&#10;&#10;Description automatically generated">
            <a:extLst>
              <a:ext uri="{FF2B5EF4-FFF2-40B4-BE49-F238E27FC236}">
                <a16:creationId xmlns:a16="http://schemas.microsoft.com/office/drawing/2014/main" id="{599461C5-A301-8FEF-C75D-AF1F00906807}"/>
              </a:ext>
            </a:extLst>
          </p:cNvPr>
          <p:cNvPicPr>
            <a:picLocks noChangeAspect="1"/>
          </p:cNvPicPr>
          <p:nvPr/>
        </p:nvPicPr>
        <p:blipFill>
          <a:blip r:embed="rId5"/>
          <a:stretch>
            <a:fillRect/>
          </a:stretch>
        </p:blipFill>
        <p:spPr>
          <a:xfrm rot="3180000">
            <a:off x="3160778" y="5175780"/>
            <a:ext cx="212607" cy="204133"/>
          </a:xfrm>
          <a:prstGeom prst="rect">
            <a:avLst/>
          </a:prstGeom>
        </p:spPr>
      </p:pic>
      <p:sp>
        <p:nvSpPr>
          <p:cNvPr id="14" name="Slide Number Placeholder 10">
            <a:extLst>
              <a:ext uri="{FF2B5EF4-FFF2-40B4-BE49-F238E27FC236}">
                <a16:creationId xmlns:a16="http://schemas.microsoft.com/office/drawing/2014/main" id="{D8F585F2-64E3-B68A-8ACB-9525FAB81D4E}"/>
              </a:ext>
            </a:extLst>
          </p:cNvPr>
          <p:cNvSpPr>
            <a:spLocks noGrp="1"/>
          </p:cNvSpPr>
          <p:nvPr>
            <p:ph type="sldNum" sz="quarter" idx="12"/>
          </p:nvPr>
        </p:nvSpPr>
        <p:spPr>
          <a:xfrm>
            <a:off x="-2321011" y="6356349"/>
            <a:ext cx="2743200" cy="365125"/>
          </a:xfrm>
        </p:spPr>
        <p:txBody>
          <a:bodyPr/>
          <a:lstStyle/>
          <a:p>
            <a:fld id="{CDFFE814-68E4-0C4A-BCC3-703C26BE2070}" type="slidenum">
              <a:rPr lang="en-US" sz="1200" dirty="0" smtClean="0">
                <a:latin typeface="Times New Roman"/>
                <a:cs typeface="Times New Roman"/>
              </a:rPr>
              <a:pPr/>
              <a:t>4</a:t>
            </a:fld>
            <a:endParaRPr lang="en-US" sz="1200" dirty="0">
              <a:latin typeface="Times New Roman"/>
              <a:cs typeface="Times New Roman"/>
            </a:endParaRPr>
          </a:p>
        </p:txBody>
      </p:sp>
      <p:pic>
        <p:nvPicPr>
          <p:cNvPr id="15" name="Picture 14" descr="A blue airplane on a black background&#10;&#10;Description automatically generated">
            <a:extLst>
              <a:ext uri="{FF2B5EF4-FFF2-40B4-BE49-F238E27FC236}">
                <a16:creationId xmlns:a16="http://schemas.microsoft.com/office/drawing/2014/main" id="{CF156C15-19B8-1F68-D078-E71D1AEC563A}"/>
              </a:ext>
            </a:extLst>
          </p:cNvPr>
          <p:cNvPicPr>
            <a:picLocks noChangeAspect="1"/>
          </p:cNvPicPr>
          <p:nvPr/>
        </p:nvPicPr>
        <p:blipFill>
          <a:blip r:embed="rId6"/>
          <a:stretch>
            <a:fillRect/>
          </a:stretch>
        </p:blipFill>
        <p:spPr>
          <a:xfrm rot="5978350" flipH="1">
            <a:off x="3333251" y="5164511"/>
            <a:ext cx="288286" cy="288286"/>
          </a:xfrm>
          <a:prstGeom prst="rect">
            <a:avLst/>
          </a:prstGeom>
        </p:spPr>
      </p:pic>
    </p:spTree>
    <p:extLst>
      <p:ext uri="{BB962C8B-B14F-4D97-AF65-F5344CB8AC3E}">
        <p14:creationId xmlns:p14="http://schemas.microsoft.com/office/powerpoint/2010/main" val="2436887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D3922-C43D-0664-2250-ACBDE93D1B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1838CC-8C21-2111-DD76-E9A572472F8C}"/>
              </a:ext>
            </a:extLst>
          </p:cNvPr>
          <p:cNvSpPr>
            <a:spLocks noGrp="1"/>
          </p:cNvSpPr>
          <p:nvPr>
            <p:ph type="title"/>
          </p:nvPr>
        </p:nvSpPr>
        <p:spPr>
          <a:xfrm>
            <a:off x="377003" y="-238"/>
            <a:ext cx="11491782" cy="712610"/>
          </a:xfrm>
        </p:spPr>
        <p:txBody>
          <a:bodyPr>
            <a:normAutofit/>
          </a:bodyPr>
          <a:lstStyle/>
          <a:p>
            <a:pPr algn="ctr"/>
            <a:r>
              <a:rPr lang="en-US" b="1" dirty="0">
                <a:latin typeface="Times New Roman"/>
                <a:cs typeface="Times New Roman"/>
              </a:rPr>
              <a:t>Dataset/Instrumentation</a:t>
            </a:r>
            <a:endParaRPr lang="en-US" b="1" dirty="0"/>
          </a:p>
        </p:txBody>
      </p:sp>
      <p:sp>
        <p:nvSpPr>
          <p:cNvPr id="7" name="TextBox 6">
            <a:extLst>
              <a:ext uri="{FF2B5EF4-FFF2-40B4-BE49-F238E27FC236}">
                <a16:creationId xmlns:a16="http://schemas.microsoft.com/office/drawing/2014/main" id="{7339F0B0-8EB8-C174-0C40-844C3E953278}"/>
              </a:ext>
            </a:extLst>
          </p:cNvPr>
          <p:cNvSpPr txBox="1"/>
          <p:nvPr/>
        </p:nvSpPr>
        <p:spPr>
          <a:xfrm>
            <a:off x="5704169" y="6632893"/>
            <a:ext cx="65545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u="sng" dirty="0">
                <a:solidFill>
                  <a:schemeClr val="bg1">
                    <a:lumMod val="50000"/>
                  </a:schemeClr>
                </a:solidFill>
                <a:latin typeface="Times New Roman"/>
                <a:cs typeface="Arial"/>
              </a:rPr>
              <a:t>104th AMS Annual Meeting – First Symposium on Cloud Physics: Cloud Properties in Winter Storms II</a:t>
            </a:r>
          </a:p>
        </p:txBody>
      </p:sp>
      <p:sp>
        <p:nvSpPr>
          <p:cNvPr id="9" name="Content Placeholder 2">
            <a:extLst>
              <a:ext uri="{FF2B5EF4-FFF2-40B4-BE49-F238E27FC236}">
                <a16:creationId xmlns:a16="http://schemas.microsoft.com/office/drawing/2014/main" id="{879F4FF8-278B-23E1-C5F5-A5AF9B816FC3}"/>
              </a:ext>
            </a:extLst>
          </p:cNvPr>
          <p:cNvSpPr>
            <a:spLocks noGrp="1"/>
          </p:cNvSpPr>
          <p:nvPr/>
        </p:nvSpPr>
        <p:spPr>
          <a:xfrm>
            <a:off x="0" y="878331"/>
            <a:ext cx="6673891" cy="54540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u="sng" dirty="0">
                <a:latin typeface="Times New Roman"/>
                <a:cs typeface="Times New Roman"/>
              </a:rPr>
              <a:t>I</a:t>
            </a:r>
            <a:r>
              <a:rPr lang="en-US" sz="2400" dirty="0">
                <a:latin typeface="Times New Roman"/>
                <a:cs typeface="Times New Roman"/>
              </a:rPr>
              <a:t>nvestigation of </a:t>
            </a:r>
            <a:r>
              <a:rPr lang="en-US" sz="2400" b="1" u="sng" dirty="0">
                <a:latin typeface="Times New Roman"/>
                <a:cs typeface="Times New Roman"/>
              </a:rPr>
              <a:t>M</a:t>
            </a:r>
            <a:r>
              <a:rPr lang="en-US" sz="2400" dirty="0">
                <a:latin typeface="Times New Roman"/>
                <a:cs typeface="Times New Roman"/>
              </a:rPr>
              <a:t>icrophysics and </a:t>
            </a:r>
            <a:r>
              <a:rPr lang="en-US" sz="2400" b="1" u="sng" dirty="0">
                <a:latin typeface="Times New Roman"/>
                <a:cs typeface="Times New Roman"/>
              </a:rPr>
              <a:t>P</a:t>
            </a:r>
            <a:r>
              <a:rPr lang="en-US" sz="2400" dirty="0">
                <a:latin typeface="Times New Roman"/>
                <a:cs typeface="Times New Roman"/>
              </a:rPr>
              <a:t>recipitation for </a:t>
            </a:r>
            <a:r>
              <a:rPr lang="en-US" sz="2400" b="1" u="sng" dirty="0">
                <a:latin typeface="Times New Roman"/>
                <a:cs typeface="Times New Roman"/>
              </a:rPr>
              <a:t>A</a:t>
            </a:r>
            <a:r>
              <a:rPr lang="en-US" sz="2400" dirty="0">
                <a:latin typeface="Times New Roman"/>
                <a:cs typeface="Times New Roman"/>
              </a:rPr>
              <a:t>tlantic </a:t>
            </a:r>
            <a:r>
              <a:rPr lang="en-US" sz="2400" b="1" u="sng" dirty="0">
                <a:latin typeface="Times New Roman"/>
                <a:cs typeface="Times New Roman"/>
              </a:rPr>
              <a:t>C</a:t>
            </a:r>
            <a:r>
              <a:rPr lang="en-US" sz="2400" dirty="0">
                <a:latin typeface="Times New Roman"/>
                <a:cs typeface="Times New Roman"/>
              </a:rPr>
              <a:t>oast-</a:t>
            </a:r>
            <a:r>
              <a:rPr lang="en-US" sz="2400" b="1" u="sng" dirty="0">
                <a:latin typeface="Times New Roman"/>
                <a:cs typeface="Times New Roman"/>
              </a:rPr>
              <a:t>T</a:t>
            </a:r>
            <a:r>
              <a:rPr lang="en-US" sz="2400" dirty="0">
                <a:latin typeface="Times New Roman"/>
                <a:cs typeface="Times New Roman"/>
              </a:rPr>
              <a:t>hreatening </a:t>
            </a:r>
            <a:r>
              <a:rPr lang="en-US" sz="2400" b="1" u="sng" dirty="0">
                <a:latin typeface="Times New Roman"/>
                <a:cs typeface="Times New Roman"/>
              </a:rPr>
              <a:t>S</a:t>
            </a:r>
            <a:r>
              <a:rPr lang="en-US" sz="2400" dirty="0">
                <a:latin typeface="Times New Roman"/>
                <a:cs typeface="Times New Roman"/>
              </a:rPr>
              <a:t>nowstorms (IMPACTS).</a:t>
            </a:r>
          </a:p>
          <a:p>
            <a:pPr marL="0" indent="0">
              <a:buNone/>
            </a:pPr>
            <a:endParaRPr lang="en-US" sz="3600" dirty="0">
              <a:cs typeface="Times New Roman"/>
            </a:endParaRPr>
          </a:p>
          <a:p>
            <a:r>
              <a:rPr lang="en-US" sz="2400" dirty="0">
                <a:latin typeface="Times New Roman"/>
                <a:cs typeface="Times New Roman"/>
              </a:rPr>
              <a:t>NASA P-3b Orion</a:t>
            </a:r>
          </a:p>
          <a:p>
            <a:pPr lvl="1"/>
            <a:r>
              <a:rPr lang="en-US" sz="2000" dirty="0">
                <a:latin typeface="Times New Roman"/>
                <a:cs typeface="Times New Roman"/>
              </a:rPr>
              <a:t>Hawkeye-Cloud Particle Imaging (CPI) and 2D-Stereo</a:t>
            </a:r>
          </a:p>
          <a:p>
            <a:pPr lvl="1"/>
            <a:r>
              <a:rPr lang="en-US" sz="2000" dirty="0">
                <a:latin typeface="Times New Roman"/>
                <a:cs typeface="Times New Roman"/>
              </a:rPr>
              <a:t>Turbulent Air Motion Measurement System (TAMMS)</a:t>
            </a:r>
          </a:p>
          <a:p>
            <a:pPr lvl="1"/>
            <a:endParaRPr lang="en-US" sz="2000" dirty="0">
              <a:latin typeface="Times New Roman"/>
              <a:cs typeface="Times New Roman"/>
            </a:endParaRPr>
          </a:p>
          <a:p>
            <a:r>
              <a:rPr lang="en-US" sz="2400" dirty="0">
                <a:latin typeface="Times New Roman"/>
                <a:cs typeface="Times New Roman"/>
              </a:rPr>
              <a:t>NASA ER-2</a:t>
            </a:r>
          </a:p>
          <a:p>
            <a:pPr lvl="1"/>
            <a:r>
              <a:rPr lang="en-US" sz="2000" dirty="0">
                <a:latin typeface="Times New Roman"/>
                <a:cs typeface="Times New Roman"/>
              </a:rPr>
              <a:t>CRS (W-band) - Reflectivity (dBZ), Vertical Velocity, &amp; Linear Depolarization Ratio (LDR)</a:t>
            </a:r>
          </a:p>
          <a:p>
            <a:pPr marL="0" indent="0">
              <a:buNone/>
            </a:pPr>
            <a:endParaRPr lang="en-US" dirty="0"/>
          </a:p>
          <a:p>
            <a:endParaRPr lang="en-US" dirty="0">
              <a:cs typeface="Times New Roman" panose="02020603050405020304" pitchFamily="18" charset="0"/>
            </a:endParaRPr>
          </a:p>
          <a:p>
            <a:endParaRPr lang="en-US" dirty="0">
              <a:cs typeface="Times New Roman" panose="02020603050405020304" pitchFamily="18" charset="0"/>
            </a:endParaRPr>
          </a:p>
          <a:p>
            <a:endParaRPr lang="en-US" dirty="0">
              <a:cs typeface="Times New Roman" panose="02020603050405020304" pitchFamily="18" charset="0"/>
            </a:endParaRPr>
          </a:p>
          <a:p>
            <a:pPr marL="0" indent="0">
              <a:buNone/>
            </a:pPr>
            <a:endParaRPr lang="en-US" dirty="0">
              <a:cs typeface="Times New Roman" panose="02020603050405020304" pitchFamily="18" charset="0"/>
            </a:endParaRPr>
          </a:p>
        </p:txBody>
      </p:sp>
      <p:sp>
        <p:nvSpPr>
          <p:cNvPr id="8" name="TextBox 2">
            <a:extLst>
              <a:ext uri="{FF2B5EF4-FFF2-40B4-BE49-F238E27FC236}">
                <a16:creationId xmlns:a16="http://schemas.microsoft.com/office/drawing/2014/main" id="{2C9EBFAF-9CD2-C5A3-B883-28309A872D4A}"/>
              </a:ext>
            </a:extLst>
          </p:cNvPr>
          <p:cNvSpPr txBox="1"/>
          <p:nvPr/>
        </p:nvSpPr>
        <p:spPr>
          <a:xfrm>
            <a:off x="6628578" y="5431809"/>
            <a:ext cx="5471669"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400" dirty="0">
                <a:latin typeface="Times New Roman"/>
                <a:cs typeface="Times New Roman"/>
              </a:rPr>
              <a:t>Adapted from the NASA IMPACTS executive summary (https://</a:t>
            </a:r>
            <a:r>
              <a:rPr lang="en-US" sz="1400" dirty="0" err="1">
                <a:latin typeface="Times New Roman"/>
                <a:cs typeface="Times New Roman"/>
              </a:rPr>
              <a:t>espo.nasa.gov</a:t>
            </a:r>
            <a:r>
              <a:rPr lang="en-US" sz="1400" dirty="0">
                <a:latin typeface="Times New Roman"/>
                <a:cs typeface="Times New Roman"/>
              </a:rPr>
              <a:t>/impacts/).</a:t>
            </a:r>
            <a:endParaRPr lang="en-US" dirty="0">
              <a:cs typeface="Arial"/>
            </a:endParaRPr>
          </a:p>
        </p:txBody>
      </p:sp>
      <p:grpSp>
        <p:nvGrpSpPr>
          <p:cNvPr id="40" name="Group 39">
            <a:extLst>
              <a:ext uri="{FF2B5EF4-FFF2-40B4-BE49-F238E27FC236}">
                <a16:creationId xmlns:a16="http://schemas.microsoft.com/office/drawing/2014/main" id="{4DA12FEF-D5D4-B235-E617-59544E799FCE}"/>
              </a:ext>
            </a:extLst>
          </p:cNvPr>
          <p:cNvGrpSpPr/>
          <p:nvPr/>
        </p:nvGrpSpPr>
        <p:grpSpPr>
          <a:xfrm>
            <a:off x="6554541" y="1301332"/>
            <a:ext cx="5555815" cy="4112051"/>
            <a:chOff x="7374618" y="597953"/>
            <a:chExt cx="4735738" cy="3220810"/>
          </a:xfrm>
        </p:grpSpPr>
        <p:pic>
          <p:nvPicPr>
            <p:cNvPr id="3" name="Picture 2" descr="A diagram of a diagram of a plane&#10;&#10;Description automatically generated">
              <a:extLst>
                <a:ext uri="{FF2B5EF4-FFF2-40B4-BE49-F238E27FC236}">
                  <a16:creationId xmlns:a16="http://schemas.microsoft.com/office/drawing/2014/main" id="{84E1CE99-0D78-A6E3-CC4C-E5AE378069CE}"/>
                </a:ext>
              </a:extLst>
            </p:cNvPr>
            <p:cNvPicPr>
              <a:picLocks noChangeAspect="1"/>
            </p:cNvPicPr>
            <p:nvPr/>
          </p:nvPicPr>
          <p:blipFill>
            <a:blip r:embed="rId3"/>
            <a:stretch>
              <a:fillRect/>
            </a:stretch>
          </p:blipFill>
          <p:spPr>
            <a:xfrm>
              <a:off x="7374618" y="597953"/>
              <a:ext cx="4727121" cy="3220810"/>
            </a:xfrm>
            <a:prstGeom prst="rect">
              <a:avLst/>
            </a:prstGeom>
          </p:spPr>
        </p:pic>
        <p:sp>
          <p:nvSpPr>
            <p:cNvPr id="11" name="Rectangle 10">
              <a:extLst>
                <a:ext uri="{FF2B5EF4-FFF2-40B4-BE49-F238E27FC236}">
                  <a16:creationId xmlns:a16="http://schemas.microsoft.com/office/drawing/2014/main" id="{D5F63E7E-592F-7FC6-120A-E3808CA9C53D}"/>
                </a:ext>
              </a:extLst>
            </p:cNvPr>
            <p:cNvSpPr/>
            <p:nvPr/>
          </p:nvSpPr>
          <p:spPr>
            <a:xfrm>
              <a:off x="7483928" y="661466"/>
              <a:ext cx="4626428" cy="315685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10">
            <a:extLst>
              <a:ext uri="{FF2B5EF4-FFF2-40B4-BE49-F238E27FC236}">
                <a16:creationId xmlns:a16="http://schemas.microsoft.com/office/drawing/2014/main" id="{95991060-DADD-4AF5-3786-9B6517F54B6A}"/>
              </a:ext>
            </a:extLst>
          </p:cNvPr>
          <p:cNvSpPr>
            <a:spLocks noGrp="1"/>
          </p:cNvSpPr>
          <p:nvPr>
            <p:ph type="sldNum" sz="quarter" idx="12"/>
          </p:nvPr>
        </p:nvSpPr>
        <p:spPr>
          <a:xfrm>
            <a:off x="-2321011" y="6356349"/>
            <a:ext cx="2743200" cy="365125"/>
          </a:xfrm>
        </p:spPr>
        <p:txBody>
          <a:bodyPr/>
          <a:lstStyle/>
          <a:p>
            <a:fld id="{CDFFE814-68E4-0C4A-BCC3-703C26BE2070}" type="slidenum">
              <a:rPr lang="en-US" sz="1200" dirty="0" smtClean="0">
                <a:latin typeface="Times New Roman"/>
                <a:cs typeface="Times New Roman"/>
              </a:rPr>
              <a:pPr/>
              <a:t>5</a:t>
            </a:fld>
            <a:endParaRPr lang="en-US" sz="1200" dirty="0">
              <a:latin typeface="Times New Roman"/>
              <a:cs typeface="Times New Roman"/>
            </a:endParaRPr>
          </a:p>
        </p:txBody>
      </p:sp>
    </p:spTree>
    <p:extLst>
      <p:ext uri="{BB962C8B-B14F-4D97-AF65-F5344CB8AC3E}">
        <p14:creationId xmlns:p14="http://schemas.microsoft.com/office/powerpoint/2010/main" val="2703274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325C13B-0201-CBBF-5245-EAC92FB22911}"/>
              </a:ext>
            </a:extLst>
          </p:cNvPr>
          <p:cNvSpPr>
            <a:spLocks noGrp="1"/>
          </p:cNvSpPr>
          <p:nvPr/>
        </p:nvSpPr>
        <p:spPr>
          <a:xfrm>
            <a:off x="0" y="652972"/>
            <a:ext cx="12192000" cy="54540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b="1" dirty="0">
                <a:latin typeface="Times New Roman"/>
                <a:cs typeface="Times New Roman"/>
              </a:rPr>
              <a:t>Where are the chain aggregates observed</a:t>
            </a:r>
            <a:r>
              <a:rPr lang="en-US" sz="2700" dirty="0">
                <a:latin typeface="Times New Roman"/>
                <a:cs typeface="Times New Roman"/>
              </a:rPr>
              <a:t>.</a:t>
            </a:r>
          </a:p>
          <a:p>
            <a:pPr lvl="1"/>
            <a:r>
              <a:rPr lang="en-US" sz="2000" dirty="0">
                <a:latin typeface="Times New Roman"/>
                <a:cs typeface="Times New Roman"/>
              </a:rPr>
              <a:t>Manually classify particles using Hawkeye-CPI for the 16:06:15-16:16:00 flight leg.</a:t>
            </a:r>
          </a:p>
          <a:p>
            <a:pPr marL="0" indent="0">
              <a:buNone/>
            </a:pPr>
            <a:endParaRPr lang="en-US" sz="2400" dirty="0">
              <a:cs typeface="Times New Roman"/>
            </a:endParaRPr>
          </a:p>
          <a:p>
            <a:r>
              <a:rPr lang="en-US" sz="2700" b="1" dirty="0">
                <a:latin typeface="Times New Roman"/>
                <a:cs typeface="Times New Roman"/>
              </a:rPr>
              <a:t>Relate chain aggregates to the ER-2 Cloud Radar System (CRS) observations.</a:t>
            </a:r>
          </a:p>
          <a:p>
            <a:pPr lvl="1"/>
            <a:r>
              <a:rPr lang="en-US" sz="2000" dirty="0">
                <a:latin typeface="Times New Roman"/>
                <a:cs typeface="Times New Roman"/>
              </a:rPr>
              <a:t>Relate where they are observed (Hawkeye-CPI) to the 2D-S probe.</a:t>
            </a:r>
          </a:p>
          <a:p>
            <a:pPr marL="0" indent="0">
              <a:buNone/>
            </a:pPr>
            <a:endParaRPr lang="en-US" sz="2400" dirty="0">
              <a:cs typeface="Times New Roman"/>
            </a:endParaRPr>
          </a:p>
          <a:p>
            <a:endParaRPr lang="en-US" dirty="0"/>
          </a:p>
          <a:p>
            <a:endParaRPr lang="en-US" dirty="0">
              <a:cs typeface="Times New Roman" panose="02020603050405020304" pitchFamily="18" charset="0"/>
            </a:endParaRPr>
          </a:p>
          <a:p>
            <a:endParaRPr lang="en-US" dirty="0">
              <a:cs typeface="Times New Roman" panose="02020603050405020304" pitchFamily="18" charset="0"/>
            </a:endParaRPr>
          </a:p>
          <a:p>
            <a:endParaRPr lang="en-US" dirty="0">
              <a:cs typeface="Times New Roman" panose="02020603050405020304" pitchFamily="18" charset="0"/>
            </a:endParaRPr>
          </a:p>
          <a:p>
            <a:pPr marL="0" indent="0">
              <a:buNone/>
            </a:pPr>
            <a:endParaRPr lang="en-US" dirty="0">
              <a:cs typeface="Times New Roman" panose="02020603050405020304" pitchFamily="18" charset="0"/>
            </a:endParaRPr>
          </a:p>
        </p:txBody>
      </p:sp>
      <p:sp>
        <p:nvSpPr>
          <p:cNvPr id="5" name="Title 1">
            <a:extLst>
              <a:ext uri="{FF2B5EF4-FFF2-40B4-BE49-F238E27FC236}">
                <a16:creationId xmlns:a16="http://schemas.microsoft.com/office/drawing/2014/main" id="{534D70EC-9ABA-998D-83FE-ED582569DA3B}"/>
              </a:ext>
            </a:extLst>
          </p:cNvPr>
          <p:cNvSpPr>
            <a:spLocks noGrp="1"/>
          </p:cNvSpPr>
          <p:nvPr>
            <p:ph type="title"/>
          </p:nvPr>
        </p:nvSpPr>
        <p:spPr>
          <a:xfrm>
            <a:off x="377003" y="-238"/>
            <a:ext cx="11491782" cy="712610"/>
          </a:xfrm>
        </p:spPr>
        <p:txBody>
          <a:bodyPr>
            <a:normAutofit/>
          </a:bodyPr>
          <a:lstStyle/>
          <a:p>
            <a:pPr algn="ctr"/>
            <a:r>
              <a:rPr lang="en-US" b="1" dirty="0">
                <a:latin typeface="Times New Roman"/>
                <a:cs typeface="Times New Roman"/>
              </a:rPr>
              <a:t>Objectives</a:t>
            </a:r>
            <a:endParaRPr lang="en-US" b="1" dirty="0"/>
          </a:p>
        </p:txBody>
      </p:sp>
      <p:grpSp>
        <p:nvGrpSpPr>
          <p:cNvPr id="36" name="Group 35">
            <a:extLst>
              <a:ext uri="{FF2B5EF4-FFF2-40B4-BE49-F238E27FC236}">
                <a16:creationId xmlns:a16="http://schemas.microsoft.com/office/drawing/2014/main" id="{FB5BED40-5B0F-3EF4-EDCD-5702268E0F11}"/>
              </a:ext>
            </a:extLst>
          </p:cNvPr>
          <p:cNvGrpSpPr/>
          <p:nvPr/>
        </p:nvGrpSpPr>
        <p:grpSpPr>
          <a:xfrm>
            <a:off x="937846" y="2895194"/>
            <a:ext cx="10726615" cy="3138404"/>
            <a:chOff x="1230923" y="3429000"/>
            <a:chExt cx="9588793" cy="2417435"/>
          </a:xfrm>
        </p:grpSpPr>
        <p:pic>
          <p:nvPicPr>
            <p:cNvPr id="31" name="Picture 30" descr="A plane with red arrows pointing to the side&#10;&#10;Description automatically generated">
              <a:extLst>
                <a:ext uri="{FF2B5EF4-FFF2-40B4-BE49-F238E27FC236}">
                  <a16:creationId xmlns:a16="http://schemas.microsoft.com/office/drawing/2014/main" id="{27E7C357-8515-B7B7-F125-681645865D65}"/>
                </a:ext>
              </a:extLst>
            </p:cNvPr>
            <p:cNvPicPr>
              <a:picLocks noChangeAspect="1"/>
            </p:cNvPicPr>
            <p:nvPr/>
          </p:nvPicPr>
          <p:blipFill rotWithShape="1">
            <a:blip r:embed="rId3"/>
            <a:srcRect t="17481" r="170" b="55237"/>
            <a:stretch/>
          </p:blipFill>
          <p:spPr>
            <a:xfrm>
              <a:off x="5574785" y="3999138"/>
              <a:ext cx="5244931" cy="750846"/>
            </a:xfrm>
            <a:prstGeom prst="rect">
              <a:avLst/>
            </a:prstGeom>
          </p:spPr>
        </p:pic>
        <p:grpSp>
          <p:nvGrpSpPr>
            <p:cNvPr id="12" name="Group 11">
              <a:extLst>
                <a:ext uri="{FF2B5EF4-FFF2-40B4-BE49-F238E27FC236}">
                  <a16:creationId xmlns:a16="http://schemas.microsoft.com/office/drawing/2014/main" id="{88CDCAAE-1876-CD5B-DF78-AA4F2A05A8E6}"/>
                </a:ext>
              </a:extLst>
            </p:cNvPr>
            <p:cNvGrpSpPr/>
            <p:nvPr/>
          </p:nvGrpSpPr>
          <p:grpSpPr>
            <a:xfrm>
              <a:off x="1230923" y="3429000"/>
              <a:ext cx="9070066" cy="2417435"/>
              <a:chOff x="1370348" y="4395100"/>
              <a:chExt cx="9070066" cy="2417435"/>
            </a:xfrm>
          </p:grpSpPr>
          <p:sp>
            <p:nvSpPr>
              <p:cNvPr id="13" name="TextBox 12">
                <a:extLst>
                  <a:ext uri="{FF2B5EF4-FFF2-40B4-BE49-F238E27FC236}">
                    <a16:creationId xmlns:a16="http://schemas.microsoft.com/office/drawing/2014/main" id="{A3E7E954-2CC1-6EE0-13CB-2A3E940DDCA6}"/>
                  </a:ext>
                </a:extLst>
              </p:cNvPr>
              <p:cNvSpPr txBox="1"/>
              <p:nvPr/>
            </p:nvSpPr>
            <p:spPr>
              <a:xfrm>
                <a:off x="1392472" y="4401540"/>
                <a:ext cx="4428769" cy="355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Times New Roman"/>
                    <a:cs typeface="Arial"/>
                  </a:rPr>
                  <a:t>NASA P-3b Orion Research Aircraft</a:t>
                </a:r>
                <a:endParaRPr lang="en-US" sz="2400" b="1" dirty="0">
                  <a:latin typeface="Times New Roman"/>
                  <a:cs typeface="Times New Roman"/>
                </a:endParaRPr>
              </a:p>
            </p:txBody>
          </p:sp>
          <p:sp>
            <p:nvSpPr>
              <p:cNvPr id="14" name="TextBox 13">
                <a:extLst>
                  <a:ext uri="{FF2B5EF4-FFF2-40B4-BE49-F238E27FC236}">
                    <a16:creationId xmlns:a16="http://schemas.microsoft.com/office/drawing/2014/main" id="{E07630D7-2391-977A-E801-79CBC2542D68}"/>
                  </a:ext>
                </a:extLst>
              </p:cNvPr>
              <p:cNvSpPr txBox="1"/>
              <p:nvPr/>
            </p:nvSpPr>
            <p:spPr>
              <a:xfrm>
                <a:off x="5877244" y="4395100"/>
                <a:ext cx="4563170" cy="355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Times New Roman"/>
                    <a:cs typeface="Arial"/>
                  </a:rPr>
                  <a:t>NASA ER-2 Research Aircraft</a:t>
                </a:r>
                <a:endParaRPr lang="en-US" sz="2400" b="1" dirty="0">
                  <a:latin typeface="Times New Roman"/>
                  <a:cs typeface="Times New Roman"/>
                </a:endParaRPr>
              </a:p>
            </p:txBody>
          </p:sp>
          <p:sp>
            <p:nvSpPr>
              <p:cNvPr id="15" name="Rectangle 14">
                <a:extLst>
                  <a:ext uri="{FF2B5EF4-FFF2-40B4-BE49-F238E27FC236}">
                    <a16:creationId xmlns:a16="http://schemas.microsoft.com/office/drawing/2014/main" id="{2B137443-BD2B-5BDB-011C-3BDD9CA03543}"/>
                  </a:ext>
                </a:extLst>
              </p:cNvPr>
              <p:cNvSpPr/>
              <p:nvPr/>
            </p:nvSpPr>
            <p:spPr>
              <a:xfrm rot="1516997">
                <a:off x="8462248" y="5726784"/>
                <a:ext cx="1145707" cy="8800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9289296-D34D-2212-4AEA-DC6A8FCAACF1}"/>
                  </a:ext>
                </a:extLst>
              </p:cNvPr>
              <p:cNvSpPr/>
              <p:nvPr/>
            </p:nvSpPr>
            <p:spPr>
              <a:xfrm rot="1516997">
                <a:off x="8492089" y="5756501"/>
                <a:ext cx="1145707" cy="241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EF64F70-7ED9-E6C7-C368-6CD3A4854DF5}"/>
                  </a:ext>
                </a:extLst>
              </p:cNvPr>
              <p:cNvSpPr txBox="1"/>
              <p:nvPr/>
            </p:nvSpPr>
            <p:spPr>
              <a:xfrm>
                <a:off x="5831719" y="6030544"/>
                <a:ext cx="374339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W-band -- Cloud Radar System (CRS)</a:t>
                </a:r>
              </a:p>
            </p:txBody>
          </p:sp>
          <p:pic>
            <p:nvPicPr>
              <p:cNvPr id="18" name="Picture 17" descr="A collage of images of a plane&#10;&#10;Description automatically generated">
                <a:extLst>
                  <a:ext uri="{FF2B5EF4-FFF2-40B4-BE49-F238E27FC236}">
                    <a16:creationId xmlns:a16="http://schemas.microsoft.com/office/drawing/2014/main" id="{6A693BD4-7C7F-5FBF-B7E1-DB9B8ADF673A}"/>
                  </a:ext>
                </a:extLst>
              </p:cNvPr>
              <p:cNvPicPr>
                <a:picLocks noChangeAspect="1"/>
              </p:cNvPicPr>
              <p:nvPr/>
            </p:nvPicPr>
            <p:blipFill rotWithShape="1">
              <a:blip r:embed="rId4"/>
              <a:srcRect l="21608" t="-1924" r="30828" b="74196"/>
              <a:stretch/>
            </p:blipFill>
            <p:spPr>
              <a:xfrm>
                <a:off x="2656143" y="4759978"/>
                <a:ext cx="2608729" cy="750846"/>
              </a:xfrm>
              <a:prstGeom prst="rect">
                <a:avLst/>
              </a:prstGeom>
            </p:spPr>
          </p:pic>
          <p:sp>
            <p:nvSpPr>
              <p:cNvPr id="19" name="Rectangle 18">
                <a:extLst>
                  <a:ext uri="{FF2B5EF4-FFF2-40B4-BE49-F238E27FC236}">
                    <a16:creationId xmlns:a16="http://schemas.microsoft.com/office/drawing/2014/main" id="{F741FAF3-9B04-5854-E712-EF733F30226E}"/>
                  </a:ext>
                </a:extLst>
              </p:cNvPr>
              <p:cNvSpPr/>
              <p:nvPr/>
            </p:nvSpPr>
            <p:spPr>
              <a:xfrm rot="21279035">
                <a:off x="4869445" y="5381777"/>
                <a:ext cx="1145707" cy="241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F860EB-5C3C-46EF-2A07-7E1D13680843}"/>
                  </a:ext>
                </a:extLst>
              </p:cNvPr>
              <p:cNvSpPr/>
              <p:nvPr/>
            </p:nvSpPr>
            <p:spPr>
              <a:xfrm rot="21279035">
                <a:off x="4817866" y="5440530"/>
                <a:ext cx="1145707" cy="241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71EEE48-6DC5-D182-4EEE-47661D5DFE5B}"/>
                  </a:ext>
                </a:extLst>
              </p:cNvPr>
              <p:cNvSpPr/>
              <p:nvPr/>
            </p:nvSpPr>
            <p:spPr>
              <a:xfrm rot="793368">
                <a:off x="1872692" y="5335469"/>
                <a:ext cx="1145707" cy="241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162EA3-F983-2BD7-3D29-920603D593E0}"/>
                  </a:ext>
                </a:extLst>
              </p:cNvPr>
              <p:cNvSpPr/>
              <p:nvPr/>
            </p:nvSpPr>
            <p:spPr>
              <a:xfrm rot="3862907">
                <a:off x="2608153" y="5399663"/>
                <a:ext cx="204905" cy="241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collage of images of a plane&#10;&#10;Description automatically generated">
                <a:extLst>
                  <a:ext uri="{FF2B5EF4-FFF2-40B4-BE49-F238E27FC236}">
                    <a16:creationId xmlns:a16="http://schemas.microsoft.com/office/drawing/2014/main" id="{91A8E917-641E-BCD4-3815-8441DBCF3434}"/>
                  </a:ext>
                </a:extLst>
              </p:cNvPr>
              <p:cNvPicPr>
                <a:picLocks noChangeAspect="1"/>
              </p:cNvPicPr>
              <p:nvPr/>
            </p:nvPicPr>
            <p:blipFill rotWithShape="1">
              <a:blip r:embed="rId4"/>
              <a:srcRect l="21607" t="28808" r="57183" b="43130"/>
              <a:stretch/>
            </p:blipFill>
            <p:spPr>
              <a:xfrm>
                <a:off x="2691913" y="5735391"/>
                <a:ext cx="1163277" cy="759852"/>
              </a:xfrm>
              <a:prstGeom prst="rect">
                <a:avLst/>
              </a:prstGeom>
            </p:spPr>
          </p:pic>
          <p:pic>
            <p:nvPicPr>
              <p:cNvPr id="24" name="Picture 23" descr="A collage of images of a plane&#10;&#10;Description automatically generated">
                <a:extLst>
                  <a:ext uri="{FF2B5EF4-FFF2-40B4-BE49-F238E27FC236}">
                    <a16:creationId xmlns:a16="http://schemas.microsoft.com/office/drawing/2014/main" id="{F24C5001-17FA-4A84-DEBD-10325E8CB986}"/>
                  </a:ext>
                </a:extLst>
              </p:cNvPr>
              <p:cNvPicPr>
                <a:picLocks noChangeAspect="1"/>
              </p:cNvPicPr>
              <p:nvPr/>
            </p:nvPicPr>
            <p:blipFill rotWithShape="1">
              <a:blip r:embed="rId4"/>
              <a:srcRect l="2142" t="38257" r="79672" b="35254"/>
              <a:stretch/>
            </p:blipFill>
            <p:spPr>
              <a:xfrm>
                <a:off x="1602092" y="5905798"/>
                <a:ext cx="997433" cy="717246"/>
              </a:xfrm>
              <a:prstGeom prst="rect">
                <a:avLst/>
              </a:prstGeom>
            </p:spPr>
          </p:pic>
          <p:cxnSp>
            <p:nvCxnSpPr>
              <p:cNvPr id="25" name="Straight Arrow Connector 24">
                <a:extLst>
                  <a:ext uri="{FF2B5EF4-FFF2-40B4-BE49-F238E27FC236}">
                    <a16:creationId xmlns:a16="http://schemas.microsoft.com/office/drawing/2014/main" id="{4FD359EA-741E-E4BF-4CFC-EC39B44E41F1}"/>
                  </a:ext>
                </a:extLst>
              </p:cNvPr>
              <p:cNvCxnSpPr>
                <a:cxnSpLocks/>
              </p:cNvCxnSpPr>
              <p:nvPr/>
            </p:nvCxnSpPr>
            <p:spPr>
              <a:xfrm flipH="1">
                <a:off x="2100808" y="5418099"/>
                <a:ext cx="716929" cy="70588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31DB088-542C-D92E-F7EC-75B984C4CBE2}"/>
                  </a:ext>
                </a:extLst>
              </p:cNvPr>
              <p:cNvCxnSpPr>
                <a:cxnSpLocks/>
              </p:cNvCxnSpPr>
              <p:nvPr/>
            </p:nvCxnSpPr>
            <p:spPr>
              <a:xfrm>
                <a:off x="2985028" y="5456460"/>
                <a:ext cx="156894" cy="74545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A5F0035-0CD6-AD05-4D80-1D59C23A2172}"/>
                  </a:ext>
                </a:extLst>
              </p:cNvPr>
              <p:cNvSpPr txBox="1"/>
              <p:nvPr/>
            </p:nvSpPr>
            <p:spPr>
              <a:xfrm>
                <a:off x="2635921" y="6433163"/>
                <a:ext cx="1346844"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Hawkeye-CPI</a:t>
                </a:r>
              </a:p>
            </p:txBody>
          </p:sp>
          <p:sp>
            <p:nvSpPr>
              <p:cNvPr id="28" name="TextBox 27">
                <a:extLst>
                  <a:ext uri="{FF2B5EF4-FFF2-40B4-BE49-F238E27FC236}">
                    <a16:creationId xmlns:a16="http://schemas.microsoft.com/office/drawing/2014/main" id="{8B538FBA-6715-69D7-30F9-54B7B84F1101}"/>
                  </a:ext>
                </a:extLst>
              </p:cNvPr>
              <p:cNvSpPr txBox="1"/>
              <p:nvPr/>
            </p:nvSpPr>
            <p:spPr>
              <a:xfrm>
                <a:off x="1713141" y="5646478"/>
                <a:ext cx="617477"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2D-S</a:t>
                </a:r>
              </a:p>
            </p:txBody>
          </p:sp>
          <p:sp>
            <p:nvSpPr>
              <p:cNvPr id="29" name="Rectangle 28">
                <a:extLst>
                  <a:ext uri="{FF2B5EF4-FFF2-40B4-BE49-F238E27FC236}">
                    <a16:creationId xmlns:a16="http://schemas.microsoft.com/office/drawing/2014/main" id="{1C106E58-21B1-9D49-68F1-B8646B563BA8}"/>
                  </a:ext>
                </a:extLst>
              </p:cNvPr>
              <p:cNvSpPr/>
              <p:nvPr/>
            </p:nvSpPr>
            <p:spPr>
              <a:xfrm>
                <a:off x="1370348" y="4417677"/>
                <a:ext cx="4428770" cy="239485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D3151C7-D211-1869-C094-CFA14967BDA1}"/>
                  </a:ext>
                </a:extLst>
              </p:cNvPr>
              <p:cNvSpPr/>
              <p:nvPr/>
            </p:nvSpPr>
            <p:spPr>
              <a:xfrm>
                <a:off x="5877244" y="4417677"/>
                <a:ext cx="4563170" cy="239485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Arrow Connector 31">
              <a:extLst>
                <a:ext uri="{FF2B5EF4-FFF2-40B4-BE49-F238E27FC236}">
                  <a16:creationId xmlns:a16="http://schemas.microsoft.com/office/drawing/2014/main" id="{93E30CF9-3E5C-0720-F295-25F4533E486F}"/>
                </a:ext>
              </a:extLst>
            </p:cNvPr>
            <p:cNvCxnSpPr>
              <a:cxnSpLocks/>
            </p:cNvCxnSpPr>
            <p:nvPr/>
          </p:nvCxnSpPr>
          <p:spPr>
            <a:xfrm flipH="1">
              <a:off x="7208391" y="4621441"/>
              <a:ext cx="606885" cy="52777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8F88B3DB-A31B-3BA5-456F-0BFAED7136B5}"/>
              </a:ext>
            </a:extLst>
          </p:cNvPr>
          <p:cNvSpPr txBox="1"/>
          <p:nvPr/>
        </p:nvSpPr>
        <p:spPr>
          <a:xfrm>
            <a:off x="5704169" y="6632893"/>
            <a:ext cx="65545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u="sng" dirty="0">
                <a:solidFill>
                  <a:schemeClr val="bg1">
                    <a:lumMod val="50000"/>
                  </a:schemeClr>
                </a:solidFill>
                <a:latin typeface="Times New Roman"/>
                <a:cs typeface="Arial"/>
              </a:rPr>
              <a:t>104th AMS Annual Meeting – First Symposium on Cloud Physics: Cloud Properties in Winter Storms II</a:t>
            </a:r>
          </a:p>
        </p:txBody>
      </p:sp>
      <p:sp>
        <p:nvSpPr>
          <p:cNvPr id="7" name="Slide Number Placeholder 10">
            <a:extLst>
              <a:ext uri="{FF2B5EF4-FFF2-40B4-BE49-F238E27FC236}">
                <a16:creationId xmlns:a16="http://schemas.microsoft.com/office/drawing/2014/main" id="{DB710B65-5BE6-FB23-F903-769FC3DD81F5}"/>
              </a:ext>
            </a:extLst>
          </p:cNvPr>
          <p:cNvSpPr>
            <a:spLocks noGrp="1"/>
          </p:cNvSpPr>
          <p:nvPr>
            <p:ph type="sldNum" sz="quarter" idx="12"/>
          </p:nvPr>
        </p:nvSpPr>
        <p:spPr>
          <a:xfrm>
            <a:off x="-2321011" y="6356349"/>
            <a:ext cx="2743200" cy="365125"/>
          </a:xfrm>
        </p:spPr>
        <p:txBody>
          <a:bodyPr/>
          <a:lstStyle/>
          <a:p>
            <a:fld id="{CDFFE814-68E4-0C4A-BCC3-703C26BE2070}" type="slidenum">
              <a:rPr lang="en-US" sz="1200" dirty="0" smtClean="0">
                <a:latin typeface="Times New Roman"/>
                <a:cs typeface="Times New Roman"/>
              </a:rPr>
              <a:pPr/>
              <a:t>6</a:t>
            </a:fld>
            <a:endParaRPr lang="en-US" sz="1200" dirty="0">
              <a:latin typeface="Times New Roman"/>
              <a:cs typeface="Times New Roman"/>
            </a:endParaRPr>
          </a:p>
        </p:txBody>
      </p:sp>
    </p:spTree>
    <p:extLst>
      <p:ext uri="{BB962C8B-B14F-4D97-AF65-F5344CB8AC3E}">
        <p14:creationId xmlns:p14="http://schemas.microsoft.com/office/powerpoint/2010/main" val="1531858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maps&#10;&#10;Description automatically generated">
            <a:extLst>
              <a:ext uri="{FF2B5EF4-FFF2-40B4-BE49-F238E27FC236}">
                <a16:creationId xmlns:a16="http://schemas.microsoft.com/office/drawing/2014/main" id="{0D9CC8D9-C0A5-29DC-D2B6-17C046A73A35}"/>
              </a:ext>
            </a:extLst>
          </p:cNvPr>
          <p:cNvPicPr>
            <a:picLocks noChangeAspect="1"/>
          </p:cNvPicPr>
          <p:nvPr/>
        </p:nvPicPr>
        <p:blipFill rotWithShape="1">
          <a:blip r:embed="rId2"/>
          <a:srcRect t="5880" r="55083" b="333"/>
          <a:stretch/>
        </p:blipFill>
        <p:spPr>
          <a:xfrm>
            <a:off x="39654" y="889444"/>
            <a:ext cx="3408859" cy="5040529"/>
          </a:xfrm>
          <a:prstGeom prst="rect">
            <a:avLst/>
          </a:prstGeom>
        </p:spPr>
      </p:pic>
      <p:sp>
        <p:nvSpPr>
          <p:cNvPr id="3" name="Title 1">
            <a:extLst>
              <a:ext uri="{FF2B5EF4-FFF2-40B4-BE49-F238E27FC236}">
                <a16:creationId xmlns:a16="http://schemas.microsoft.com/office/drawing/2014/main" id="{7D90CB40-E5A8-D5ED-5217-F336E9878D1F}"/>
              </a:ext>
            </a:extLst>
          </p:cNvPr>
          <p:cNvSpPr>
            <a:spLocks noGrp="1"/>
          </p:cNvSpPr>
          <p:nvPr>
            <p:ph type="title"/>
          </p:nvPr>
        </p:nvSpPr>
        <p:spPr>
          <a:xfrm>
            <a:off x="1158254" y="-312914"/>
            <a:ext cx="9875492" cy="1265967"/>
          </a:xfrm>
        </p:spPr>
        <p:txBody>
          <a:bodyPr>
            <a:normAutofit/>
          </a:bodyPr>
          <a:lstStyle/>
          <a:p>
            <a:pPr algn="ctr"/>
            <a:r>
              <a:rPr lang="en-US" sz="4000" b="1" dirty="0">
                <a:latin typeface="Times New Roman"/>
                <a:cs typeface="Times New Roman"/>
              </a:rPr>
              <a:t>15 January 2023 Case Study - Background</a:t>
            </a:r>
            <a:endParaRPr lang="en-US" dirty="0"/>
          </a:p>
        </p:txBody>
      </p:sp>
      <p:pic>
        <p:nvPicPr>
          <p:cNvPr id="6" name="Picture 5" descr="A collage of maps&#10;&#10;Description automatically generated">
            <a:extLst>
              <a:ext uri="{FF2B5EF4-FFF2-40B4-BE49-F238E27FC236}">
                <a16:creationId xmlns:a16="http://schemas.microsoft.com/office/drawing/2014/main" id="{37CBBC01-0351-8A39-2711-CB6205142AA6}"/>
              </a:ext>
            </a:extLst>
          </p:cNvPr>
          <p:cNvPicPr>
            <a:picLocks noChangeAspect="1"/>
          </p:cNvPicPr>
          <p:nvPr/>
        </p:nvPicPr>
        <p:blipFill rotWithShape="1">
          <a:blip r:embed="rId2"/>
          <a:srcRect l="50118" t="5833" r="3546" b="333"/>
          <a:stretch/>
        </p:blipFill>
        <p:spPr>
          <a:xfrm>
            <a:off x="3491065" y="904882"/>
            <a:ext cx="3516512" cy="5043016"/>
          </a:xfrm>
          <a:prstGeom prst="rect">
            <a:avLst/>
          </a:prstGeom>
        </p:spPr>
      </p:pic>
      <p:pic>
        <p:nvPicPr>
          <p:cNvPr id="8" name="Picture 7">
            <a:extLst>
              <a:ext uri="{FF2B5EF4-FFF2-40B4-BE49-F238E27FC236}">
                <a16:creationId xmlns:a16="http://schemas.microsoft.com/office/drawing/2014/main" id="{9D82BDBD-1645-49F3-0A9E-887F6F62A35D}"/>
              </a:ext>
            </a:extLst>
          </p:cNvPr>
          <p:cNvPicPr>
            <a:picLocks noChangeAspect="1"/>
          </p:cNvPicPr>
          <p:nvPr/>
        </p:nvPicPr>
        <p:blipFill>
          <a:blip r:embed="rId3"/>
          <a:stretch>
            <a:fillRect/>
          </a:stretch>
        </p:blipFill>
        <p:spPr>
          <a:xfrm>
            <a:off x="7245103" y="1030941"/>
            <a:ext cx="4873560" cy="4643718"/>
          </a:xfrm>
          <a:prstGeom prst="rect">
            <a:avLst/>
          </a:prstGeom>
        </p:spPr>
      </p:pic>
      <p:cxnSp>
        <p:nvCxnSpPr>
          <p:cNvPr id="10" name="Straight Arrow Connector 9">
            <a:extLst>
              <a:ext uri="{FF2B5EF4-FFF2-40B4-BE49-F238E27FC236}">
                <a16:creationId xmlns:a16="http://schemas.microsoft.com/office/drawing/2014/main" id="{B599894D-B053-DBBE-E614-9BA8A08B19FF}"/>
              </a:ext>
            </a:extLst>
          </p:cNvPr>
          <p:cNvCxnSpPr>
            <a:cxnSpLocks/>
          </p:cNvCxnSpPr>
          <p:nvPr/>
        </p:nvCxnSpPr>
        <p:spPr>
          <a:xfrm>
            <a:off x="7054663" y="559733"/>
            <a:ext cx="0" cy="6298267"/>
          </a:xfrm>
          <a:prstGeom prst="straightConnector1">
            <a:avLst/>
          </a:prstGeom>
          <a:ln w="57150">
            <a:prstDash val="dash"/>
          </a:ln>
        </p:spPr>
        <p:style>
          <a:lnRef idx="3">
            <a:schemeClr val="dk1"/>
          </a:lnRef>
          <a:fillRef idx="0">
            <a:schemeClr val="dk1"/>
          </a:fillRef>
          <a:effectRef idx="2">
            <a:schemeClr val="dk1"/>
          </a:effectRef>
          <a:fontRef idx="minor">
            <a:schemeClr val="tx1"/>
          </a:fontRef>
        </p:style>
      </p:cxnSp>
      <p:sp>
        <p:nvSpPr>
          <p:cNvPr id="15" name="TextBox 2">
            <a:extLst>
              <a:ext uri="{FF2B5EF4-FFF2-40B4-BE49-F238E27FC236}">
                <a16:creationId xmlns:a16="http://schemas.microsoft.com/office/drawing/2014/main" id="{B8EA37A9-A22E-38F8-1F35-BD8B4095138A}"/>
              </a:ext>
            </a:extLst>
          </p:cNvPr>
          <p:cNvSpPr txBox="1"/>
          <p:nvPr/>
        </p:nvSpPr>
        <p:spPr>
          <a:xfrm>
            <a:off x="-513" y="6025786"/>
            <a:ext cx="6985148"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400" dirty="0">
                <a:latin typeface="Times New Roman"/>
                <a:cs typeface="Times New Roman"/>
              </a:rPr>
              <a:t>4-panel plot showing composite reflectivity (top-left), VIS/IR GOES-16 satellite imagery (top-right), 00 UTC upper-air analysis (bottom-left), and 12 UTC surface analysis (bottom-right).</a:t>
            </a:r>
            <a:endParaRPr lang="en-US" dirty="0">
              <a:cs typeface="Arial"/>
            </a:endParaRPr>
          </a:p>
        </p:txBody>
      </p:sp>
      <p:sp>
        <p:nvSpPr>
          <p:cNvPr id="16" name="TextBox 2">
            <a:extLst>
              <a:ext uri="{FF2B5EF4-FFF2-40B4-BE49-F238E27FC236}">
                <a16:creationId xmlns:a16="http://schemas.microsoft.com/office/drawing/2014/main" id="{3E3C4F6D-EAF7-0E2C-558C-14DB5AA09E09}"/>
              </a:ext>
            </a:extLst>
          </p:cNvPr>
          <p:cNvSpPr txBox="1"/>
          <p:nvPr/>
        </p:nvSpPr>
        <p:spPr>
          <a:xfrm>
            <a:off x="7171252" y="5720985"/>
            <a:ext cx="5021878" cy="95410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400" dirty="0">
                <a:latin typeface="Times New Roman"/>
                <a:cs typeface="Times New Roman"/>
              </a:rPr>
              <a:t>Animated loop showing GOES-16 (VIS CH01) in 30-minute intervals (15:00-20:30 UTC) over eastern CONUS and western Atlantic. Overlayed are flight tracks from the P-3 aircraft (</a:t>
            </a:r>
            <a:r>
              <a:rPr lang="en-US" sz="1400" dirty="0">
                <a:solidFill>
                  <a:srgbClr val="FF0000"/>
                </a:solidFill>
                <a:latin typeface="Times New Roman"/>
                <a:cs typeface="Times New Roman"/>
              </a:rPr>
              <a:t>red</a:t>
            </a:r>
            <a:r>
              <a:rPr lang="en-US" sz="1400" dirty="0">
                <a:latin typeface="Times New Roman"/>
                <a:cs typeface="Times New Roman"/>
              </a:rPr>
              <a:t>) and the ER-2 aircraft (</a:t>
            </a:r>
            <a:r>
              <a:rPr lang="en-US" sz="1400" dirty="0">
                <a:solidFill>
                  <a:srgbClr val="0700C2"/>
                </a:solidFill>
                <a:latin typeface="Times New Roman"/>
                <a:cs typeface="Times New Roman"/>
              </a:rPr>
              <a:t>blue</a:t>
            </a:r>
            <a:r>
              <a:rPr lang="en-US" sz="1400" dirty="0">
                <a:latin typeface="Times New Roman"/>
                <a:cs typeface="Times New Roman"/>
              </a:rPr>
              <a:t>).</a:t>
            </a:r>
            <a:endParaRPr lang="en-US" dirty="0">
              <a:cs typeface="Arial"/>
            </a:endParaRPr>
          </a:p>
        </p:txBody>
      </p:sp>
      <p:sp>
        <p:nvSpPr>
          <p:cNvPr id="17" name="TextBox 16">
            <a:extLst>
              <a:ext uri="{FF2B5EF4-FFF2-40B4-BE49-F238E27FC236}">
                <a16:creationId xmlns:a16="http://schemas.microsoft.com/office/drawing/2014/main" id="{60F1931F-2A52-818C-ED88-279752C5CBF0}"/>
              </a:ext>
            </a:extLst>
          </p:cNvPr>
          <p:cNvSpPr txBox="1"/>
          <p:nvPr/>
        </p:nvSpPr>
        <p:spPr>
          <a:xfrm>
            <a:off x="2747485" y="620451"/>
            <a:ext cx="14798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ea typeface="Calibri"/>
                <a:cs typeface="Calibri"/>
              </a:rPr>
              <a:t>13 UTC 01/15</a:t>
            </a:r>
          </a:p>
        </p:txBody>
      </p:sp>
      <p:sp>
        <p:nvSpPr>
          <p:cNvPr id="5" name="TextBox 4">
            <a:extLst>
              <a:ext uri="{FF2B5EF4-FFF2-40B4-BE49-F238E27FC236}">
                <a16:creationId xmlns:a16="http://schemas.microsoft.com/office/drawing/2014/main" id="{A56B3FB7-54EE-7DBE-51E7-5CF13CD722A1}"/>
              </a:ext>
            </a:extLst>
          </p:cNvPr>
          <p:cNvSpPr txBox="1"/>
          <p:nvPr/>
        </p:nvSpPr>
        <p:spPr>
          <a:xfrm rot="19319499">
            <a:off x="798718" y="1970744"/>
            <a:ext cx="2795124" cy="369332"/>
          </a:xfrm>
          <a:prstGeom prst="rect">
            <a:avLst/>
          </a:prstGeom>
          <a:noFill/>
        </p:spPr>
        <p:txBody>
          <a:bodyPr wrap="none" rtlCol="0">
            <a:spAutoFit/>
          </a:bodyPr>
          <a:lstStyle/>
          <a:p>
            <a:r>
              <a:rPr lang="en-US" dirty="0">
                <a:solidFill>
                  <a:srgbClr val="FF0000"/>
                </a:solidFill>
              </a:rPr>
              <a:t>No Ground Radar Coverage </a:t>
            </a:r>
          </a:p>
        </p:txBody>
      </p:sp>
      <p:sp>
        <p:nvSpPr>
          <p:cNvPr id="12" name="TextBox 11">
            <a:extLst>
              <a:ext uri="{FF2B5EF4-FFF2-40B4-BE49-F238E27FC236}">
                <a16:creationId xmlns:a16="http://schemas.microsoft.com/office/drawing/2014/main" id="{EE4157B5-815D-7A63-B311-8AE9A4BC9999}"/>
              </a:ext>
            </a:extLst>
          </p:cNvPr>
          <p:cNvSpPr txBox="1"/>
          <p:nvPr/>
        </p:nvSpPr>
        <p:spPr>
          <a:xfrm>
            <a:off x="5430342" y="1720037"/>
            <a:ext cx="282450" cy="369332"/>
          </a:xfrm>
          <a:prstGeom prst="rect">
            <a:avLst/>
          </a:prstGeom>
          <a:noFill/>
        </p:spPr>
        <p:txBody>
          <a:bodyPr wrap="none" rtlCol="0">
            <a:spAutoFit/>
          </a:bodyPr>
          <a:lstStyle/>
          <a:p>
            <a:r>
              <a:rPr lang="en-US" b="1" dirty="0">
                <a:solidFill>
                  <a:srgbClr val="FF0000"/>
                </a:solidFill>
              </a:rPr>
              <a:t>L</a:t>
            </a:r>
          </a:p>
        </p:txBody>
      </p:sp>
      <p:sp>
        <p:nvSpPr>
          <p:cNvPr id="9" name="Slide Number Placeholder 10">
            <a:extLst>
              <a:ext uri="{FF2B5EF4-FFF2-40B4-BE49-F238E27FC236}">
                <a16:creationId xmlns:a16="http://schemas.microsoft.com/office/drawing/2014/main" id="{9CE66D68-64F7-904C-1B68-9BBAC364E1E8}"/>
              </a:ext>
            </a:extLst>
          </p:cNvPr>
          <p:cNvSpPr txBox="1">
            <a:spLocks/>
          </p:cNvSpPr>
          <p:nvPr/>
        </p:nvSpPr>
        <p:spPr>
          <a:xfrm>
            <a:off x="-2340302" y="653961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FE814-68E4-0C4A-BCC3-703C26BE2070}" type="slidenum">
              <a:rPr lang="en-US" b="1" dirty="0" smtClean="0">
                <a:solidFill>
                  <a:schemeClr val="tx1"/>
                </a:solidFill>
                <a:latin typeface="Times New Roman"/>
                <a:cs typeface="Times New Roman"/>
              </a:rPr>
              <a:pPr/>
              <a:t>7</a:t>
            </a:fld>
            <a:endParaRPr lang="en-US" b="1">
              <a:solidFill>
                <a:schemeClr val="tx1"/>
              </a:solidFill>
              <a:latin typeface="Times New Roman"/>
              <a:cs typeface="Times New Roman"/>
            </a:endParaRPr>
          </a:p>
        </p:txBody>
      </p:sp>
    </p:spTree>
    <p:extLst>
      <p:ext uri="{BB962C8B-B14F-4D97-AF65-F5344CB8AC3E}">
        <p14:creationId xmlns:p14="http://schemas.microsoft.com/office/powerpoint/2010/main" val="3993534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image of a hurricane&#10;&#10;Description automatically generated">
            <a:extLst>
              <a:ext uri="{FF2B5EF4-FFF2-40B4-BE49-F238E27FC236}">
                <a16:creationId xmlns:a16="http://schemas.microsoft.com/office/drawing/2014/main" id="{FA2CCEE1-C906-C6CA-2555-EB6FC5D76470}"/>
              </a:ext>
            </a:extLst>
          </p:cNvPr>
          <p:cNvPicPr>
            <a:picLocks noChangeAspect="1"/>
          </p:cNvPicPr>
          <p:nvPr/>
        </p:nvPicPr>
        <p:blipFill rotWithShape="1">
          <a:blip r:embed="rId3"/>
          <a:srcRect t="5700" r="-170" b="-232"/>
          <a:stretch/>
        </p:blipFill>
        <p:spPr>
          <a:xfrm>
            <a:off x="60769" y="643814"/>
            <a:ext cx="5101366" cy="5031679"/>
          </a:xfrm>
          <a:prstGeom prst="rect">
            <a:avLst/>
          </a:prstGeom>
          <a:ln>
            <a:solidFill>
              <a:schemeClr val="bg1"/>
            </a:solidFill>
          </a:ln>
        </p:spPr>
      </p:pic>
      <p:sp>
        <p:nvSpPr>
          <p:cNvPr id="14" name="TextBox 13">
            <a:extLst>
              <a:ext uri="{FF2B5EF4-FFF2-40B4-BE49-F238E27FC236}">
                <a16:creationId xmlns:a16="http://schemas.microsoft.com/office/drawing/2014/main" id="{B041B5AB-C5B5-9011-B9BA-AA64ADC4D9D2}"/>
              </a:ext>
            </a:extLst>
          </p:cNvPr>
          <p:cNvSpPr txBox="1"/>
          <p:nvPr/>
        </p:nvSpPr>
        <p:spPr>
          <a:xfrm>
            <a:off x="522735" y="5680290"/>
            <a:ext cx="4335546" cy="1200329"/>
          </a:xfrm>
          <a:prstGeom prst="rect">
            <a:avLst/>
          </a:prstGeom>
          <a:noFill/>
        </p:spPr>
        <p:txBody>
          <a:bodyPr wrap="square" lIns="91440" tIns="45720" rIns="91440" bIns="45720" rtlCol="0" anchor="t">
            <a:spAutoFit/>
          </a:bodyPr>
          <a:lstStyle/>
          <a:p>
            <a:r>
              <a:rPr lang="en-US" dirty="0">
                <a:latin typeface="Times New Roman"/>
                <a:cs typeface="Times New Roman"/>
              </a:rPr>
              <a:t>- P-3     Altitude = 6,284 ± 7.6 m AGL</a:t>
            </a:r>
          </a:p>
          <a:p>
            <a:r>
              <a:rPr lang="en-US" dirty="0">
                <a:latin typeface="Times New Roman"/>
                <a:cs typeface="Times New Roman"/>
              </a:rPr>
              <a:t>- </a:t>
            </a:r>
            <a:r>
              <a:rPr lang="en-US" dirty="0" err="1">
                <a:latin typeface="Times New Roman"/>
                <a:cs typeface="Times New Roman"/>
              </a:rPr>
              <a:t>T</a:t>
            </a:r>
            <a:r>
              <a:rPr lang="en-US" baseline="-25000" dirty="0" err="1">
                <a:latin typeface="Times New Roman"/>
                <a:cs typeface="Times New Roman"/>
              </a:rPr>
              <a:t>sample</a:t>
            </a:r>
            <a:r>
              <a:rPr lang="en-US" baseline="-25000" dirty="0">
                <a:latin typeface="Times New Roman"/>
                <a:cs typeface="Times New Roman"/>
              </a:rPr>
              <a:t> (P3)</a:t>
            </a:r>
            <a:r>
              <a:rPr lang="en-US" dirty="0">
                <a:latin typeface="Times New Roman"/>
                <a:cs typeface="Times New Roman"/>
              </a:rPr>
              <a:t> = -24.5 ± 0.6 °C</a:t>
            </a:r>
          </a:p>
          <a:p>
            <a:r>
              <a:rPr lang="en-US" dirty="0">
                <a:latin typeface="Times New Roman"/>
                <a:cs typeface="Times New Roman"/>
              </a:rPr>
              <a:t>- ER-2     Altitude ~ 20,000 m AGL</a:t>
            </a:r>
          </a:p>
          <a:p>
            <a:r>
              <a:rPr lang="en-US" dirty="0">
                <a:latin typeface="Times New Roman"/>
                <a:cs typeface="Times New Roman"/>
              </a:rPr>
              <a:t>- ER-2 directly above P-3 at ~16:12:00 UTC</a:t>
            </a:r>
          </a:p>
        </p:txBody>
      </p:sp>
      <p:sp>
        <p:nvSpPr>
          <p:cNvPr id="16" name="TextBox 15">
            <a:extLst>
              <a:ext uri="{FF2B5EF4-FFF2-40B4-BE49-F238E27FC236}">
                <a16:creationId xmlns:a16="http://schemas.microsoft.com/office/drawing/2014/main" id="{D8398273-57F2-B3F5-846A-57AED5196360}"/>
              </a:ext>
            </a:extLst>
          </p:cNvPr>
          <p:cNvSpPr txBox="1"/>
          <p:nvPr/>
        </p:nvSpPr>
        <p:spPr>
          <a:xfrm>
            <a:off x="0" y="-9752"/>
            <a:ext cx="7263527" cy="461665"/>
          </a:xfrm>
          <a:prstGeom prst="rect">
            <a:avLst/>
          </a:prstGeom>
          <a:noFill/>
        </p:spPr>
        <p:txBody>
          <a:bodyPr wrap="none" lIns="91440" tIns="45720" rIns="91440" bIns="45720" rtlCol="0" anchor="t">
            <a:spAutoFit/>
          </a:bodyPr>
          <a:lstStyle/>
          <a:p>
            <a:r>
              <a:rPr lang="en-US" sz="2400" b="1" u="sng" dirty="0">
                <a:latin typeface="Times New Roman"/>
                <a:cs typeface="Times New Roman"/>
              </a:rPr>
              <a:t>15 January 2023 Flight Leg: 16:06:15 – 16:16:00 UTC</a:t>
            </a:r>
          </a:p>
        </p:txBody>
      </p:sp>
      <p:sp>
        <p:nvSpPr>
          <p:cNvPr id="22" name="Rectangle 21">
            <a:extLst>
              <a:ext uri="{FF2B5EF4-FFF2-40B4-BE49-F238E27FC236}">
                <a16:creationId xmlns:a16="http://schemas.microsoft.com/office/drawing/2014/main" id="{9F052745-D1DA-7760-3F25-D12A749FF544}"/>
              </a:ext>
            </a:extLst>
          </p:cNvPr>
          <p:cNvSpPr/>
          <p:nvPr/>
        </p:nvSpPr>
        <p:spPr>
          <a:xfrm>
            <a:off x="522735" y="5689352"/>
            <a:ext cx="4236836" cy="1150821"/>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FA68909-52A8-1A56-9EC9-342159C725F5}"/>
              </a:ext>
            </a:extLst>
          </p:cNvPr>
          <p:cNvGrpSpPr/>
          <p:nvPr/>
        </p:nvGrpSpPr>
        <p:grpSpPr>
          <a:xfrm>
            <a:off x="493356" y="666288"/>
            <a:ext cx="4668779" cy="612992"/>
            <a:chOff x="452818" y="6166205"/>
            <a:chExt cx="4668779" cy="612992"/>
          </a:xfrm>
        </p:grpSpPr>
        <p:sp>
          <p:nvSpPr>
            <p:cNvPr id="18" name="TextBox 17">
              <a:extLst>
                <a:ext uri="{FF2B5EF4-FFF2-40B4-BE49-F238E27FC236}">
                  <a16:creationId xmlns:a16="http://schemas.microsoft.com/office/drawing/2014/main" id="{F544C5D3-8ECE-E1F1-922E-BB614B7BAFCA}"/>
                </a:ext>
              </a:extLst>
            </p:cNvPr>
            <p:cNvSpPr txBox="1"/>
            <p:nvPr/>
          </p:nvSpPr>
          <p:spPr>
            <a:xfrm>
              <a:off x="452818" y="6166205"/>
              <a:ext cx="4623895" cy="369332"/>
            </a:xfrm>
            <a:prstGeom prst="rect">
              <a:avLst/>
            </a:prstGeom>
            <a:noFill/>
          </p:spPr>
          <p:txBody>
            <a:bodyPr wrap="none" rtlCol="0">
              <a:spAutoFit/>
            </a:bodyPr>
            <a:lstStyle/>
            <a:p>
              <a:r>
                <a:rPr lang="en-US">
                  <a:solidFill>
                    <a:srgbClr val="FF18D9"/>
                  </a:solidFill>
                  <a:highlight>
                    <a:srgbClr val="FFFF00"/>
                  </a:highlight>
                  <a:latin typeface="Times New Roman" panose="02020603050405020304" pitchFamily="18" charset="0"/>
                  <a:cs typeface="Times New Roman" panose="02020603050405020304" pitchFamily="18" charset="0"/>
                </a:rPr>
                <a:t>Pink ‘X’ – Cloud/Intra-Cloud Lightning Strokes</a:t>
              </a:r>
            </a:p>
          </p:txBody>
        </p:sp>
        <p:sp>
          <p:nvSpPr>
            <p:cNvPr id="20" name="TextBox 19">
              <a:extLst>
                <a:ext uri="{FF2B5EF4-FFF2-40B4-BE49-F238E27FC236}">
                  <a16:creationId xmlns:a16="http://schemas.microsoft.com/office/drawing/2014/main" id="{1ED4A454-6871-F013-274B-145A419CE8DF}"/>
                </a:ext>
              </a:extLst>
            </p:cNvPr>
            <p:cNvSpPr txBox="1"/>
            <p:nvPr/>
          </p:nvSpPr>
          <p:spPr>
            <a:xfrm>
              <a:off x="452818" y="6409865"/>
              <a:ext cx="4668779" cy="369332"/>
            </a:xfrm>
            <a:prstGeom prst="rect">
              <a:avLst/>
            </a:prstGeom>
            <a:noFill/>
          </p:spPr>
          <p:txBody>
            <a:bodyPr wrap="none" rtlCol="0">
              <a:spAutoFit/>
            </a:bodyPr>
            <a:lstStyle/>
            <a:p>
              <a:r>
                <a:rPr lang="en-US" dirty="0">
                  <a:solidFill>
                    <a:srgbClr val="0700C2"/>
                  </a:solidFill>
                  <a:highlight>
                    <a:srgbClr val="FFFF00"/>
                  </a:highlight>
                  <a:latin typeface="Times New Roman" panose="02020603050405020304" pitchFamily="18" charset="0"/>
                  <a:cs typeface="Times New Roman" panose="02020603050405020304" pitchFamily="18" charset="0"/>
                </a:rPr>
                <a:t>Blue ‘     ’ – Cloud-to-Ground Lightning Strokes</a:t>
              </a:r>
            </a:p>
          </p:txBody>
        </p:sp>
        <p:sp>
          <p:nvSpPr>
            <p:cNvPr id="24" name="Triangle 31">
              <a:extLst>
                <a:ext uri="{FF2B5EF4-FFF2-40B4-BE49-F238E27FC236}">
                  <a16:creationId xmlns:a16="http://schemas.microsoft.com/office/drawing/2014/main" id="{E99673C3-7715-3923-0396-5B20DD5A1EE5}"/>
                </a:ext>
              </a:extLst>
            </p:cNvPr>
            <p:cNvSpPr/>
            <p:nvPr/>
          </p:nvSpPr>
          <p:spPr>
            <a:xfrm rot="10800000">
              <a:off x="1094080" y="6485300"/>
              <a:ext cx="288861" cy="20972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 name="Straight Arrow Connector 32">
            <a:extLst>
              <a:ext uri="{FF2B5EF4-FFF2-40B4-BE49-F238E27FC236}">
                <a16:creationId xmlns:a16="http://schemas.microsoft.com/office/drawing/2014/main" id="{46B71A16-C652-AE99-28A3-6F6273BA3B70}"/>
              </a:ext>
            </a:extLst>
          </p:cNvPr>
          <p:cNvCxnSpPr/>
          <p:nvPr/>
        </p:nvCxnSpPr>
        <p:spPr>
          <a:xfrm>
            <a:off x="847685" y="5115291"/>
            <a:ext cx="1008415" cy="4991"/>
          </a:xfrm>
          <a:prstGeom prst="straightConnector1">
            <a:avLst/>
          </a:prstGeom>
          <a:ln w="57150">
            <a:solidFill>
              <a:schemeClr val="accent6">
                <a:lumMod val="20000"/>
                <a:lumOff val="80000"/>
              </a:schemeClr>
            </a:solidFill>
            <a:headEnd type="none"/>
            <a:tailEnd type="none"/>
          </a:ln>
        </p:spPr>
        <p:style>
          <a:lnRef idx="3">
            <a:schemeClr val="dk1"/>
          </a:lnRef>
          <a:fillRef idx="0">
            <a:schemeClr val="dk1"/>
          </a:fillRef>
          <a:effectRef idx="2">
            <a:schemeClr val="dk1"/>
          </a:effectRef>
          <a:fontRef idx="minor">
            <a:schemeClr val="tx1"/>
          </a:fontRef>
        </p:style>
      </p:cxnSp>
      <p:sp>
        <p:nvSpPr>
          <p:cNvPr id="35" name="TextBox 34">
            <a:extLst>
              <a:ext uri="{FF2B5EF4-FFF2-40B4-BE49-F238E27FC236}">
                <a16:creationId xmlns:a16="http://schemas.microsoft.com/office/drawing/2014/main" id="{356B905E-C7E8-2727-1EC5-B720CBE6728D}"/>
              </a:ext>
            </a:extLst>
          </p:cNvPr>
          <p:cNvSpPr txBox="1"/>
          <p:nvPr/>
        </p:nvSpPr>
        <p:spPr>
          <a:xfrm>
            <a:off x="870856" y="4715756"/>
            <a:ext cx="1097538"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E2EFD9"/>
                </a:solidFill>
                <a:latin typeface="Times New Roman"/>
                <a:ea typeface="Calibri"/>
                <a:cs typeface="Calibri"/>
              </a:rPr>
              <a:t>50 km</a:t>
            </a:r>
          </a:p>
        </p:txBody>
      </p:sp>
      <p:cxnSp>
        <p:nvCxnSpPr>
          <p:cNvPr id="37" name="Straight Arrow Connector 36">
            <a:extLst>
              <a:ext uri="{FF2B5EF4-FFF2-40B4-BE49-F238E27FC236}">
                <a16:creationId xmlns:a16="http://schemas.microsoft.com/office/drawing/2014/main" id="{8ABF6417-E749-58EB-A53B-E2155F7E7AD9}"/>
              </a:ext>
            </a:extLst>
          </p:cNvPr>
          <p:cNvCxnSpPr>
            <a:cxnSpLocks/>
          </p:cNvCxnSpPr>
          <p:nvPr/>
        </p:nvCxnSpPr>
        <p:spPr>
          <a:xfrm flipH="1" flipV="1">
            <a:off x="1867138" y="5001647"/>
            <a:ext cx="8309" cy="215811"/>
          </a:xfrm>
          <a:prstGeom prst="straightConnector1">
            <a:avLst/>
          </a:prstGeom>
          <a:ln w="57150">
            <a:solidFill>
              <a:schemeClr val="accent6">
                <a:lumMod val="20000"/>
                <a:lumOff val="80000"/>
              </a:schemeClr>
            </a:solidFill>
            <a:headEnd type="none"/>
            <a:tailEnd type="non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4B280246-C46B-23F3-4D14-176D8DBBD2A0}"/>
              </a:ext>
            </a:extLst>
          </p:cNvPr>
          <p:cNvCxnSpPr>
            <a:cxnSpLocks/>
          </p:cNvCxnSpPr>
          <p:nvPr/>
        </p:nvCxnSpPr>
        <p:spPr>
          <a:xfrm flipH="1" flipV="1">
            <a:off x="846912" y="5010828"/>
            <a:ext cx="8309" cy="215811"/>
          </a:xfrm>
          <a:prstGeom prst="straightConnector1">
            <a:avLst/>
          </a:prstGeom>
          <a:ln w="57150">
            <a:solidFill>
              <a:schemeClr val="accent6">
                <a:lumMod val="20000"/>
                <a:lumOff val="80000"/>
              </a:schemeClr>
            </a:solidFill>
            <a:headEnd type="none"/>
            <a:tailEnd type="none"/>
          </a:ln>
        </p:spPr>
        <p:style>
          <a:lnRef idx="3">
            <a:schemeClr val="dk1"/>
          </a:lnRef>
          <a:fillRef idx="0">
            <a:schemeClr val="dk1"/>
          </a:fillRef>
          <a:effectRef idx="2">
            <a:schemeClr val="dk1"/>
          </a:effectRef>
          <a:fontRef idx="minor">
            <a:schemeClr val="tx1"/>
          </a:fontRef>
        </p:style>
      </p:cxnSp>
      <p:pic>
        <p:nvPicPr>
          <p:cNvPr id="5" name="Picture 4" descr="A red and white airplane&#10;&#10;Description automatically generated">
            <a:extLst>
              <a:ext uri="{FF2B5EF4-FFF2-40B4-BE49-F238E27FC236}">
                <a16:creationId xmlns:a16="http://schemas.microsoft.com/office/drawing/2014/main" id="{E505EAFD-C476-9F97-7FE8-145935A6912E}"/>
              </a:ext>
            </a:extLst>
          </p:cNvPr>
          <p:cNvPicPr>
            <a:picLocks noChangeAspect="1"/>
          </p:cNvPicPr>
          <p:nvPr/>
        </p:nvPicPr>
        <p:blipFill>
          <a:blip r:embed="rId4"/>
          <a:stretch>
            <a:fillRect/>
          </a:stretch>
        </p:blipFill>
        <p:spPr>
          <a:xfrm rot="3180000">
            <a:off x="3089061" y="3723497"/>
            <a:ext cx="212607" cy="204133"/>
          </a:xfrm>
          <a:prstGeom prst="rect">
            <a:avLst/>
          </a:prstGeom>
        </p:spPr>
      </p:pic>
      <p:grpSp>
        <p:nvGrpSpPr>
          <p:cNvPr id="26" name="Group 25">
            <a:extLst>
              <a:ext uri="{FF2B5EF4-FFF2-40B4-BE49-F238E27FC236}">
                <a16:creationId xmlns:a16="http://schemas.microsoft.com/office/drawing/2014/main" id="{CE2FC073-3A47-E161-5E7C-5A131837D0A5}"/>
              </a:ext>
            </a:extLst>
          </p:cNvPr>
          <p:cNvGrpSpPr/>
          <p:nvPr/>
        </p:nvGrpSpPr>
        <p:grpSpPr>
          <a:xfrm>
            <a:off x="5669956" y="3569171"/>
            <a:ext cx="5902592" cy="3218671"/>
            <a:chOff x="2890897" y="2305147"/>
            <a:chExt cx="4575816" cy="2358060"/>
          </a:xfrm>
        </p:grpSpPr>
        <p:pic>
          <p:nvPicPr>
            <p:cNvPr id="21" name="Picture 20" descr="A screenshot of a graph showing different colors&#10;&#10;Description automatically generated">
              <a:extLst>
                <a:ext uri="{FF2B5EF4-FFF2-40B4-BE49-F238E27FC236}">
                  <a16:creationId xmlns:a16="http://schemas.microsoft.com/office/drawing/2014/main" id="{36406A41-AF13-8CC0-BA94-6367E8214B86}"/>
                </a:ext>
              </a:extLst>
            </p:cNvPr>
            <p:cNvPicPr>
              <a:picLocks noChangeAspect="1"/>
            </p:cNvPicPr>
            <p:nvPr/>
          </p:nvPicPr>
          <p:blipFill rotWithShape="1">
            <a:blip r:embed="rId5"/>
            <a:srcRect t="48733" r="-197"/>
            <a:stretch/>
          </p:blipFill>
          <p:spPr>
            <a:xfrm>
              <a:off x="2890897" y="2305147"/>
              <a:ext cx="4575816" cy="2358060"/>
            </a:xfrm>
            <a:prstGeom prst="rect">
              <a:avLst/>
            </a:prstGeom>
          </p:spPr>
        </p:pic>
        <p:cxnSp>
          <p:nvCxnSpPr>
            <p:cNvPr id="23" name="Straight Arrow Connector 22">
              <a:extLst>
                <a:ext uri="{FF2B5EF4-FFF2-40B4-BE49-F238E27FC236}">
                  <a16:creationId xmlns:a16="http://schemas.microsoft.com/office/drawing/2014/main" id="{093AC9A0-20F4-0146-ACB2-1099067C2C66}"/>
                </a:ext>
              </a:extLst>
            </p:cNvPr>
            <p:cNvCxnSpPr>
              <a:cxnSpLocks/>
            </p:cNvCxnSpPr>
            <p:nvPr/>
          </p:nvCxnSpPr>
          <p:spPr>
            <a:xfrm flipV="1">
              <a:off x="6273446" y="2480702"/>
              <a:ext cx="337412" cy="3149"/>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D56BC8D-57D3-6493-D8B3-D2EA7808A33E}"/>
                </a:ext>
              </a:extLst>
            </p:cNvPr>
            <p:cNvSpPr txBox="1"/>
            <p:nvPr/>
          </p:nvSpPr>
          <p:spPr>
            <a:xfrm>
              <a:off x="6105590" y="2484245"/>
              <a:ext cx="7498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5C2984"/>
                  </a:solidFill>
                  <a:latin typeface="Times New Roman"/>
                  <a:ea typeface="Calibri"/>
                  <a:cs typeface="Calibri"/>
                </a:rPr>
                <a:t>10 km</a:t>
              </a:r>
            </a:p>
          </p:txBody>
        </p:sp>
      </p:grpSp>
      <p:pic>
        <p:nvPicPr>
          <p:cNvPr id="27" name="Picture 26" descr="A red and white airplane&#10;&#10;Description automatically generated">
            <a:extLst>
              <a:ext uri="{FF2B5EF4-FFF2-40B4-BE49-F238E27FC236}">
                <a16:creationId xmlns:a16="http://schemas.microsoft.com/office/drawing/2014/main" id="{C8F40864-56C4-0D68-32B2-2D9BEE254076}"/>
              </a:ext>
            </a:extLst>
          </p:cNvPr>
          <p:cNvPicPr>
            <a:picLocks noChangeAspect="1"/>
          </p:cNvPicPr>
          <p:nvPr/>
        </p:nvPicPr>
        <p:blipFill>
          <a:blip r:embed="rId4"/>
          <a:stretch>
            <a:fillRect/>
          </a:stretch>
        </p:blipFill>
        <p:spPr>
          <a:xfrm rot="3180000">
            <a:off x="1089950" y="5792372"/>
            <a:ext cx="212607" cy="204133"/>
          </a:xfrm>
          <a:prstGeom prst="rect">
            <a:avLst/>
          </a:prstGeom>
        </p:spPr>
      </p:pic>
      <p:pic>
        <p:nvPicPr>
          <p:cNvPr id="28" name="Picture 27" descr="A blue airplane on a black background&#10;&#10;Description automatically generated">
            <a:extLst>
              <a:ext uri="{FF2B5EF4-FFF2-40B4-BE49-F238E27FC236}">
                <a16:creationId xmlns:a16="http://schemas.microsoft.com/office/drawing/2014/main" id="{7D3B9A59-A29E-A472-6872-F7E1E32CBF10}"/>
              </a:ext>
            </a:extLst>
          </p:cNvPr>
          <p:cNvPicPr>
            <a:picLocks noChangeAspect="1"/>
          </p:cNvPicPr>
          <p:nvPr/>
        </p:nvPicPr>
        <p:blipFill>
          <a:blip r:embed="rId6"/>
          <a:stretch>
            <a:fillRect/>
          </a:stretch>
        </p:blipFill>
        <p:spPr>
          <a:xfrm rot="5978350" flipH="1">
            <a:off x="1217963" y="6286862"/>
            <a:ext cx="288286" cy="288286"/>
          </a:xfrm>
          <a:prstGeom prst="rect">
            <a:avLst/>
          </a:prstGeom>
        </p:spPr>
      </p:pic>
      <p:pic>
        <p:nvPicPr>
          <p:cNvPr id="29" name="Picture 28" descr="A blue airplane on a black background&#10;&#10;Description automatically generated">
            <a:extLst>
              <a:ext uri="{FF2B5EF4-FFF2-40B4-BE49-F238E27FC236}">
                <a16:creationId xmlns:a16="http://schemas.microsoft.com/office/drawing/2014/main" id="{4AF2C4DB-301A-B477-2CC7-F64B391AE83D}"/>
              </a:ext>
            </a:extLst>
          </p:cNvPr>
          <p:cNvPicPr>
            <a:picLocks noChangeAspect="1"/>
          </p:cNvPicPr>
          <p:nvPr/>
        </p:nvPicPr>
        <p:blipFill>
          <a:blip r:embed="rId6"/>
          <a:stretch>
            <a:fillRect/>
          </a:stretch>
        </p:blipFill>
        <p:spPr>
          <a:xfrm rot="5978350" flipH="1">
            <a:off x="3284378" y="3734305"/>
            <a:ext cx="288286" cy="288286"/>
          </a:xfrm>
          <a:prstGeom prst="rect">
            <a:avLst/>
          </a:prstGeom>
        </p:spPr>
      </p:pic>
      <p:grpSp>
        <p:nvGrpSpPr>
          <p:cNvPr id="8" name="Group 7">
            <a:extLst>
              <a:ext uri="{FF2B5EF4-FFF2-40B4-BE49-F238E27FC236}">
                <a16:creationId xmlns:a16="http://schemas.microsoft.com/office/drawing/2014/main" id="{4A22BF04-7E87-FA8B-2106-59E38539F4FB}"/>
              </a:ext>
            </a:extLst>
          </p:cNvPr>
          <p:cNvGrpSpPr/>
          <p:nvPr/>
        </p:nvGrpSpPr>
        <p:grpSpPr>
          <a:xfrm>
            <a:off x="7034414" y="-63915"/>
            <a:ext cx="4192291" cy="3224974"/>
            <a:chOff x="6228239" y="335134"/>
            <a:chExt cx="4192291" cy="3224974"/>
          </a:xfrm>
        </p:grpSpPr>
        <p:pic>
          <p:nvPicPr>
            <p:cNvPr id="3" name="Picture 2" descr="A graph of a blue line&#10;&#10;Description automatically generated">
              <a:extLst>
                <a:ext uri="{FF2B5EF4-FFF2-40B4-BE49-F238E27FC236}">
                  <a16:creationId xmlns:a16="http://schemas.microsoft.com/office/drawing/2014/main" id="{84AD51AE-9564-81D5-B3ED-5FD679DC2455}"/>
                </a:ext>
              </a:extLst>
            </p:cNvPr>
            <p:cNvPicPr>
              <a:picLocks noChangeAspect="1"/>
            </p:cNvPicPr>
            <p:nvPr/>
          </p:nvPicPr>
          <p:blipFill rotWithShape="1">
            <a:blip r:embed="rId7"/>
            <a:srcRect l="8160" t="10461" r="8654" b="8455"/>
            <a:stretch/>
          </p:blipFill>
          <p:spPr>
            <a:xfrm>
              <a:off x="6528121" y="587829"/>
              <a:ext cx="3892409" cy="2701000"/>
            </a:xfrm>
            <a:prstGeom prst="rect">
              <a:avLst/>
            </a:prstGeom>
          </p:spPr>
        </p:pic>
        <p:sp>
          <p:nvSpPr>
            <p:cNvPr id="40" name="TextBox 39">
              <a:extLst>
                <a:ext uri="{FF2B5EF4-FFF2-40B4-BE49-F238E27FC236}">
                  <a16:creationId xmlns:a16="http://schemas.microsoft.com/office/drawing/2014/main" id="{E4996C75-E25B-0629-24AC-4B5D7DA72269}"/>
                </a:ext>
              </a:extLst>
            </p:cNvPr>
            <p:cNvSpPr txBox="1"/>
            <p:nvPr/>
          </p:nvSpPr>
          <p:spPr>
            <a:xfrm>
              <a:off x="7303571" y="761637"/>
              <a:ext cx="2635361" cy="369332"/>
            </a:xfrm>
            <a:prstGeom prst="rect">
              <a:avLst/>
            </a:prstGeom>
            <a:noFill/>
          </p:spPr>
          <p:txBody>
            <a:bodyPr wrap="square" lIns="91440" tIns="45720" rIns="91440" bIns="45720" rtlCol="0" anchor="t">
              <a:spAutoFit/>
            </a:bodyPr>
            <a:lstStyle/>
            <a:p>
              <a:r>
                <a:rPr lang="en-US" b="1" dirty="0">
                  <a:latin typeface="Times New Roman"/>
                  <a:cs typeface="Times New Roman"/>
                </a:rPr>
                <a:t>16:06:15 – 16:16:00 UTC</a:t>
              </a:r>
            </a:p>
          </p:txBody>
        </p:sp>
        <p:sp>
          <p:nvSpPr>
            <p:cNvPr id="6" name="TextBox 5">
              <a:extLst>
                <a:ext uri="{FF2B5EF4-FFF2-40B4-BE49-F238E27FC236}">
                  <a16:creationId xmlns:a16="http://schemas.microsoft.com/office/drawing/2014/main" id="{9EAB4011-3382-62B7-80FF-5C52E61A3230}"/>
                </a:ext>
              </a:extLst>
            </p:cNvPr>
            <p:cNvSpPr txBox="1"/>
            <p:nvPr/>
          </p:nvSpPr>
          <p:spPr>
            <a:xfrm>
              <a:off x="7352454" y="3221554"/>
              <a:ext cx="265329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Cloud Particle Diameter [µm]</a:t>
              </a:r>
            </a:p>
          </p:txBody>
        </p:sp>
        <p:sp>
          <p:nvSpPr>
            <p:cNvPr id="7" name="TextBox 6">
              <a:extLst>
                <a:ext uri="{FF2B5EF4-FFF2-40B4-BE49-F238E27FC236}">
                  <a16:creationId xmlns:a16="http://schemas.microsoft.com/office/drawing/2014/main" id="{2120CBDA-78DA-AEDD-EB93-AA975EC4230C}"/>
                </a:ext>
              </a:extLst>
            </p:cNvPr>
            <p:cNvSpPr txBox="1"/>
            <p:nvPr/>
          </p:nvSpPr>
          <p:spPr>
            <a:xfrm rot="16200000">
              <a:off x="5201676" y="1670377"/>
              <a:ext cx="2422458" cy="369332"/>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dN</a:t>
              </a:r>
              <a:r>
                <a:rPr lang="en-US" i="1" dirty="0">
                  <a:latin typeface="Times New Roman" panose="02020603050405020304" pitchFamily="18" charset="0"/>
                  <a:cs typeface="Times New Roman" panose="02020603050405020304" pitchFamily="18" charset="0"/>
                </a:rPr>
                <a:t>/d(LOG(D)) </a:t>
              </a:r>
              <a:r>
                <a:rPr lang="en-US" dirty="0">
                  <a:latin typeface="Times New Roman" panose="02020603050405020304" pitchFamily="18" charset="0"/>
                  <a:cs typeface="Times New Roman" panose="02020603050405020304" pitchFamily="18" charset="0"/>
                </a:rPr>
                <a:t>[#/(cm</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a:t>
              </a:r>
            </a:p>
          </p:txBody>
        </p:sp>
        <p:sp>
          <p:nvSpPr>
            <p:cNvPr id="31" name="TextBox 30">
              <a:extLst>
                <a:ext uri="{FF2B5EF4-FFF2-40B4-BE49-F238E27FC236}">
                  <a16:creationId xmlns:a16="http://schemas.microsoft.com/office/drawing/2014/main" id="{F5832830-6CF4-971C-19FA-3187F0611BAC}"/>
                </a:ext>
              </a:extLst>
            </p:cNvPr>
            <p:cNvSpPr txBox="1"/>
            <p:nvPr/>
          </p:nvSpPr>
          <p:spPr>
            <a:xfrm>
              <a:off x="6882382" y="335134"/>
              <a:ext cx="3538148"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2D-S Normalized Particle Concentration</a:t>
              </a:r>
            </a:p>
          </p:txBody>
        </p:sp>
      </p:grpSp>
      <p:sp>
        <p:nvSpPr>
          <p:cNvPr id="32" name="TextBox 31">
            <a:extLst>
              <a:ext uri="{FF2B5EF4-FFF2-40B4-BE49-F238E27FC236}">
                <a16:creationId xmlns:a16="http://schemas.microsoft.com/office/drawing/2014/main" id="{1B9E00AD-FAA7-108C-653C-021B3D8C030D}"/>
              </a:ext>
            </a:extLst>
          </p:cNvPr>
          <p:cNvSpPr txBox="1"/>
          <p:nvPr/>
        </p:nvSpPr>
        <p:spPr>
          <a:xfrm>
            <a:off x="6734190" y="3288829"/>
            <a:ext cx="321421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W-band Cloud Radar System (CRS) </a:t>
            </a:r>
          </a:p>
        </p:txBody>
      </p:sp>
      <p:sp>
        <p:nvSpPr>
          <p:cNvPr id="9" name="Slide Number Placeholder 10">
            <a:extLst>
              <a:ext uri="{FF2B5EF4-FFF2-40B4-BE49-F238E27FC236}">
                <a16:creationId xmlns:a16="http://schemas.microsoft.com/office/drawing/2014/main" id="{A450CD6D-8964-A966-D4E1-0DD479A07AB1}"/>
              </a:ext>
            </a:extLst>
          </p:cNvPr>
          <p:cNvSpPr txBox="1">
            <a:spLocks/>
          </p:cNvSpPr>
          <p:nvPr/>
        </p:nvSpPr>
        <p:spPr>
          <a:xfrm>
            <a:off x="-2446403" y="65106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FE814-68E4-0C4A-BCC3-703C26BE2070}" type="slidenum">
              <a:rPr lang="en-US" b="1" dirty="0" smtClean="0">
                <a:solidFill>
                  <a:schemeClr val="tx1"/>
                </a:solidFill>
                <a:latin typeface="Times New Roman"/>
                <a:cs typeface="Times New Roman"/>
              </a:rPr>
              <a:pPr/>
              <a:t>8</a:t>
            </a:fld>
            <a:endParaRPr lang="en-US" b="1">
              <a:solidFill>
                <a:schemeClr val="tx1"/>
              </a:solidFill>
              <a:latin typeface="Times New Roman"/>
              <a:cs typeface="Times New Roman"/>
            </a:endParaRPr>
          </a:p>
        </p:txBody>
      </p:sp>
      <p:sp>
        <p:nvSpPr>
          <p:cNvPr id="34" name="TextBox 33">
            <a:extLst>
              <a:ext uri="{FF2B5EF4-FFF2-40B4-BE49-F238E27FC236}">
                <a16:creationId xmlns:a16="http://schemas.microsoft.com/office/drawing/2014/main" id="{601EBCE3-BE87-3C19-9FAD-06EFECDDE214}"/>
              </a:ext>
            </a:extLst>
          </p:cNvPr>
          <p:cNvSpPr txBox="1"/>
          <p:nvPr/>
        </p:nvSpPr>
        <p:spPr>
          <a:xfrm>
            <a:off x="5991928" y="3621281"/>
            <a:ext cx="135973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P-3 Flight Track</a:t>
            </a:r>
          </a:p>
        </p:txBody>
      </p:sp>
      <p:cxnSp>
        <p:nvCxnSpPr>
          <p:cNvPr id="19" name="Straight Arrow Connector 18">
            <a:extLst>
              <a:ext uri="{FF2B5EF4-FFF2-40B4-BE49-F238E27FC236}">
                <a16:creationId xmlns:a16="http://schemas.microsoft.com/office/drawing/2014/main" id="{63FB61E1-4E58-7C7B-5DC2-59262D71217F}"/>
              </a:ext>
            </a:extLst>
          </p:cNvPr>
          <p:cNvCxnSpPr/>
          <p:nvPr/>
        </p:nvCxnSpPr>
        <p:spPr>
          <a:xfrm flipV="1">
            <a:off x="6057233" y="3891186"/>
            <a:ext cx="189053" cy="90695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322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omputer screen&#10;&#10;Description automatically generated">
            <a:extLst>
              <a:ext uri="{FF2B5EF4-FFF2-40B4-BE49-F238E27FC236}">
                <a16:creationId xmlns:a16="http://schemas.microsoft.com/office/drawing/2014/main" id="{D62C2004-1F7C-C222-4F67-D66C9E209318}"/>
              </a:ext>
            </a:extLst>
          </p:cNvPr>
          <p:cNvPicPr>
            <a:picLocks noChangeAspect="1"/>
          </p:cNvPicPr>
          <p:nvPr/>
        </p:nvPicPr>
        <p:blipFill rotWithShape="1">
          <a:blip r:embed="rId2">
            <a:alphaModFix/>
          </a:blip>
          <a:srcRect t="38" r="11079" b="69115"/>
          <a:stretch/>
        </p:blipFill>
        <p:spPr>
          <a:xfrm>
            <a:off x="18743" y="2499430"/>
            <a:ext cx="5472139" cy="1897052"/>
          </a:xfrm>
          <a:prstGeom prst="rect">
            <a:avLst/>
          </a:prstGeom>
        </p:spPr>
      </p:pic>
      <p:pic>
        <p:nvPicPr>
          <p:cNvPr id="22" name="Picture 21" descr="A screenshot of a computer screen&#10;&#10;Description automatically generated">
            <a:extLst>
              <a:ext uri="{FF2B5EF4-FFF2-40B4-BE49-F238E27FC236}">
                <a16:creationId xmlns:a16="http://schemas.microsoft.com/office/drawing/2014/main" id="{74C30A23-464B-85F9-1D4F-E906129352DE}"/>
              </a:ext>
            </a:extLst>
          </p:cNvPr>
          <p:cNvPicPr>
            <a:picLocks noChangeAspect="1"/>
          </p:cNvPicPr>
          <p:nvPr/>
        </p:nvPicPr>
        <p:blipFill rotWithShape="1">
          <a:blip r:embed="rId2">
            <a:alphaModFix/>
          </a:blip>
          <a:srcRect t="64673" r="11079" b="4037"/>
          <a:stretch/>
        </p:blipFill>
        <p:spPr>
          <a:xfrm>
            <a:off x="15133" y="4480653"/>
            <a:ext cx="5472139" cy="1924266"/>
          </a:xfrm>
          <a:prstGeom prst="rect">
            <a:avLst/>
          </a:prstGeom>
        </p:spPr>
      </p:pic>
      <p:pic>
        <p:nvPicPr>
          <p:cNvPr id="23" name="Picture 22" descr="A screenshot of a computer screen&#10;&#10;Description automatically generated">
            <a:extLst>
              <a:ext uri="{FF2B5EF4-FFF2-40B4-BE49-F238E27FC236}">
                <a16:creationId xmlns:a16="http://schemas.microsoft.com/office/drawing/2014/main" id="{B6CF8922-9DC4-BE5E-6662-BCFF39B86694}"/>
              </a:ext>
            </a:extLst>
          </p:cNvPr>
          <p:cNvPicPr>
            <a:picLocks noChangeAspect="1"/>
          </p:cNvPicPr>
          <p:nvPr/>
        </p:nvPicPr>
        <p:blipFill rotWithShape="1">
          <a:blip r:embed="rId2"/>
          <a:srcRect t="32669" r="11079" b="36559"/>
          <a:stretch/>
        </p:blipFill>
        <p:spPr>
          <a:xfrm>
            <a:off x="18743" y="480946"/>
            <a:ext cx="5472139" cy="1892399"/>
          </a:xfrm>
          <a:prstGeom prst="rect">
            <a:avLst/>
          </a:prstGeom>
        </p:spPr>
      </p:pic>
      <p:cxnSp>
        <p:nvCxnSpPr>
          <p:cNvPr id="3" name="Straight Arrow Connector 2">
            <a:extLst>
              <a:ext uri="{FF2B5EF4-FFF2-40B4-BE49-F238E27FC236}">
                <a16:creationId xmlns:a16="http://schemas.microsoft.com/office/drawing/2014/main" id="{008BF6F9-1C1E-BCFB-7CCE-5444EEC0E3F3}"/>
              </a:ext>
            </a:extLst>
          </p:cNvPr>
          <p:cNvCxnSpPr/>
          <p:nvPr/>
        </p:nvCxnSpPr>
        <p:spPr>
          <a:xfrm flipV="1">
            <a:off x="430648" y="1126743"/>
            <a:ext cx="501407" cy="4653"/>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DD5992E-A084-32CE-B1D8-E3A9BBE52176}"/>
              </a:ext>
            </a:extLst>
          </p:cNvPr>
          <p:cNvSpPr txBox="1"/>
          <p:nvPr/>
        </p:nvSpPr>
        <p:spPr>
          <a:xfrm>
            <a:off x="341069" y="1131978"/>
            <a:ext cx="7945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5C2984"/>
                </a:solidFill>
                <a:latin typeface="Times New Roman"/>
                <a:ea typeface="Calibri"/>
                <a:cs typeface="Calibri"/>
              </a:rPr>
              <a:t>10 km</a:t>
            </a:r>
          </a:p>
        </p:txBody>
      </p:sp>
      <p:cxnSp>
        <p:nvCxnSpPr>
          <p:cNvPr id="6" name="Straight Arrow Connector 5">
            <a:extLst>
              <a:ext uri="{FF2B5EF4-FFF2-40B4-BE49-F238E27FC236}">
                <a16:creationId xmlns:a16="http://schemas.microsoft.com/office/drawing/2014/main" id="{D63669DF-B380-D30C-8C5B-489254DDCCE2}"/>
              </a:ext>
            </a:extLst>
          </p:cNvPr>
          <p:cNvCxnSpPr>
            <a:cxnSpLocks/>
          </p:cNvCxnSpPr>
          <p:nvPr/>
        </p:nvCxnSpPr>
        <p:spPr>
          <a:xfrm flipV="1">
            <a:off x="4580142" y="2658856"/>
            <a:ext cx="501407" cy="4653"/>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FFEA14C-C0E0-4F9D-504D-E0F5CFAF8465}"/>
              </a:ext>
            </a:extLst>
          </p:cNvPr>
          <p:cNvSpPr txBox="1"/>
          <p:nvPr/>
        </p:nvSpPr>
        <p:spPr>
          <a:xfrm>
            <a:off x="4490563" y="2664091"/>
            <a:ext cx="7945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5C2984"/>
                </a:solidFill>
                <a:latin typeface="Times New Roman"/>
                <a:ea typeface="Calibri"/>
                <a:cs typeface="Calibri"/>
              </a:rPr>
              <a:t>10 km</a:t>
            </a:r>
          </a:p>
        </p:txBody>
      </p:sp>
      <p:cxnSp>
        <p:nvCxnSpPr>
          <p:cNvPr id="9" name="Straight Arrow Connector 8">
            <a:extLst>
              <a:ext uri="{FF2B5EF4-FFF2-40B4-BE49-F238E27FC236}">
                <a16:creationId xmlns:a16="http://schemas.microsoft.com/office/drawing/2014/main" id="{1D909CD0-BC05-F4AB-DBCE-E32DA566854B}"/>
              </a:ext>
            </a:extLst>
          </p:cNvPr>
          <p:cNvCxnSpPr>
            <a:cxnSpLocks/>
          </p:cNvCxnSpPr>
          <p:nvPr/>
        </p:nvCxnSpPr>
        <p:spPr>
          <a:xfrm flipV="1">
            <a:off x="4574326" y="4654017"/>
            <a:ext cx="501407" cy="4653"/>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526A70C-353C-635B-9B66-F3F1DFEDB5A7}"/>
              </a:ext>
            </a:extLst>
          </p:cNvPr>
          <p:cNvSpPr txBox="1"/>
          <p:nvPr/>
        </p:nvSpPr>
        <p:spPr>
          <a:xfrm>
            <a:off x="4484747" y="4659252"/>
            <a:ext cx="7945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5C2984"/>
                </a:solidFill>
                <a:latin typeface="Times New Roman"/>
                <a:ea typeface="Calibri"/>
                <a:cs typeface="Calibri"/>
              </a:rPr>
              <a:t>10 km</a:t>
            </a:r>
          </a:p>
        </p:txBody>
      </p:sp>
      <p:pic>
        <p:nvPicPr>
          <p:cNvPr id="15" name="Picture 14" descr="A screenshot of a computer screen&#10;&#10;Description automatically generated">
            <a:extLst>
              <a:ext uri="{FF2B5EF4-FFF2-40B4-BE49-F238E27FC236}">
                <a16:creationId xmlns:a16="http://schemas.microsoft.com/office/drawing/2014/main" id="{3E36900F-75D3-9F51-5ADB-595BF2BDA350}"/>
              </a:ext>
            </a:extLst>
          </p:cNvPr>
          <p:cNvPicPr>
            <a:picLocks noChangeAspect="1"/>
          </p:cNvPicPr>
          <p:nvPr/>
        </p:nvPicPr>
        <p:blipFill rotWithShape="1">
          <a:blip r:embed="rId2">
            <a:alphaModFix/>
          </a:blip>
          <a:srcRect l="91105" t="64348" r="-146" b="-38"/>
          <a:stretch/>
        </p:blipFill>
        <p:spPr>
          <a:xfrm>
            <a:off x="5472810" y="4468267"/>
            <a:ext cx="556318" cy="2194840"/>
          </a:xfrm>
          <a:prstGeom prst="rect">
            <a:avLst/>
          </a:prstGeom>
        </p:spPr>
      </p:pic>
      <p:pic>
        <p:nvPicPr>
          <p:cNvPr id="16" name="Picture 15" descr="A screenshot of a graph&#10;&#10;Description automatically generated">
            <a:extLst>
              <a:ext uri="{FF2B5EF4-FFF2-40B4-BE49-F238E27FC236}">
                <a16:creationId xmlns:a16="http://schemas.microsoft.com/office/drawing/2014/main" id="{18B26318-F61F-8DB7-C038-3BB49FCD4CCC}"/>
              </a:ext>
            </a:extLst>
          </p:cNvPr>
          <p:cNvPicPr>
            <a:picLocks noChangeAspect="1"/>
          </p:cNvPicPr>
          <p:nvPr/>
        </p:nvPicPr>
        <p:blipFill rotWithShape="1">
          <a:blip r:embed="rId3">
            <a:alphaModFix amt="20000"/>
          </a:blip>
          <a:srcRect t="31918" b="37000"/>
          <a:stretch/>
        </p:blipFill>
        <p:spPr>
          <a:xfrm>
            <a:off x="5997746" y="447572"/>
            <a:ext cx="6153912" cy="1911473"/>
          </a:xfrm>
          <a:prstGeom prst="rect">
            <a:avLst/>
          </a:prstGeom>
        </p:spPr>
      </p:pic>
      <p:sp>
        <p:nvSpPr>
          <p:cNvPr id="2" name="TextBox 1">
            <a:extLst>
              <a:ext uri="{FF2B5EF4-FFF2-40B4-BE49-F238E27FC236}">
                <a16:creationId xmlns:a16="http://schemas.microsoft.com/office/drawing/2014/main" id="{9F6A2B66-A5E0-B4CE-EF79-DFD2057567F2}"/>
              </a:ext>
            </a:extLst>
          </p:cNvPr>
          <p:cNvSpPr txBox="1"/>
          <p:nvPr/>
        </p:nvSpPr>
        <p:spPr>
          <a:xfrm>
            <a:off x="6274949" y="4819625"/>
            <a:ext cx="5943076" cy="1754326"/>
          </a:xfrm>
          <a:prstGeom prst="rect">
            <a:avLst/>
          </a:prstGeom>
          <a:noFill/>
        </p:spPr>
        <p:txBody>
          <a:bodyPr wrap="square" rtlCol="0">
            <a:spAutoFit/>
          </a:bodyPr>
          <a:lstStyle/>
          <a:p>
            <a:pPr algn="ctr"/>
            <a:r>
              <a:rPr lang="en-US" b="1" dirty="0">
                <a:solidFill>
                  <a:schemeClr val="tx1">
                    <a:alpha val="20000"/>
                  </a:schemeClr>
                </a:solidFill>
                <a:latin typeface="Times New Roman" panose="02020603050405020304" pitchFamily="18" charset="0"/>
                <a:cs typeface="Times New Roman" panose="02020603050405020304" pitchFamily="18" charset="0"/>
              </a:rPr>
              <a:t>Where are the chain aggregates observed?</a:t>
            </a:r>
          </a:p>
          <a:p>
            <a:r>
              <a:rPr lang="en-US" dirty="0">
                <a:solidFill>
                  <a:schemeClr val="tx1">
                    <a:alpha val="20000"/>
                  </a:schemeClr>
                </a:solidFill>
                <a:latin typeface="Times New Roman" panose="02020603050405020304" pitchFamily="18" charset="0"/>
                <a:cs typeface="Times New Roman" panose="02020603050405020304" pitchFamily="18" charset="0"/>
              </a:rPr>
              <a:t>- Downstream of TROWAL where electrification is occurring.</a:t>
            </a:r>
          </a:p>
          <a:p>
            <a:r>
              <a:rPr lang="en-US" dirty="0">
                <a:solidFill>
                  <a:schemeClr val="tx1">
                    <a:alpha val="20000"/>
                  </a:schemeClr>
                </a:solidFill>
                <a:latin typeface="Times New Roman" panose="02020603050405020304" pitchFamily="18" charset="0"/>
                <a:cs typeface="Times New Roman" panose="02020603050405020304" pitchFamily="18" charset="0"/>
              </a:rPr>
              <a:t>- </a:t>
            </a:r>
            <a:r>
              <a:rPr lang="en-US" sz="1800" dirty="0">
                <a:solidFill>
                  <a:schemeClr val="tx1">
                    <a:alpha val="20000"/>
                  </a:schemeClr>
                </a:solidFill>
                <a:latin typeface="Times New Roman" panose="02020603050405020304" pitchFamily="18" charset="0"/>
                <a:cs typeface="Times New Roman" panose="02020603050405020304" pitchFamily="18" charset="0"/>
              </a:rPr>
              <a:t>Small scale convective areas.</a:t>
            </a:r>
            <a:endParaRPr lang="en-US" dirty="0">
              <a:solidFill>
                <a:schemeClr val="tx1">
                  <a:alpha val="20000"/>
                </a:schemeClr>
              </a:solidFill>
              <a:latin typeface="Times New Roman" panose="02020603050405020304" pitchFamily="18" charset="0"/>
              <a:cs typeface="Times New Roman" panose="02020603050405020304" pitchFamily="18" charset="0"/>
            </a:endParaRPr>
          </a:p>
          <a:p>
            <a:r>
              <a:rPr lang="en-US" dirty="0">
                <a:solidFill>
                  <a:schemeClr val="tx1">
                    <a:alpha val="20000"/>
                  </a:schemeClr>
                </a:solidFill>
                <a:latin typeface="Times New Roman" panose="02020603050405020304" pitchFamily="18" charset="0"/>
                <a:cs typeface="Times New Roman" panose="02020603050405020304" pitchFamily="18" charset="0"/>
              </a:rPr>
              <a:t>   </a:t>
            </a:r>
            <a:r>
              <a:rPr lang="en-US" sz="1600" dirty="0">
                <a:solidFill>
                  <a:schemeClr val="tx1">
                    <a:alpha val="20000"/>
                  </a:schemeClr>
                </a:solidFill>
                <a:latin typeface="Times New Roman" panose="02020603050405020304" pitchFamily="18" charset="0"/>
                <a:cs typeface="Times New Roman" panose="02020603050405020304" pitchFamily="18" charset="0"/>
              </a:rPr>
              <a:t>- Mixed vertical motion.</a:t>
            </a:r>
          </a:p>
          <a:p>
            <a:endParaRPr lang="en-US" dirty="0">
              <a:solidFill>
                <a:schemeClr val="tx1">
                  <a:alpha val="20000"/>
                </a:schemeClr>
              </a:solidFill>
              <a:latin typeface="Times New Roman" panose="02020603050405020304" pitchFamily="18" charset="0"/>
              <a:cs typeface="Times New Roman" panose="02020603050405020304" pitchFamily="18" charset="0"/>
            </a:endParaRPr>
          </a:p>
          <a:p>
            <a:r>
              <a:rPr lang="en-US" dirty="0">
                <a:solidFill>
                  <a:schemeClr val="tx1">
                    <a:alpha val="20000"/>
                  </a:schemeClr>
                </a:solidFill>
                <a:latin typeface="Times New Roman" panose="02020603050405020304" pitchFamily="18" charset="0"/>
                <a:cs typeface="Times New Roman" panose="02020603050405020304" pitchFamily="18" charset="0"/>
              </a:rPr>
              <a:t>- LDR values between -18.5 to -21.5 </a:t>
            </a:r>
            <a:r>
              <a:rPr lang="en-US" dirty="0" err="1">
                <a:solidFill>
                  <a:schemeClr val="tx1">
                    <a:alpha val="20000"/>
                  </a:schemeClr>
                </a:solidFill>
                <a:latin typeface="Times New Roman" panose="02020603050405020304" pitchFamily="18" charset="0"/>
                <a:cs typeface="Times New Roman" panose="02020603050405020304" pitchFamily="18" charset="0"/>
              </a:rPr>
              <a:t>dB.</a:t>
            </a:r>
            <a:endParaRPr lang="en-US" dirty="0">
              <a:solidFill>
                <a:schemeClr val="tx1">
                  <a:alpha val="20000"/>
                </a:schemeClr>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643AC9C-3909-2402-B723-C1901618F8E6}"/>
              </a:ext>
            </a:extLst>
          </p:cNvPr>
          <p:cNvSpPr txBox="1"/>
          <p:nvPr/>
        </p:nvSpPr>
        <p:spPr>
          <a:xfrm>
            <a:off x="5722099" y="6632893"/>
            <a:ext cx="65545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u="sng" dirty="0">
                <a:solidFill>
                  <a:schemeClr val="bg1">
                    <a:lumMod val="50000"/>
                  </a:schemeClr>
                </a:solidFill>
                <a:latin typeface="Times New Roman"/>
                <a:cs typeface="Arial"/>
              </a:rPr>
              <a:t>104th AMS Annual Meeting – First Symposium on Cloud Physics: Cloud Properties in Winter Storms II</a:t>
            </a:r>
          </a:p>
        </p:txBody>
      </p:sp>
      <p:sp>
        <p:nvSpPr>
          <p:cNvPr id="19" name="Rectangle 18">
            <a:extLst>
              <a:ext uri="{FF2B5EF4-FFF2-40B4-BE49-F238E27FC236}">
                <a16:creationId xmlns:a16="http://schemas.microsoft.com/office/drawing/2014/main" id="{AD1EABD9-2D27-3259-67D4-8B6E2EFFF44C}"/>
              </a:ext>
            </a:extLst>
          </p:cNvPr>
          <p:cNvSpPr/>
          <p:nvPr/>
        </p:nvSpPr>
        <p:spPr>
          <a:xfrm>
            <a:off x="6260343" y="4819625"/>
            <a:ext cx="5891315" cy="1814206"/>
          </a:xfrm>
          <a:prstGeom prst="rect">
            <a:avLst/>
          </a:prstGeom>
          <a:noFill/>
          <a:ln>
            <a:solidFill>
              <a:schemeClr val="tx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alpha val="20000"/>
                </a:schemeClr>
              </a:solidFill>
            </a:endParaRPr>
          </a:p>
        </p:txBody>
      </p:sp>
      <p:sp>
        <p:nvSpPr>
          <p:cNvPr id="7" name="TextBox 6">
            <a:extLst>
              <a:ext uri="{FF2B5EF4-FFF2-40B4-BE49-F238E27FC236}">
                <a16:creationId xmlns:a16="http://schemas.microsoft.com/office/drawing/2014/main" id="{77A084AC-9D0D-9897-C8CB-0417111BA0E7}"/>
              </a:ext>
            </a:extLst>
          </p:cNvPr>
          <p:cNvSpPr txBox="1"/>
          <p:nvPr/>
        </p:nvSpPr>
        <p:spPr>
          <a:xfrm>
            <a:off x="1095580" y="143981"/>
            <a:ext cx="358950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W-band Cloud Radar System (CRS) </a:t>
            </a:r>
          </a:p>
        </p:txBody>
      </p:sp>
      <p:sp>
        <p:nvSpPr>
          <p:cNvPr id="13" name="Slide Number Placeholder 10">
            <a:extLst>
              <a:ext uri="{FF2B5EF4-FFF2-40B4-BE49-F238E27FC236}">
                <a16:creationId xmlns:a16="http://schemas.microsoft.com/office/drawing/2014/main" id="{22877A05-62A7-B87B-F2F3-8EE9BA0F1BAA}"/>
              </a:ext>
            </a:extLst>
          </p:cNvPr>
          <p:cNvSpPr txBox="1">
            <a:spLocks/>
          </p:cNvSpPr>
          <p:nvPr/>
        </p:nvSpPr>
        <p:spPr>
          <a:xfrm>
            <a:off x="-2321011" y="65106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FE814-68E4-0C4A-BCC3-703C26BE2070}" type="slidenum">
              <a:rPr lang="en-US" b="1" dirty="0" smtClean="0">
                <a:solidFill>
                  <a:schemeClr val="tx1"/>
                </a:solidFill>
                <a:latin typeface="Times New Roman"/>
                <a:cs typeface="Times New Roman"/>
              </a:rPr>
              <a:pPr/>
              <a:t>9</a:t>
            </a:fld>
            <a:endParaRPr lang="en-US" dirty="0">
              <a:solidFill>
                <a:schemeClr val="tx1"/>
              </a:solidFill>
              <a:latin typeface="Times New Roman"/>
              <a:cs typeface="Times New Roman"/>
            </a:endParaRPr>
          </a:p>
        </p:txBody>
      </p:sp>
      <p:cxnSp>
        <p:nvCxnSpPr>
          <p:cNvPr id="12" name="Elbow Connector 11">
            <a:extLst>
              <a:ext uri="{FF2B5EF4-FFF2-40B4-BE49-F238E27FC236}">
                <a16:creationId xmlns:a16="http://schemas.microsoft.com/office/drawing/2014/main" id="{EDE45E69-2AB5-6A01-D03F-29E6B3EE4F82}"/>
              </a:ext>
            </a:extLst>
          </p:cNvPr>
          <p:cNvCxnSpPr>
            <a:cxnSpLocks/>
          </p:cNvCxnSpPr>
          <p:nvPr/>
        </p:nvCxnSpPr>
        <p:spPr>
          <a:xfrm rot="5400000" flipH="1" flipV="1">
            <a:off x="4564384" y="449352"/>
            <a:ext cx="632053" cy="390645"/>
          </a:xfrm>
          <a:prstGeom prst="bentConnector3">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248B1BE-C191-AD60-35A3-8606B7B3090A}"/>
              </a:ext>
            </a:extLst>
          </p:cNvPr>
          <p:cNvSpPr txBox="1"/>
          <p:nvPr/>
        </p:nvSpPr>
        <p:spPr>
          <a:xfrm>
            <a:off x="4736269" y="47522"/>
            <a:ext cx="1359731"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P-3 Flight Track</a:t>
            </a:r>
          </a:p>
        </p:txBody>
      </p:sp>
      <p:sp>
        <p:nvSpPr>
          <p:cNvPr id="24" name="TextBox 23">
            <a:extLst>
              <a:ext uri="{FF2B5EF4-FFF2-40B4-BE49-F238E27FC236}">
                <a16:creationId xmlns:a16="http://schemas.microsoft.com/office/drawing/2014/main" id="{5088E0BE-8C10-0CE0-ACEC-1229D6450F42}"/>
              </a:ext>
            </a:extLst>
          </p:cNvPr>
          <p:cNvSpPr txBox="1"/>
          <p:nvPr/>
        </p:nvSpPr>
        <p:spPr>
          <a:xfrm>
            <a:off x="395711" y="6294339"/>
            <a:ext cx="655949"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16:07</a:t>
            </a:r>
          </a:p>
        </p:txBody>
      </p:sp>
      <p:sp>
        <p:nvSpPr>
          <p:cNvPr id="25" name="TextBox 24">
            <a:extLst>
              <a:ext uri="{FF2B5EF4-FFF2-40B4-BE49-F238E27FC236}">
                <a16:creationId xmlns:a16="http://schemas.microsoft.com/office/drawing/2014/main" id="{3D78A945-7F50-D02F-6302-7509F52FA203}"/>
              </a:ext>
            </a:extLst>
          </p:cNvPr>
          <p:cNvSpPr txBox="1"/>
          <p:nvPr/>
        </p:nvSpPr>
        <p:spPr>
          <a:xfrm>
            <a:off x="1368793" y="6294339"/>
            <a:ext cx="65274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16:09</a:t>
            </a:r>
          </a:p>
        </p:txBody>
      </p:sp>
      <p:sp>
        <p:nvSpPr>
          <p:cNvPr id="26" name="TextBox 25">
            <a:extLst>
              <a:ext uri="{FF2B5EF4-FFF2-40B4-BE49-F238E27FC236}">
                <a16:creationId xmlns:a16="http://schemas.microsoft.com/office/drawing/2014/main" id="{964A26B5-299B-9FA0-6F15-CCC23A16FABE}"/>
              </a:ext>
            </a:extLst>
          </p:cNvPr>
          <p:cNvSpPr txBox="1"/>
          <p:nvPr/>
        </p:nvSpPr>
        <p:spPr>
          <a:xfrm>
            <a:off x="2348449" y="6294339"/>
            <a:ext cx="64511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16:11</a:t>
            </a:r>
          </a:p>
        </p:txBody>
      </p:sp>
      <p:sp>
        <p:nvSpPr>
          <p:cNvPr id="27" name="TextBox 26">
            <a:extLst>
              <a:ext uri="{FF2B5EF4-FFF2-40B4-BE49-F238E27FC236}">
                <a16:creationId xmlns:a16="http://schemas.microsoft.com/office/drawing/2014/main" id="{E2BE2F60-2E59-CDBE-7580-FFDE1185AC46}"/>
              </a:ext>
            </a:extLst>
          </p:cNvPr>
          <p:cNvSpPr txBox="1"/>
          <p:nvPr/>
        </p:nvSpPr>
        <p:spPr>
          <a:xfrm>
            <a:off x="3328379" y="6294339"/>
            <a:ext cx="65274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16:13</a:t>
            </a:r>
          </a:p>
        </p:txBody>
      </p:sp>
      <p:sp>
        <p:nvSpPr>
          <p:cNvPr id="28" name="TextBox 27">
            <a:extLst>
              <a:ext uri="{FF2B5EF4-FFF2-40B4-BE49-F238E27FC236}">
                <a16:creationId xmlns:a16="http://schemas.microsoft.com/office/drawing/2014/main" id="{6AE4CC49-AAA7-4115-6459-30E7D4A56C61}"/>
              </a:ext>
            </a:extLst>
          </p:cNvPr>
          <p:cNvSpPr txBox="1"/>
          <p:nvPr/>
        </p:nvSpPr>
        <p:spPr>
          <a:xfrm>
            <a:off x="4305249" y="6298193"/>
            <a:ext cx="65274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16:15</a:t>
            </a:r>
          </a:p>
        </p:txBody>
      </p:sp>
      <p:sp>
        <p:nvSpPr>
          <p:cNvPr id="29" name="TextBox 28">
            <a:extLst>
              <a:ext uri="{FF2B5EF4-FFF2-40B4-BE49-F238E27FC236}">
                <a16:creationId xmlns:a16="http://schemas.microsoft.com/office/drawing/2014/main" id="{B9860E69-A2FD-F432-6593-00BEBF3546DD}"/>
              </a:ext>
            </a:extLst>
          </p:cNvPr>
          <p:cNvSpPr txBox="1"/>
          <p:nvPr/>
        </p:nvSpPr>
        <p:spPr>
          <a:xfrm>
            <a:off x="2285456" y="6523963"/>
            <a:ext cx="1209755"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Time [UTC]</a:t>
            </a:r>
          </a:p>
        </p:txBody>
      </p:sp>
      <p:sp>
        <p:nvSpPr>
          <p:cNvPr id="30" name="TextBox 29">
            <a:extLst>
              <a:ext uri="{FF2B5EF4-FFF2-40B4-BE49-F238E27FC236}">
                <a16:creationId xmlns:a16="http://schemas.microsoft.com/office/drawing/2014/main" id="{BB55F773-D55E-1009-3602-C4D9442B68C0}"/>
              </a:ext>
            </a:extLst>
          </p:cNvPr>
          <p:cNvSpPr txBox="1"/>
          <p:nvPr/>
        </p:nvSpPr>
        <p:spPr>
          <a:xfrm>
            <a:off x="6459527" y="4261048"/>
            <a:ext cx="655949" cy="338554"/>
          </a:xfrm>
          <a:prstGeom prst="rect">
            <a:avLst/>
          </a:prstGeom>
          <a:noFill/>
        </p:spPr>
        <p:txBody>
          <a:bodyPr wrap="none" rtlCol="0">
            <a:spAutoFit/>
          </a:bodyPr>
          <a:lstStyle/>
          <a:p>
            <a:r>
              <a:rPr lang="en-US" sz="1600" dirty="0">
                <a:solidFill>
                  <a:schemeClr val="tx1">
                    <a:alpha val="20000"/>
                  </a:schemeClr>
                </a:solidFill>
                <a:latin typeface="Times New Roman" panose="02020603050405020304" pitchFamily="18" charset="0"/>
                <a:cs typeface="Times New Roman" panose="02020603050405020304" pitchFamily="18" charset="0"/>
              </a:rPr>
              <a:t>16:07</a:t>
            </a:r>
          </a:p>
        </p:txBody>
      </p:sp>
      <p:sp>
        <p:nvSpPr>
          <p:cNvPr id="31" name="TextBox 30">
            <a:extLst>
              <a:ext uri="{FF2B5EF4-FFF2-40B4-BE49-F238E27FC236}">
                <a16:creationId xmlns:a16="http://schemas.microsoft.com/office/drawing/2014/main" id="{5148D96F-FD61-059B-B0B8-AA0755F18CC1}"/>
              </a:ext>
            </a:extLst>
          </p:cNvPr>
          <p:cNvSpPr txBox="1"/>
          <p:nvPr/>
        </p:nvSpPr>
        <p:spPr>
          <a:xfrm>
            <a:off x="7566468" y="4256316"/>
            <a:ext cx="652743" cy="338554"/>
          </a:xfrm>
          <a:prstGeom prst="rect">
            <a:avLst/>
          </a:prstGeom>
          <a:noFill/>
        </p:spPr>
        <p:txBody>
          <a:bodyPr wrap="none" rtlCol="0">
            <a:spAutoFit/>
          </a:bodyPr>
          <a:lstStyle/>
          <a:p>
            <a:r>
              <a:rPr lang="en-US" sz="1600" dirty="0">
                <a:solidFill>
                  <a:schemeClr val="tx1">
                    <a:alpha val="20000"/>
                  </a:schemeClr>
                </a:solidFill>
                <a:latin typeface="Times New Roman" panose="02020603050405020304" pitchFamily="18" charset="0"/>
                <a:cs typeface="Times New Roman" panose="02020603050405020304" pitchFamily="18" charset="0"/>
              </a:rPr>
              <a:t>16:09</a:t>
            </a:r>
          </a:p>
        </p:txBody>
      </p:sp>
      <p:sp>
        <p:nvSpPr>
          <p:cNvPr id="32" name="TextBox 31">
            <a:extLst>
              <a:ext uri="{FF2B5EF4-FFF2-40B4-BE49-F238E27FC236}">
                <a16:creationId xmlns:a16="http://schemas.microsoft.com/office/drawing/2014/main" id="{488EA06C-9EBC-DC98-5687-67995F08A659}"/>
              </a:ext>
            </a:extLst>
          </p:cNvPr>
          <p:cNvSpPr txBox="1"/>
          <p:nvPr/>
        </p:nvSpPr>
        <p:spPr>
          <a:xfrm>
            <a:off x="8686726" y="4256316"/>
            <a:ext cx="645113" cy="338554"/>
          </a:xfrm>
          <a:prstGeom prst="rect">
            <a:avLst/>
          </a:prstGeom>
          <a:noFill/>
        </p:spPr>
        <p:txBody>
          <a:bodyPr wrap="none" rtlCol="0">
            <a:spAutoFit/>
          </a:bodyPr>
          <a:lstStyle/>
          <a:p>
            <a:r>
              <a:rPr lang="en-US" sz="1600" dirty="0">
                <a:solidFill>
                  <a:schemeClr val="tx1">
                    <a:alpha val="20000"/>
                  </a:schemeClr>
                </a:solidFill>
                <a:latin typeface="Times New Roman" panose="02020603050405020304" pitchFamily="18" charset="0"/>
                <a:cs typeface="Times New Roman" panose="02020603050405020304" pitchFamily="18" charset="0"/>
              </a:rPr>
              <a:t>16:11</a:t>
            </a:r>
          </a:p>
        </p:txBody>
      </p:sp>
      <p:sp>
        <p:nvSpPr>
          <p:cNvPr id="33" name="TextBox 32">
            <a:extLst>
              <a:ext uri="{FF2B5EF4-FFF2-40B4-BE49-F238E27FC236}">
                <a16:creationId xmlns:a16="http://schemas.microsoft.com/office/drawing/2014/main" id="{BD1D5559-3E60-6F78-2099-07B5519A3127}"/>
              </a:ext>
            </a:extLst>
          </p:cNvPr>
          <p:cNvSpPr txBox="1"/>
          <p:nvPr/>
        </p:nvSpPr>
        <p:spPr>
          <a:xfrm>
            <a:off x="9794908" y="4256316"/>
            <a:ext cx="652743" cy="338554"/>
          </a:xfrm>
          <a:prstGeom prst="rect">
            <a:avLst/>
          </a:prstGeom>
          <a:noFill/>
        </p:spPr>
        <p:txBody>
          <a:bodyPr wrap="none" rtlCol="0">
            <a:spAutoFit/>
          </a:bodyPr>
          <a:lstStyle/>
          <a:p>
            <a:r>
              <a:rPr lang="en-US" sz="1600" dirty="0">
                <a:solidFill>
                  <a:schemeClr val="tx1">
                    <a:alpha val="20000"/>
                  </a:schemeClr>
                </a:solidFill>
                <a:latin typeface="Times New Roman" panose="02020603050405020304" pitchFamily="18" charset="0"/>
                <a:cs typeface="Times New Roman" panose="02020603050405020304" pitchFamily="18" charset="0"/>
              </a:rPr>
              <a:t>16:13</a:t>
            </a:r>
          </a:p>
        </p:txBody>
      </p:sp>
      <p:sp>
        <p:nvSpPr>
          <p:cNvPr id="34" name="TextBox 33">
            <a:extLst>
              <a:ext uri="{FF2B5EF4-FFF2-40B4-BE49-F238E27FC236}">
                <a16:creationId xmlns:a16="http://schemas.microsoft.com/office/drawing/2014/main" id="{BA3BB723-B934-030D-F855-853D81FC4E88}"/>
              </a:ext>
            </a:extLst>
          </p:cNvPr>
          <p:cNvSpPr txBox="1"/>
          <p:nvPr/>
        </p:nvSpPr>
        <p:spPr>
          <a:xfrm>
            <a:off x="10910720" y="4266332"/>
            <a:ext cx="652743" cy="338554"/>
          </a:xfrm>
          <a:prstGeom prst="rect">
            <a:avLst/>
          </a:prstGeom>
          <a:noFill/>
        </p:spPr>
        <p:txBody>
          <a:bodyPr wrap="none" rtlCol="0">
            <a:spAutoFit/>
          </a:bodyPr>
          <a:lstStyle/>
          <a:p>
            <a:r>
              <a:rPr lang="en-US" sz="1600" dirty="0">
                <a:solidFill>
                  <a:schemeClr val="tx1">
                    <a:alpha val="20000"/>
                  </a:schemeClr>
                </a:solidFill>
                <a:latin typeface="Times New Roman" panose="02020603050405020304" pitchFamily="18" charset="0"/>
                <a:cs typeface="Times New Roman" panose="02020603050405020304" pitchFamily="18" charset="0"/>
              </a:rPr>
              <a:t>16:15</a:t>
            </a:r>
          </a:p>
        </p:txBody>
      </p:sp>
      <p:sp>
        <p:nvSpPr>
          <p:cNvPr id="35" name="TextBox 34">
            <a:extLst>
              <a:ext uri="{FF2B5EF4-FFF2-40B4-BE49-F238E27FC236}">
                <a16:creationId xmlns:a16="http://schemas.microsoft.com/office/drawing/2014/main" id="{72205A1B-07F1-4040-1811-C727358E0503}"/>
              </a:ext>
            </a:extLst>
          </p:cNvPr>
          <p:cNvSpPr txBox="1"/>
          <p:nvPr/>
        </p:nvSpPr>
        <p:spPr>
          <a:xfrm>
            <a:off x="8391664" y="4468267"/>
            <a:ext cx="1209755" cy="338554"/>
          </a:xfrm>
          <a:prstGeom prst="rect">
            <a:avLst/>
          </a:prstGeom>
          <a:noFill/>
        </p:spPr>
        <p:txBody>
          <a:bodyPr wrap="none" rtlCol="0">
            <a:spAutoFit/>
          </a:bodyPr>
          <a:lstStyle/>
          <a:p>
            <a:r>
              <a:rPr lang="en-US" sz="1600" dirty="0">
                <a:solidFill>
                  <a:schemeClr val="tx1">
                    <a:alpha val="20000"/>
                  </a:schemeClr>
                </a:solidFill>
                <a:latin typeface="Times New Roman" panose="02020603050405020304" pitchFamily="18" charset="0"/>
                <a:cs typeface="Times New Roman" panose="02020603050405020304" pitchFamily="18" charset="0"/>
              </a:rPr>
              <a:t>Time [UTC]</a:t>
            </a:r>
          </a:p>
        </p:txBody>
      </p:sp>
      <p:pic>
        <p:nvPicPr>
          <p:cNvPr id="36" name="Picture 35" descr="A screenshot of a graph&#10;&#10;Description automatically generated">
            <a:extLst>
              <a:ext uri="{FF2B5EF4-FFF2-40B4-BE49-F238E27FC236}">
                <a16:creationId xmlns:a16="http://schemas.microsoft.com/office/drawing/2014/main" id="{F50990D2-1E33-F948-CC51-66794517034A}"/>
              </a:ext>
            </a:extLst>
          </p:cNvPr>
          <p:cNvPicPr>
            <a:picLocks noChangeAspect="1"/>
          </p:cNvPicPr>
          <p:nvPr/>
        </p:nvPicPr>
        <p:blipFill rotWithShape="1">
          <a:blip r:embed="rId3">
            <a:alphaModFix amt="20000"/>
          </a:blip>
          <a:srcRect t="37" b="69416"/>
          <a:stretch/>
        </p:blipFill>
        <p:spPr>
          <a:xfrm>
            <a:off x="5997746" y="2438665"/>
            <a:ext cx="6153912" cy="1878541"/>
          </a:xfrm>
          <a:prstGeom prst="rect">
            <a:avLst/>
          </a:prstGeom>
        </p:spPr>
      </p:pic>
      <p:pic>
        <p:nvPicPr>
          <p:cNvPr id="37" name="Picture 36" descr="A screenshot of a computer screen&#10;&#10;Description automatically generated">
            <a:extLst>
              <a:ext uri="{FF2B5EF4-FFF2-40B4-BE49-F238E27FC236}">
                <a16:creationId xmlns:a16="http://schemas.microsoft.com/office/drawing/2014/main" id="{8FF3FC3D-CE8A-B1B1-798A-F15B9F56B979}"/>
              </a:ext>
            </a:extLst>
          </p:cNvPr>
          <p:cNvPicPr>
            <a:picLocks noChangeAspect="1"/>
          </p:cNvPicPr>
          <p:nvPr/>
        </p:nvPicPr>
        <p:blipFill rotWithShape="1">
          <a:blip r:embed="rId2"/>
          <a:srcRect l="91399" t="32078" r="-146" b="35750"/>
          <a:stretch/>
        </p:blipFill>
        <p:spPr>
          <a:xfrm>
            <a:off x="5472810" y="447243"/>
            <a:ext cx="538246" cy="1978495"/>
          </a:xfrm>
          <a:prstGeom prst="rect">
            <a:avLst/>
          </a:prstGeom>
        </p:spPr>
      </p:pic>
      <p:pic>
        <p:nvPicPr>
          <p:cNvPr id="38" name="Picture 37" descr="A screenshot of a computer screen&#10;&#10;Description automatically generated">
            <a:extLst>
              <a:ext uri="{FF2B5EF4-FFF2-40B4-BE49-F238E27FC236}">
                <a16:creationId xmlns:a16="http://schemas.microsoft.com/office/drawing/2014/main" id="{9980E8DB-17ED-20F7-403F-0E6966E53CAC}"/>
              </a:ext>
            </a:extLst>
          </p:cNvPr>
          <p:cNvPicPr>
            <a:picLocks noChangeAspect="1"/>
          </p:cNvPicPr>
          <p:nvPr/>
        </p:nvPicPr>
        <p:blipFill rotWithShape="1">
          <a:blip r:embed="rId2">
            <a:alphaModFix/>
          </a:blip>
          <a:srcRect l="91394" t="38" r="-146" b="69416"/>
          <a:stretch/>
        </p:blipFill>
        <p:spPr>
          <a:xfrm>
            <a:off x="5488294" y="2517940"/>
            <a:ext cx="538605" cy="1878541"/>
          </a:xfrm>
          <a:prstGeom prst="rect">
            <a:avLst/>
          </a:prstGeom>
        </p:spPr>
      </p:pic>
      <p:sp>
        <p:nvSpPr>
          <p:cNvPr id="39" name="TextBox 38">
            <a:extLst>
              <a:ext uri="{FF2B5EF4-FFF2-40B4-BE49-F238E27FC236}">
                <a16:creationId xmlns:a16="http://schemas.microsoft.com/office/drawing/2014/main" id="{33E3D88D-1306-AE40-DE1B-6AA94BD95DA6}"/>
              </a:ext>
            </a:extLst>
          </p:cNvPr>
          <p:cNvSpPr txBox="1"/>
          <p:nvPr/>
        </p:nvSpPr>
        <p:spPr>
          <a:xfrm>
            <a:off x="7690546" y="143981"/>
            <a:ext cx="2595775" cy="369332"/>
          </a:xfrm>
          <a:prstGeom prst="rect">
            <a:avLst/>
          </a:prstGeom>
          <a:noFill/>
        </p:spPr>
        <p:txBody>
          <a:bodyPr wrap="none" rtlCol="0">
            <a:spAutoFit/>
          </a:bodyPr>
          <a:lstStyle/>
          <a:p>
            <a:r>
              <a:rPr lang="en-US" dirty="0">
                <a:solidFill>
                  <a:schemeClr val="tx1">
                    <a:alpha val="20000"/>
                  </a:schemeClr>
                </a:solidFill>
                <a:latin typeface="Times New Roman" panose="02020603050405020304" pitchFamily="18" charset="0"/>
                <a:cs typeface="Times New Roman" panose="02020603050405020304" pitchFamily="18" charset="0"/>
              </a:rPr>
              <a:t>P-3 Wind (TAMMS) Data</a:t>
            </a:r>
          </a:p>
        </p:txBody>
      </p:sp>
    </p:spTree>
    <p:extLst>
      <p:ext uri="{BB962C8B-B14F-4D97-AF65-F5344CB8AC3E}">
        <p14:creationId xmlns:p14="http://schemas.microsoft.com/office/powerpoint/2010/main" val="4011375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 Green +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7362</TotalTime>
  <Words>2721</Words>
  <Application>Microsoft Office PowerPoint</Application>
  <PresentationFormat>Widescreen</PresentationFormat>
  <Paragraphs>311</Paragraphs>
  <Slides>20</Slides>
  <Notes>10</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Title Slide - Green + Logo</vt:lpstr>
      <vt:lpstr>Chain Aggregate Particles in Mid-to-upper Tropospheric Clouds during IMPACTS –     15 January 2023 Case Study</vt:lpstr>
      <vt:lpstr>Motivation for Research</vt:lpstr>
      <vt:lpstr>Previous Chain Aggregate Observations</vt:lpstr>
      <vt:lpstr>Recent Chain Aggregate Observations</vt:lpstr>
      <vt:lpstr>Dataset/Instrumentation</vt:lpstr>
      <vt:lpstr>Objectives</vt:lpstr>
      <vt:lpstr>15 January 2023 Case Study -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Future Work</vt:lpstr>
      <vt:lpstr>References &amp; Acknowledgements</vt:lpstr>
      <vt:lpstr>EXTRA SLIDES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 IMPACTS Check-in</dc:title>
  <dc:creator>Nairy, Christian</dc:creator>
  <cp:lastModifiedBy>Nairy, Christian</cp:lastModifiedBy>
  <cp:revision>566</cp:revision>
  <dcterms:created xsi:type="dcterms:W3CDTF">2023-07-13T18:47:43Z</dcterms:created>
  <dcterms:modified xsi:type="dcterms:W3CDTF">2024-02-07T21:25:38Z</dcterms:modified>
</cp:coreProperties>
</file>