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1pPr>
    <a:lvl2pPr marL="2457288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2pPr>
    <a:lvl3pPr marL="4914575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3pPr>
    <a:lvl4pPr marL="7371864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4pPr>
    <a:lvl5pPr marL="9829151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5pPr>
    <a:lvl6pPr marL="12286441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6pPr>
    <a:lvl7pPr marL="14743728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7pPr>
    <a:lvl8pPr marL="17201016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8pPr>
    <a:lvl9pPr marL="19658304" algn="l" defTabSz="4914575" rtl="0" eaLnBrk="1" latinLnBrk="0" hangingPunct="1">
      <a:defRPr sz="967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Bruce" initials="LB" lastIdx="6" clrIdx="0">
    <p:extLst>
      <p:ext uri="{19B8F6BF-5375-455C-9EA6-DF929625EA0E}">
        <p15:presenceInfo xmlns:p15="http://schemas.microsoft.com/office/powerpoint/2012/main" userId="S-1-5-21-4034114971-991037361-2887744994-2449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BDFFDB"/>
    <a:srgbClr val="69FFAD"/>
    <a:srgbClr val="00F26D"/>
    <a:srgbClr val="006600"/>
    <a:srgbClr val="003300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1" autoAdjust="0"/>
    <p:restoredTop sz="94660"/>
  </p:normalViewPr>
  <p:slideViewPr>
    <p:cSldViewPr>
      <p:cViewPr varScale="1">
        <p:scale>
          <a:sx n="26" d="100"/>
          <a:sy n="26" d="100"/>
        </p:scale>
        <p:origin x="1728" y="16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5"/>
            <a:ext cx="3730752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4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92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93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8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23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87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52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16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8"/>
            <a:ext cx="9875520" cy="28087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8"/>
            <a:ext cx="28895040" cy="28087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21153125"/>
            <a:ext cx="37307520" cy="6537960"/>
          </a:xfrm>
        </p:spPr>
        <p:txBody>
          <a:bodyPr anchor="t"/>
          <a:lstStyle>
            <a:lvl1pPr algn="l">
              <a:defRPr sz="144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13952229"/>
            <a:ext cx="37307520" cy="7200897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46075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2pPr>
            <a:lvl3pPr marL="329215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938226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6584298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8230373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9876448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152252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3168599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6"/>
            <a:ext cx="19385280" cy="21724623"/>
          </a:xfrm>
        </p:spPr>
        <p:txBody>
          <a:bodyPr/>
          <a:lstStyle>
            <a:lvl1pPr>
              <a:defRPr sz="10081"/>
            </a:lvl1pPr>
            <a:lvl2pPr>
              <a:defRPr sz="8640"/>
            </a:lvl2pPr>
            <a:lvl3pPr>
              <a:defRPr sz="7200"/>
            </a:lvl3pPr>
            <a:lvl4pPr>
              <a:defRPr sz="6480"/>
            </a:lvl4pPr>
            <a:lvl5pPr>
              <a:defRPr sz="6480"/>
            </a:lvl5pPr>
            <a:lvl6pPr>
              <a:defRPr sz="6480"/>
            </a:lvl6pPr>
            <a:lvl7pPr>
              <a:defRPr sz="6480"/>
            </a:lvl7pPr>
            <a:lvl8pPr>
              <a:defRPr sz="6480"/>
            </a:lvl8pPr>
            <a:lvl9pPr>
              <a:defRPr sz="6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6"/>
            <a:ext cx="19385280" cy="21724623"/>
          </a:xfrm>
        </p:spPr>
        <p:txBody>
          <a:bodyPr/>
          <a:lstStyle>
            <a:lvl1pPr>
              <a:defRPr sz="10081"/>
            </a:lvl1pPr>
            <a:lvl2pPr>
              <a:defRPr sz="8640"/>
            </a:lvl2pPr>
            <a:lvl3pPr>
              <a:defRPr sz="7200"/>
            </a:lvl3pPr>
            <a:lvl4pPr>
              <a:defRPr sz="6480"/>
            </a:lvl4pPr>
            <a:lvl5pPr>
              <a:defRPr sz="6480"/>
            </a:lvl5pPr>
            <a:lvl6pPr>
              <a:defRPr sz="6480"/>
            </a:lvl6pPr>
            <a:lvl7pPr>
              <a:defRPr sz="6480"/>
            </a:lvl7pPr>
            <a:lvl8pPr>
              <a:defRPr sz="6480"/>
            </a:lvl8pPr>
            <a:lvl9pPr>
              <a:defRPr sz="6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9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4" y="7368546"/>
            <a:ext cx="19392901" cy="307085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6075" indent="0">
              <a:buNone/>
              <a:defRPr sz="7200" b="1"/>
            </a:lvl2pPr>
            <a:lvl3pPr marL="3292150" indent="0">
              <a:buNone/>
              <a:defRPr sz="6480" b="1"/>
            </a:lvl3pPr>
            <a:lvl4pPr marL="4938226" indent="0">
              <a:buNone/>
              <a:defRPr sz="5760" b="1"/>
            </a:lvl4pPr>
            <a:lvl5pPr marL="6584298" indent="0">
              <a:buNone/>
              <a:defRPr sz="5760" b="1"/>
            </a:lvl5pPr>
            <a:lvl6pPr marL="8230373" indent="0">
              <a:buNone/>
              <a:defRPr sz="5760" b="1"/>
            </a:lvl6pPr>
            <a:lvl7pPr marL="9876448" indent="0">
              <a:buNone/>
              <a:defRPr sz="5760" b="1"/>
            </a:lvl7pPr>
            <a:lvl8pPr marL="11522524" indent="0">
              <a:buNone/>
              <a:defRPr sz="5760" b="1"/>
            </a:lvl8pPr>
            <a:lvl9pPr marL="13168599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4" y="10439403"/>
            <a:ext cx="19392901" cy="18966183"/>
          </a:xfrm>
        </p:spPr>
        <p:txBody>
          <a:bodyPr/>
          <a:lstStyle>
            <a:lvl1pPr>
              <a:defRPr sz="8640"/>
            </a:lvl1pPr>
            <a:lvl2pPr>
              <a:defRPr sz="7200"/>
            </a:lvl2pPr>
            <a:lvl3pPr>
              <a:defRPr sz="648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1" y="7368546"/>
            <a:ext cx="19400520" cy="307085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6075" indent="0">
              <a:buNone/>
              <a:defRPr sz="7200" b="1"/>
            </a:lvl2pPr>
            <a:lvl3pPr marL="3292150" indent="0">
              <a:buNone/>
              <a:defRPr sz="6480" b="1"/>
            </a:lvl3pPr>
            <a:lvl4pPr marL="4938226" indent="0">
              <a:buNone/>
              <a:defRPr sz="5760" b="1"/>
            </a:lvl4pPr>
            <a:lvl5pPr marL="6584298" indent="0">
              <a:buNone/>
              <a:defRPr sz="5760" b="1"/>
            </a:lvl5pPr>
            <a:lvl6pPr marL="8230373" indent="0">
              <a:buNone/>
              <a:defRPr sz="5760" b="1"/>
            </a:lvl6pPr>
            <a:lvl7pPr marL="9876448" indent="0">
              <a:buNone/>
              <a:defRPr sz="5760" b="1"/>
            </a:lvl7pPr>
            <a:lvl8pPr marL="11522524" indent="0">
              <a:buNone/>
              <a:defRPr sz="5760" b="1"/>
            </a:lvl8pPr>
            <a:lvl9pPr marL="13168599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1" y="10439403"/>
            <a:ext cx="19400520" cy="18966183"/>
          </a:xfrm>
        </p:spPr>
        <p:txBody>
          <a:bodyPr/>
          <a:lstStyle>
            <a:lvl1pPr>
              <a:defRPr sz="8640"/>
            </a:lvl1pPr>
            <a:lvl2pPr>
              <a:defRPr sz="7200"/>
            </a:lvl2pPr>
            <a:lvl3pPr>
              <a:defRPr sz="648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4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8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7" y="1310640"/>
            <a:ext cx="14439901" cy="5577840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6"/>
            <a:ext cx="24536400" cy="28094943"/>
          </a:xfrm>
        </p:spPr>
        <p:txBody>
          <a:bodyPr/>
          <a:lstStyle>
            <a:lvl1pPr>
              <a:defRPr sz="11521"/>
            </a:lvl1pPr>
            <a:lvl2pPr>
              <a:defRPr sz="10081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7" y="6888486"/>
            <a:ext cx="14439901" cy="22517103"/>
          </a:xfrm>
        </p:spPr>
        <p:txBody>
          <a:bodyPr/>
          <a:lstStyle>
            <a:lvl1pPr marL="0" indent="0">
              <a:buNone/>
              <a:defRPr sz="5040"/>
            </a:lvl1pPr>
            <a:lvl2pPr marL="1646075" indent="0">
              <a:buNone/>
              <a:defRPr sz="4320"/>
            </a:lvl2pPr>
            <a:lvl3pPr marL="3292150" indent="0">
              <a:buNone/>
              <a:defRPr sz="3600"/>
            </a:lvl3pPr>
            <a:lvl4pPr marL="4938226" indent="0">
              <a:buNone/>
              <a:defRPr sz="3240"/>
            </a:lvl4pPr>
            <a:lvl5pPr marL="6584298" indent="0">
              <a:buNone/>
              <a:defRPr sz="3240"/>
            </a:lvl5pPr>
            <a:lvl6pPr marL="8230373" indent="0">
              <a:buNone/>
              <a:defRPr sz="3240"/>
            </a:lvl6pPr>
            <a:lvl7pPr marL="9876448" indent="0">
              <a:buNone/>
              <a:defRPr sz="3240"/>
            </a:lvl7pPr>
            <a:lvl8pPr marL="11522524" indent="0">
              <a:buNone/>
              <a:defRPr sz="3240"/>
            </a:lvl8pPr>
            <a:lvl9pPr marL="13168599" indent="0">
              <a:buNone/>
              <a:defRPr sz="3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1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1" y="23042883"/>
            <a:ext cx="26334720" cy="2720343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1" y="2941320"/>
            <a:ext cx="26334720" cy="19751040"/>
          </a:xfrm>
        </p:spPr>
        <p:txBody>
          <a:bodyPr/>
          <a:lstStyle>
            <a:lvl1pPr marL="0" indent="0">
              <a:buNone/>
              <a:defRPr sz="11521"/>
            </a:lvl1pPr>
            <a:lvl2pPr marL="1646075" indent="0">
              <a:buNone/>
              <a:defRPr sz="10081"/>
            </a:lvl2pPr>
            <a:lvl3pPr marL="3292150" indent="0">
              <a:buNone/>
              <a:defRPr sz="8640"/>
            </a:lvl3pPr>
            <a:lvl4pPr marL="4938226" indent="0">
              <a:buNone/>
              <a:defRPr sz="7200"/>
            </a:lvl4pPr>
            <a:lvl5pPr marL="6584298" indent="0">
              <a:buNone/>
              <a:defRPr sz="7200"/>
            </a:lvl5pPr>
            <a:lvl6pPr marL="8230373" indent="0">
              <a:buNone/>
              <a:defRPr sz="7200"/>
            </a:lvl6pPr>
            <a:lvl7pPr marL="9876448" indent="0">
              <a:buNone/>
              <a:defRPr sz="7200"/>
            </a:lvl7pPr>
            <a:lvl8pPr marL="11522524" indent="0">
              <a:buNone/>
              <a:defRPr sz="7200"/>
            </a:lvl8pPr>
            <a:lvl9pPr marL="13168599" indent="0">
              <a:buNone/>
              <a:defRPr sz="7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1" y="25763226"/>
            <a:ext cx="26334720" cy="3863337"/>
          </a:xfrm>
        </p:spPr>
        <p:txBody>
          <a:bodyPr/>
          <a:lstStyle>
            <a:lvl1pPr marL="0" indent="0">
              <a:buNone/>
              <a:defRPr sz="5040"/>
            </a:lvl1pPr>
            <a:lvl2pPr marL="1646075" indent="0">
              <a:buNone/>
              <a:defRPr sz="4320"/>
            </a:lvl2pPr>
            <a:lvl3pPr marL="3292150" indent="0">
              <a:buNone/>
              <a:defRPr sz="3600"/>
            </a:lvl3pPr>
            <a:lvl4pPr marL="4938226" indent="0">
              <a:buNone/>
              <a:defRPr sz="3240"/>
            </a:lvl4pPr>
            <a:lvl5pPr marL="6584298" indent="0">
              <a:buNone/>
              <a:defRPr sz="3240"/>
            </a:lvl5pPr>
            <a:lvl6pPr marL="8230373" indent="0">
              <a:buNone/>
              <a:defRPr sz="3240"/>
            </a:lvl6pPr>
            <a:lvl7pPr marL="9876448" indent="0">
              <a:buNone/>
              <a:defRPr sz="3240"/>
            </a:lvl7pPr>
            <a:lvl8pPr marL="11522524" indent="0">
              <a:buNone/>
              <a:defRPr sz="3240"/>
            </a:lvl8pPr>
            <a:lvl9pPr marL="13168599" indent="0">
              <a:buNone/>
              <a:defRPr sz="3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0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80" cy="5486400"/>
          </a:xfrm>
          <a:prstGeom prst="rect">
            <a:avLst/>
          </a:prstGeom>
        </p:spPr>
        <p:txBody>
          <a:bodyPr vert="horz" lIns="365760" tIns="182880" rIns="36576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6"/>
            <a:ext cx="39502080" cy="21724623"/>
          </a:xfrm>
          <a:prstGeom prst="rect">
            <a:avLst/>
          </a:prstGeom>
        </p:spPr>
        <p:txBody>
          <a:bodyPr vert="horz" lIns="365760" tIns="182880" rIns="365760" bIns="1828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5"/>
            <a:ext cx="10241280" cy="1752600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0F781-87B6-4F30-9E50-27D348384C24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5"/>
            <a:ext cx="13898880" cy="1752600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5"/>
            <a:ext cx="10241280" cy="1752600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09E45-C69C-427E-9B14-5EF3B33B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292150" rtl="0" eaLnBrk="1" latinLnBrk="0" hangingPunct="1">
        <a:spcBef>
          <a:spcPct val="0"/>
        </a:spcBef>
        <a:buNone/>
        <a:defRPr sz="158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34556" indent="-1234556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21" kern="1200">
          <a:solidFill>
            <a:schemeClr val="tx1"/>
          </a:solidFill>
          <a:latin typeface="+mn-lt"/>
          <a:ea typeface="+mn-ea"/>
          <a:cs typeface="+mn-cs"/>
        </a:defRPr>
      </a:lvl1pPr>
      <a:lvl2pPr marL="2674872" indent="-1028796" algn="l" defTabSz="3292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81" kern="1200">
          <a:solidFill>
            <a:schemeClr val="tx1"/>
          </a:solidFill>
          <a:latin typeface="+mn-lt"/>
          <a:ea typeface="+mn-ea"/>
          <a:cs typeface="+mn-cs"/>
        </a:defRPr>
      </a:lvl2pPr>
      <a:lvl3pPr marL="4115186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5761261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407337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3412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9487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5559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1636" indent="-823037" algn="l" defTabSz="3292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6075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2150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8226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4298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30373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6448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2524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8599" algn="l" defTabSz="329215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3" Type="http://schemas.openxmlformats.org/officeDocument/2006/relationships/hyperlink" Target="https://doi.org/10.1175/2010MWR3177.1" TargetMode="External"/><Relationship Id="rId7" Type="http://schemas.openxmlformats.org/officeDocument/2006/relationships/hyperlink" Target="https://doi.org/10.1175/MWR-D-17-0276.1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75/MWR-D-13-00167.1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doi.org/10.1175/BAMS-D-21-0125.1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://doi.org/10.5334/jors.119" TargetMode="Externa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6192" y="2743200"/>
            <a:ext cx="13320757" cy="65014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34854" indent="-734854">
              <a:buAutoNum type="arabicPeriod"/>
            </a:pPr>
            <a:r>
              <a:rPr lang="en-US" sz="4628" b="1" dirty="0"/>
              <a:t>Purpose</a:t>
            </a:r>
            <a:endParaRPr lang="en-US" sz="772" b="1" dirty="0"/>
          </a:p>
          <a:p>
            <a:pPr marL="114300"/>
            <a:r>
              <a:rPr lang="en-US" sz="3085" dirty="0"/>
              <a:t>A large amount of research has been devoted to analysis of pre-storm environments in relation to severe hazards. However, much less work has been done investigating  how supercells modify their environmental inflow. The recent studies that investigated tornadic versus non-tornadic supercell inflow environments showed conflicting results over changes in storm relative helicity (SRH) and anvil shading effects (Parker 2014; Wade et al 2018).</a:t>
            </a:r>
          </a:p>
          <a:p>
            <a:pPr marL="114300"/>
            <a:endParaRPr lang="en-US" sz="3085" dirty="0"/>
          </a:p>
          <a:p>
            <a:pPr marL="114300"/>
            <a:r>
              <a:rPr lang="en-US" sz="3085" dirty="0"/>
              <a:t>In the summer of 2023, a prototype project employing miniature radiosondes was undertaken to measure inflow at varying distances from the updrafts of a tornadic and non-tornadic supercell. This study aims to analyze how these two supercells modified their inflow environments as distance from the updraft decreased.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885896" y="23966484"/>
            <a:ext cx="14776704" cy="2039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085" dirty="0"/>
          </a:p>
          <a:p>
            <a:endParaRPr lang="en-US" sz="900" dirty="0"/>
          </a:p>
          <a:p>
            <a:pPr marL="440912" indent="-440912">
              <a:buFont typeface="Arial" panose="020B0604020202020204" pitchFamily="34" charset="0"/>
              <a:buChar char="•"/>
            </a:pPr>
            <a:r>
              <a:rPr lang="en-US" sz="3085" dirty="0">
                <a:solidFill>
                  <a:schemeClr val="tx1"/>
                </a:solidFill>
              </a:rPr>
              <a:t>With field and analysis procedures established, a next step would be to markedly expand the number of cases to achieve statistical significance of the kinematic/thermodynamic changes if present.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09071" y="216603"/>
            <a:ext cx="43368685" cy="22818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950867"/>
            <a:r>
              <a:rPr lang="en-US" sz="4800" b="1" dirty="0"/>
              <a:t>Analysis of Variation in Thermodynamic and Kinematic Properties within Supercell Inflow using Balloon-Borne Radiosondes</a:t>
            </a:r>
          </a:p>
          <a:p>
            <a:pPr algn="ctr" defTabSz="3950867"/>
            <a:r>
              <a:rPr lang="en-US" sz="4800" dirty="0"/>
              <a:t>Nicholas Camp, Catherine Finley, Bruce Lee, Jake Mulholland</a:t>
            </a:r>
            <a:r>
              <a:rPr lang="en-US" sz="4628" dirty="0"/>
              <a:t>, David </a:t>
            </a:r>
            <a:r>
              <a:rPr lang="en-US" sz="4628" dirty="0" err="1"/>
              <a:t>Delene</a:t>
            </a:r>
            <a:endParaRPr lang="en-US" sz="4628" dirty="0"/>
          </a:p>
          <a:p>
            <a:pPr algn="ctr" defTabSz="3950867"/>
            <a:r>
              <a:rPr lang="en-US" sz="4628" i="1" dirty="0"/>
              <a:t>University of North Dakota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DDAD4-281B-4BF5-A6B2-4CCA03B30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1" y="216603"/>
            <a:ext cx="3722541" cy="22768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1256" y="9489414"/>
            <a:ext cx="13320757" cy="2331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628" b="1" dirty="0"/>
              <a:t>2. Cases/Deployments</a:t>
            </a:r>
            <a:endParaRPr lang="en-US" sz="900" b="1" dirty="0"/>
          </a:p>
          <a:p>
            <a:pPr marL="514350" indent="19050"/>
            <a:r>
              <a:rPr lang="en-US" sz="3090" dirty="0"/>
              <a:t>The goal for each case was to obtain a </a:t>
            </a:r>
            <a:r>
              <a:rPr lang="en-US" sz="3090" dirty="0" err="1"/>
              <a:t>preconvective</a:t>
            </a:r>
            <a:r>
              <a:rPr lang="en-US" sz="3090" dirty="0"/>
              <a:t> sounding followed by three soundings in the inflow of the supercell at 30 km, 20 km, and 10 km from the updraft.</a:t>
            </a:r>
          </a:p>
          <a:p>
            <a:pPr marL="514350" indent="19050">
              <a:buAutoNum type="arabicPeriod"/>
            </a:pPr>
            <a:r>
              <a:rPr lang="en-US" sz="3090" dirty="0"/>
              <a:t>Tornadic Case: </a:t>
            </a:r>
            <a:r>
              <a:rPr lang="en-US" sz="3090" dirty="0" err="1"/>
              <a:t>Chugwater</a:t>
            </a:r>
            <a:r>
              <a:rPr lang="en-US" sz="3090" dirty="0"/>
              <a:t>, WY – Scottsbluff, NE Supercell 06/23/23</a:t>
            </a:r>
          </a:p>
          <a:p>
            <a:pPr marL="514350" indent="19050">
              <a:buFont typeface="Arial" panose="020B0604020202020204" pitchFamily="34" charset="0"/>
              <a:buChar char="•"/>
            </a:pPr>
            <a:r>
              <a:rPr lang="en-US" sz="3090" dirty="0"/>
              <a:t>No </a:t>
            </a:r>
            <a:r>
              <a:rPr lang="en-US" sz="3090" dirty="0" err="1"/>
              <a:t>preconvective</a:t>
            </a:r>
            <a:r>
              <a:rPr lang="en-US" sz="3090" dirty="0"/>
              <a:t> sounding</a:t>
            </a:r>
          </a:p>
          <a:p>
            <a:pPr marL="514350" indent="19050">
              <a:buFont typeface="Arial" panose="020B0604020202020204" pitchFamily="34" charset="0"/>
              <a:buChar char="•"/>
            </a:pPr>
            <a:r>
              <a:rPr lang="en-US" sz="3090" dirty="0"/>
              <a:t>Obtained soundings at 28.93 km, 17.1 km, and 7.94 km from updraft</a:t>
            </a:r>
          </a:p>
          <a:p>
            <a:pPr marL="514350" indent="19050">
              <a:buFont typeface="Arial" panose="020B0604020202020204" pitchFamily="34" charset="0"/>
              <a:buChar char="•"/>
            </a:pPr>
            <a:r>
              <a:rPr lang="en-US" sz="3090" dirty="0"/>
              <a:t>Additional sonde drifted into forward flank</a:t>
            </a:r>
          </a:p>
          <a:p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0" dirty="0"/>
          </a:p>
          <a:p>
            <a:endParaRPr lang="en-US" sz="3090" dirty="0"/>
          </a:p>
          <a:p>
            <a:endParaRPr lang="en-US" sz="3090" dirty="0"/>
          </a:p>
          <a:p>
            <a:pPr marL="457200"/>
            <a:r>
              <a:rPr lang="en-US" sz="3090" dirty="0"/>
              <a:t>2. Non-Tornadic Case: </a:t>
            </a:r>
            <a:r>
              <a:rPr lang="en-US" sz="3090" dirty="0" err="1"/>
              <a:t>Sykeston</a:t>
            </a:r>
            <a:r>
              <a:rPr lang="en-US" sz="3090" dirty="0"/>
              <a:t>, ND Supercell 07/18/23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3090" dirty="0"/>
              <a:t>Obtained </a:t>
            </a:r>
            <a:r>
              <a:rPr lang="en-US" sz="3090" dirty="0" err="1"/>
              <a:t>preconvective</a:t>
            </a:r>
            <a:r>
              <a:rPr lang="en-US" sz="3090" dirty="0"/>
              <a:t> sounding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3090" dirty="0"/>
              <a:t>Obtained soundings at 22.8 km and 11.37 km from updraft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/>
          </a:p>
        </p:txBody>
      </p:sp>
      <p:sp>
        <p:nvSpPr>
          <p:cNvPr id="34" name="TextBox 33"/>
          <p:cNvSpPr txBox="1"/>
          <p:nvPr/>
        </p:nvSpPr>
        <p:spPr>
          <a:xfrm>
            <a:off x="13804038" y="2743200"/>
            <a:ext cx="14886432" cy="1828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628" b="1" dirty="0"/>
              <a:t>3. Tornadic Case Inflow Soundings</a:t>
            </a:r>
            <a:endParaRPr lang="en-US" sz="1400" dirty="0"/>
          </a:p>
          <a:p>
            <a:endParaRPr lang="en-US" sz="1333" dirty="0"/>
          </a:p>
          <a:p>
            <a:endParaRPr lang="en-US" sz="1333" dirty="0"/>
          </a:p>
        </p:txBody>
      </p:sp>
      <p:sp>
        <p:nvSpPr>
          <p:cNvPr id="56" name="TextBox 55"/>
          <p:cNvSpPr txBox="1"/>
          <p:nvPr/>
        </p:nvSpPr>
        <p:spPr>
          <a:xfrm>
            <a:off x="28882319" y="30970728"/>
            <a:ext cx="14776704" cy="17954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859" b="1" dirty="0"/>
              <a:t>Acknowledgements</a:t>
            </a:r>
          </a:p>
          <a:p>
            <a:pPr marL="76200"/>
            <a:r>
              <a:rPr lang="en-US" sz="3090" dirty="0"/>
              <a:t>Funding for field operations was provided by a North Dakota Space Grant Consortium NASA mini-grant.</a:t>
            </a:r>
          </a:p>
          <a:p>
            <a:endParaRPr lang="en-US" sz="1028" dirty="0"/>
          </a:p>
        </p:txBody>
      </p:sp>
      <p:sp>
        <p:nvSpPr>
          <p:cNvPr id="37" name="TextBox 36"/>
          <p:cNvSpPr txBox="1"/>
          <p:nvPr/>
        </p:nvSpPr>
        <p:spPr>
          <a:xfrm>
            <a:off x="13810987" y="21291198"/>
            <a:ext cx="14886432" cy="75803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628" b="1" dirty="0"/>
              <a:t>5. Tornadic Case Forward Flank Sounding</a:t>
            </a:r>
            <a:endParaRPr lang="en-US" sz="3085" dirty="0">
              <a:solidFill>
                <a:prstClr val="black"/>
              </a:solidFill>
            </a:endParaRPr>
          </a:p>
          <a:p>
            <a:endParaRPr lang="en-US" sz="643" dirty="0">
              <a:solidFill>
                <a:prstClr val="black"/>
              </a:solidFill>
            </a:endParaRPr>
          </a:p>
          <a:p>
            <a:endParaRPr lang="en-US" sz="643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CEE71-982C-4763-B465-6E4EC0BC44B8}"/>
              </a:ext>
            </a:extLst>
          </p:cNvPr>
          <p:cNvSpPr txBox="1"/>
          <p:nvPr/>
        </p:nvSpPr>
        <p:spPr>
          <a:xfrm>
            <a:off x="28969189" y="23928779"/>
            <a:ext cx="8506164" cy="80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28" b="1" dirty="0"/>
              <a:t>7. Future Work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36A625-74B0-48ED-9F33-9E304660E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215" y="219456"/>
            <a:ext cx="3722541" cy="227685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1E84ED8-F9A8-4035-B1DC-AB738A9F5E76}"/>
              </a:ext>
            </a:extLst>
          </p:cNvPr>
          <p:cNvSpPr txBox="1"/>
          <p:nvPr/>
        </p:nvSpPr>
        <p:spPr>
          <a:xfrm>
            <a:off x="28882319" y="26133582"/>
            <a:ext cx="14776704" cy="4709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859" b="1" dirty="0"/>
              <a:t>References</a:t>
            </a:r>
          </a:p>
          <a:p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Frame, J., and P.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Markowski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2010: Numerical Simulations of Radiative Cooling beneath the Anvils of Supercell Thunderstorms. </a:t>
            </a:r>
            <a:r>
              <a:rPr lang="en-US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Mon. Wea. Rev.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138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3024–3047, 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https://doi.org/10.1175/2010MWR3177.1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8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 err="1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Helmus</a:t>
            </a:r>
            <a:r>
              <a:rPr lang="en-US" sz="1800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J.J. and Collis, S.M., 2016: The Python ARM Radar Toolkit (</a:t>
            </a:r>
            <a:r>
              <a:rPr lang="en-US" sz="1800" kern="100" dirty="0" err="1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Py</a:t>
            </a:r>
            <a:r>
              <a:rPr lang="en-US" sz="1800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-ART), a Library for Working with Weather Radar Data in the Python Programming Language. </a:t>
            </a:r>
            <a:r>
              <a:rPr lang="en-US" sz="1800" i="1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Journal of Open Research Software</a:t>
            </a:r>
            <a:r>
              <a:rPr lang="en-US" sz="1800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kern="100" dirty="0">
                <a:solidFill>
                  <a:srgbClr val="22283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e25. DOI: 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http://doi.org/10.5334/jors.119</a:t>
            </a:r>
            <a:endParaRPr lang="en-US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May, R. M.,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Goebbert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K. H.,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Thielen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J. E., Leeman, J. R., Camron, M. D.,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Bruick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Bruning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E. C.,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Manser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R. P., Arms, S. C., and Marsh, P. T., 2022: </a:t>
            </a:r>
            <a:r>
              <a:rPr lang="en-US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MetPy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A Meteorological Python Library for Data Analysis and Visualization. </a:t>
            </a:r>
            <a:r>
              <a:rPr lang="es-ES" sz="1800" i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Bull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i="1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Amer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i="1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Meteor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i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Soc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s-ES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103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E2273-E2284, </a:t>
            </a:r>
            <a:r>
              <a:rPr lang="es-ES" sz="1800" u="sng" kern="1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https://doi.org/10.1175/BAMS-D-21-0125.1</a:t>
            </a:r>
            <a:r>
              <a:rPr lang="es-E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Parker, M. D., 2014: Composite VORTEX2 Supercell Environments from Near-Storm Soundings. </a:t>
            </a:r>
            <a:r>
              <a:rPr lang="en-US" sz="1800" i="1" dirty="0">
                <a:latin typeface="+mj-lt"/>
                <a:ea typeface="Calibri" panose="020F0502020204030204" pitchFamily="34" charset="0"/>
              </a:rPr>
              <a:t>Mon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1800" i="1" dirty="0">
                <a:latin typeface="+mj-lt"/>
                <a:ea typeface="Calibri" panose="020F0502020204030204" pitchFamily="34" charset="0"/>
              </a:rPr>
              <a:t>Wea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1800" i="1" dirty="0">
                <a:latin typeface="+mj-lt"/>
                <a:ea typeface="Calibri" panose="020F0502020204030204" pitchFamily="34" charset="0"/>
              </a:rPr>
              <a:t>Rev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., 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</a:rPr>
              <a:t>142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, 508–529,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https://doi.org/10.1175/MWR-D-13-00167.1</a:t>
            </a:r>
            <a:endParaRPr lang="en-US" sz="1600" b="1" u="sng" dirty="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b="1" u="sng" kern="100" dirty="0">
              <a:solidFill>
                <a:srgbClr val="00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Wade, A. R., M. C. Coniglio, and C. L. Ziegler, 2018: Comparison of Near- and Far-Field Supercell Inflow Environments Using Radiosonde Observations. </a:t>
            </a:r>
            <a:r>
              <a:rPr lang="en-US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Mon. Wea. Rev.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146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2403–2415, 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https://doi.org/10.1175/MWR-D-17-0276.1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yellow sign in a field with a large cloud in the background&#10;&#10;Description automatically generated">
            <a:extLst>
              <a:ext uri="{FF2B5EF4-FFF2-40B4-BE49-F238E27FC236}">
                <a16:creationId xmlns:a16="http://schemas.microsoft.com/office/drawing/2014/main" id="{74A48BCB-8736-22CB-4AB4-6646894D8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3624560"/>
            <a:ext cx="11582397" cy="8686800"/>
          </a:xfrm>
          <a:prstGeom prst="rect">
            <a:avLst/>
          </a:prstGeom>
        </p:spPr>
      </p:pic>
      <p:pic>
        <p:nvPicPr>
          <p:cNvPr id="9" name="Picture 8" descr="A sunset over a field&#10;&#10;Description automatically generated">
            <a:extLst>
              <a:ext uri="{FF2B5EF4-FFF2-40B4-BE49-F238E27FC236}">
                <a16:creationId xmlns:a16="http://schemas.microsoft.com/office/drawing/2014/main" id="{7CA404DC-629F-FA62-91F1-9D6E3471B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23928779"/>
            <a:ext cx="11585448" cy="8689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E0D72F-A6B7-73BB-F730-555EA6A1A6EB}"/>
              </a:ext>
            </a:extLst>
          </p:cNvPr>
          <p:cNvSpPr txBox="1"/>
          <p:nvPr/>
        </p:nvSpPr>
        <p:spPr>
          <a:xfrm>
            <a:off x="28882319" y="2743200"/>
            <a:ext cx="14776704" cy="21031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628" b="1" dirty="0"/>
              <a:t>4. Non-Tornadic Case </a:t>
            </a:r>
            <a:r>
              <a:rPr lang="en-US" sz="4628" b="1" dirty="0" err="1"/>
              <a:t>Preconvective</a:t>
            </a:r>
            <a:r>
              <a:rPr lang="en-US" sz="4628" b="1" dirty="0"/>
              <a:t> and Inflow Soundings</a:t>
            </a:r>
            <a:endParaRPr lang="en-US" sz="1400" dirty="0"/>
          </a:p>
          <a:p>
            <a:endParaRPr lang="en-US" sz="1333" dirty="0"/>
          </a:p>
          <a:p>
            <a:endParaRPr lang="en-US" sz="1333" dirty="0"/>
          </a:p>
        </p:txBody>
      </p:sp>
      <p:pic>
        <p:nvPicPr>
          <p:cNvPr id="14" name="Picture 13" descr="A close-up of a map&#10;&#10;Description automatically generated">
            <a:extLst>
              <a:ext uri="{FF2B5EF4-FFF2-40B4-BE49-F238E27FC236}">
                <a16:creationId xmlns:a16="http://schemas.microsoft.com/office/drawing/2014/main" id="{C97FBD9C-DA6C-FA8D-A06B-4BEA650F3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32054" y="3472220"/>
            <a:ext cx="14630400" cy="5421476"/>
          </a:xfrm>
          <a:prstGeom prst="rect">
            <a:avLst/>
          </a:prstGeom>
        </p:spPr>
      </p:pic>
      <p:pic>
        <p:nvPicPr>
          <p:cNvPr id="19" name="Picture 18" descr="A comparison of a map of a sea&#10;&#10;Description automatically generated with medium confidence">
            <a:extLst>
              <a:ext uri="{FF2B5EF4-FFF2-40B4-BE49-F238E27FC236}">
                <a16:creationId xmlns:a16="http://schemas.microsoft.com/office/drawing/2014/main" id="{82D7A546-3453-F3AE-C40E-EA848BEA8B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0375" y="3471304"/>
            <a:ext cx="10100591" cy="5422392"/>
          </a:xfrm>
          <a:prstGeom prst="rect">
            <a:avLst/>
          </a:prstGeom>
        </p:spPr>
      </p:pic>
      <p:pic>
        <p:nvPicPr>
          <p:cNvPr id="22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9CD1F02-81BA-629A-A21D-438A2A4773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76309" y="9281160"/>
            <a:ext cx="14286287" cy="11411712"/>
          </a:xfrm>
          <a:prstGeom prst="rect">
            <a:avLst/>
          </a:prstGeom>
        </p:spPr>
      </p:pic>
      <p:pic>
        <p:nvPicPr>
          <p:cNvPr id="25" name="Picture 2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B11EF17-C592-811F-BDCD-50333796EF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82757" y="22176051"/>
            <a:ext cx="6669509" cy="6400800"/>
          </a:xfrm>
          <a:prstGeom prst="rect">
            <a:avLst/>
          </a:prstGeom>
        </p:spPr>
      </p:pic>
      <p:pic>
        <p:nvPicPr>
          <p:cNvPr id="28" name="Picture 2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070B2A7-5E48-E0FF-B21D-B42BFDB0B0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18667" y="22176051"/>
            <a:ext cx="6574549" cy="6400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F0A3A3C-0538-0E87-DC5E-D2705269F887}"/>
              </a:ext>
            </a:extLst>
          </p:cNvPr>
          <p:cNvSpPr/>
          <p:nvPr/>
        </p:nvSpPr>
        <p:spPr>
          <a:xfrm>
            <a:off x="13804038" y="29032200"/>
            <a:ext cx="14886432" cy="37856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630" b="1" dirty="0">
                <a:solidFill>
                  <a:schemeClr val="tx1"/>
                </a:solidFill>
              </a:rPr>
              <a:t>6. Conclusions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90" dirty="0">
                <a:solidFill>
                  <a:schemeClr val="tx1"/>
                </a:solidFill>
              </a:rPr>
              <a:t>Tornadic case inflow features large elongation and reorientation of both the 0-500 m and 0-1 km shear vectors resulting in an increase in SRH (non-tornadic doesn’t).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90" dirty="0">
                <a:solidFill>
                  <a:schemeClr val="tx1"/>
                </a:solidFill>
              </a:rPr>
              <a:t>Tornadic case inflow soundings show noticeable near-surface inversion, potentially a sign of radiative cooling due to anvil shading (Frame and </a:t>
            </a:r>
            <a:r>
              <a:rPr lang="en-US" sz="3090" dirty="0" err="1">
                <a:solidFill>
                  <a:schemeClr val="tx1"/>
                </a:solidFill>
              </a:rPr>
              <a:t>Markowski</a:t>
            </a:r>
            <a:r>
              <a:rPr lang="en-US" sz="3090" dirty="0">
                <a:solidFill>
                  <a:schemeClr val="tx1"/>
                </a:solidFill>
              </a:rPr>
              <a:t> 2010).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90" dirty="0">
                <a:solidFill>
                  <a:schemeClr val="tx1"/>
                </a:solidFill>
              </a:rPr>
              <a:t>Tornadic case inflow thermodynamics profiles begin to follow adiabats in final two soundings, likely linked to updraft width/strength.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90" dirty="0">
              <a:solidFill>
                <a:schemeClr val="tx1"/>
              </a:solidFill>
            </a:endParaRPr>
          </a:p>
        </p:txBody>
      </p:sp>
      <p:pic>
        <p:nvPicPr>
          <p:cNvPr id="5" name="Picture 4" descr="A green square in a black background&#10;&#10;Description automatically generated">
            <a:extLst>
              <a:ext uri="{FF2B5EF4-FFF2-40B4-BE49-F238E27FC236}">
                <a16:creationId xmlns:a16="http://schemas.microsoft.com/office/drawing/2014/main" id="{11079244-747D-5A7B-6DA7-279B5DD34B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59617" y="21322596"/>
            <a:ext cx="9797516" cy="1803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3CD14-E10C-2A66-0520-BA2E0E6C9DB9}"/>
              </a:ext>
            </a:extLst>
          </p:cNvPr>
          <p:cNvSpPr txBox="1"/>
          <p:nvPr/>
        </p:nvSpPr>
        <p:spPr>
          <a:xfrm>
            <a:off x="11810997" y="1362456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Facing NW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2C48D-CB61-8C27-B858-C7347068C0CD}"/>
              </a:ext>
            </a:extLst>
          </p:cNvPr>
          <p:cNvSpPr txBox="1"/>
          <p:nvPr/>
        </p:nvSpPr>
        <p:spPr>
          <a:xfrm>
            <a:off x="11810997" y="2401099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Facing NW </a:t>
            </a: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4F3D6FA1-3482-29D5-0AF3-FFF5E57DD8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35456" y="9281160"/>
            <a:ext cx="13716000" cy="11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5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37323</TotalTime>
  <Words>693</Words>
  <Application>Microsoft Office PowerPoint</Application>
  <PresentationFormat>Custom</PresentationFormat>
  <Paragraphs>76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Kennedy</dc:creator>
  <cp:lastModifiedBy>Nicholas Camp</cp:lastModifiedBy>
  <cp:revision>185</cp:revision>
  <dcterms:created xsi:type="dcterms:W3CDTF">2017-02-16T15:50:25Z</dcterms:created>
  <dcterms:modified xsi:type="dcterms:W3CDTF">2024-03-20T22:24:45Z</dcterms:modified>
</cp:coreProperties>
</file>